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slides/slide12.xml" ContentType="application/vnd.openxmlformats-officedocument.presentationml.slide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3.xml" ContentType="application/vnd.ms-office.drawingml.diagramDrawing+xml"/>
  <Override PartName="/ppt/diagrams/layout2.xml" ContentType="application/vnd.openxmlformats-officedocument.drawingml.diagramLayout+xml"/>
  <Override PartName="/ppt/diagrams/colors3.xml" ContentType="application/vnd.openxmlformats-officedocument.drawingml.diagramColors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diagrams/colors1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diagrams/drawing1.xml" ContentType="application/vnd.ms-office.drawingml.diagramDrawing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ppt/revisionInfo.xml" ContentType="application/vnd.ms-powerpoint.revisioninfo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4"/>
  </p:sldMasterIdLst>
  <p:notesMasterIdLst>
    <p:notesMasterId r:id="rId17"/>
  </p:notesMasterIdLst>
  <p:handoutMasterIdLst>
    <p:handoutMasterId r:id="rId18"/>
  </p:handoutMasterIdLst>
  <p:sldIdLst>
    <p:sldId id="308" r:id="rId5"/>
    <p:sldId id="322" r:id="rId6"/>
    <p:sldId id="311" r:id="rId7"/>
    <p:sldId id="321" r:id="rId8"/>
    <p:sldId id="317" r:id="rId9"/>
    <p:sldId id="315" r:id="rId10"/>
    <p:sldId id="309" r:id="rId11"/>
    <p:sldId id="314" r:id="rId12"/>
    <p:sldId id="316" r:id="rId13"/>
    <p:sldId id="310" r:id="rId14"/>
    <p:sldId id="318" r:id="rId15"/>
    <p:sldId id="32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jkovič, Milan" initials="AM" lastIdx="4" clrIdx="0">
    <p:extLst>
      <p:ext uri="{19B8F6BF-5375-455C-9EA6-DF929625EA0E}">
        <p15:presenceInfo xmlns:p15="http://schemas.microsoft.com/office/powerpoint/2012/main" userId="S::milan.andrejkovic@vicepremier.gov.sk::e44ed0e5-e435-4d7c-adee-78d5fd03904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FF99"/>
    <a:srgbClr val="D6D6D6"/>
    <a:srgbClr val="ECECEC"/>
    <a:srgbClr val="222222"/>
    <a:srgbClr val="004C96"/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CBF975-29DC-4BA0-A188-20E43DDE8FCD}" v="462" dt="2021-04-30T09:09:10.2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57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874" y="4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801264"/>
        <c:axId val="866803040"/>
      </c:barChart>
      <c:catAx>
        <c:axId val="86680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3040"/>
        <c:crosses val="autoZero"/>
        <c:auto val="1"/>
        <c:lblAlgn val="ctr"/>
        <c:lblOffset val="100"/>
        <c:tickMarkSkip val="2"/>
        <c:noMultiLvlLbl val="0"/>
      </c:catAx>
      <c:valAx>
        <c:axId val="86680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7E923-3916-49BA-898A-E559F07CFBF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AE1EDD8C-13AC-4E90-89B7-7F5ED89AC5F3}">
      <dgm:prSet phldrT="[Text]"/>
      <dgm:spPr/>
      <dgm:t>
        <a:bodyPr/>
        <a:lstStyle/>
        <a:p>
          <a:r>
            <a:rPr lang="sk-SK" b="1" dirty="0">
              <a:solidFill>
                <a:srgbClr val="263C80"/>
              </a:solidFill>
            </a:rPr>
            <a:t>Vytvorenie</a:t>
          </a:r>
          <a:r>
            <a:rPr lang="sk-SK" dirty="0">
              <a:solidFill>
                <a:srgbClr val="263C80"/>
              </a:solidFill>
            </a:rPr>
            <a:t> </a:t>
          </a:r>
          <a:r>
            <a:rPr lang="sk-SK" b="1" dirty="0">
              <a:solidFill>
                <a:srgbClr val="263C80"/>
              </a:solidFill>
            </a:rPr>
            <a:t>centrálnej platformy </a:t>
          </a:r>
          <a:r>
            <a:rPr lang="sk-SK" dirty="0">
              <a:solidFill>
                <a:srgbClr val="263C80"/>
              </a:solidFill>
            </a:rPr>
            <a:t>pozostávajúcej z nakupovaných a </a:t>
          </a:r>
          <a:r>
            <a:rPr lang="sk-SK" dirty="0" err="1">
              <a:solidFill>
                <a:srgbClr val="263C80"/>
              </a:solidFill>
            </a:rPr>
            <a:t>parametrizovaných</a:t>
          </a:r>
          <a:r>
            <a:rPr lang="sk-SK" dirty="0">
              <a:solidFill>
                <a:srgbClr val="263C80"/>
              </a:solidFill>
            </a:rPr>
            <a:t> modulov </a:t>
          </a:r>
        </a:p>
      </dgm:t>
    </dgm:pt>
    <dgm:pt modelId="{4FF29E9E-BAB2-4C28-A313-2C2C8398908F}" type="parTrans" cxnId="{7E0EC21C-7A96-4C3B-B746-C61551CAA306}">
      <dgm:prSet/>
      <dgm:spPr/>
      <dgm:t>
        <a:bodyPr/>
        <a:lstStyle/>
        <a:p>
          <a:endParaRPr lang="sk-SK"/>
        </a:p>
      </dgm:t>
    </dgm:pt>
    <dgm:pt modelId="{2B037365-D6A8-470D-A346-7C4A9F20E2E8}" type="sibTrans" cxnId="{7E0EC21C-7A96-4C3B-B746-C61551CAA306}">
      <dgm:prSet/>
      <dgm:spPr/>
      <dgm:t>
        <a:bodyPr/>
        <a:lstStyle/>
        <a:p>
          <a:endParaRPr lang="sk-SK"/>
        </a:p>
      </dgm:t>
    </dgm:pt>
    <dgm:pt modelId="{72EBB895-1609-477A-A8BA-C7218B7BC569}">
      <dgm:prSet phldrT="[Text]"/>
      <dgm:spPr/>
      <dgm:t>
        <a:bodyPr/>
        <a:lstStyle/>
        <a:p>
          <a:r>
            <a:rPr lang="sk-SK" b="1">
              <a:solidFill>
                <a:srgbClr val="263C80"/>
              </a:solidFill>
            </a:rPr>
            <a:t>Sprístupnenie otvorených rozhraní služieb štátu</a:t>
          </a:r>
          <a:r>
            <a:rPr lang="sk-SK">
              <a:solidFill>
                <a:srgbClr val="263C80"/>
              </a:solidFill>
            </a:rPr>
            <a:t> a pripoj</a:t>
          </a:r>
          <a:r>
            <a:rPr lang="en-US">
              <a:solidFill>
                <a:srgbClr val="263C80"/>
              </a:solidFill>
            </a:rPr>
            <a:t>enie</a:t>
          </a:r>
          <a:r>
            <a:rPr lang="sk-SK">
              <a:solidFill>
                <a:srgbClr val="263C80"/>
              </a:solidFill>
            </a:rPr>
            <a:t> </a:t>
          </a:r>
          <a:r>
            <a:rPr lang="sk-SK" b="1">
              <a:solidFill>
                <a:srgbClr val="263C80"/>
              </a:solidFill>
            </a:rPr>
            <a:t>tretích strán </a:t>
          </a:r>
          <a:r>
            <a:rPr lang="sk-SK" b="0">
              <a:solidFill>
                <a:srgbClr val="263C80"/>
              </a:solidFill>
            </a:rPr>
            <a:t>pre využívanie sprístupnených služieb</a:t>
          </a:r>
          <a:endParaRPr lang="sk-SK" b="0" dirty="0">
            <a:solidFill>
              <a:srgbClr val="263C80"/>
            </a:solidFill>
          </a:endParaRPr>
        </a:p>
      </dgm:t>
    </dgm:pt>
    <dgm:pt modelId="{605EA26F-DF6C-4275-86EE-EC79BB052EEC}" type="parTrans" cxnId="{19A10AF4-A2FC-4BA9-99D1-C6F1F6A48659}">
      <dgm:prSet/>
      <dgm:spPr/>
      <dgm:t>
        <a:bodyPr/>
        <a:lstStyle/>
        <a:p>
          <a:endParaRPr lang="sk-SK"/>
        </a:p>
      </dgm:t>
    </dgm:pt>
    <dgm:pt modelId="{E7F82F4F-9D93-4753-99F3-2261C3FE8B27}" type="sibTrans" cxnId="{19A10AF4-A2FC-4BA9-99D1-C6F1F6A48659}">
      <dgm:prSet/>
      <dgm:spPr/>
      <dgm:t>
        <a:bodyPr/>
        <a:lstStyle/>
        <a:p>
          <a:endParaRPr lang="sk-SK"/>
        </a:p>
      </dgm:t>
    </dgm:pt>
    <dgm:pt modelId="{EC2439C5-F8E7-4BA3-ACF6-F8DAE23AEB07}">
      <dgm:prSet phldrT="[Text]"/>
      <dgm:spPr/>
      <dgm:t>
        <a:bodyPr/>
        <a:lstStyle/>
        <a:p>
          <a:r>
            <a:rPr lang="sk-SK" dirty="0" err="1">
              <a:solidFill>
                <a:srgbClr val="263C80"/>
              </a:solidFill>
            </a:rPr>
            <a:t>Sprístupn</a:t>
          </a:r>
          <a:r>
            <a:rPr lang="en-US" dirty="0" err="1">
              <a:solidFill>
                <a:srgbClr val="263C80"/>
              </a:solidFill>
            </a:rPr>
            <a:t>enie</a:t>
          </a:r>
          <a:r>
            <a:rPr lang="sk-SK" dirty="0">
              <a:solidFill>
                <a:srgbClr val="263C80"/>
              </a:solidFill>
            </a:rPr>
            <a:t> </a:t>
          </a:r>
          <a:r>
            <a:rPr lang="sk-SK" dirty="0" err="1">
              <a:solidFill>
                <a:srgbClr val="263C80"/>
              </a:solidFill>
            </a:rPr>
            <a:t>funkcionalit</a:t>
          </a:r>
          <a:r>
            <a:rPr lang="en-US" dirty="0">
              <a:solidFill>
                <a:srgbClr val="263C80"/>
              </a:solidFill>
            </a:rPr>
            <a:t>y</a:t>
          </a:r>
          <a:r>
            <a:rPr lang="sk-SK" dirty="0">
              <a:solidFill>
                <a:srgbClr val="263C80"/>
              </a:solidFill>
            </a:rPr>
            <a:t> API Manažment </a:t>
          </a:r>
          <a:r>
            <a:rPr lang="sk-SK">
              <a:solidFill>
                <a:srgbClr val="263C80"/>
              </a:solidFill>
            </a:rPr>
            <a:t>platformy pre </a:t>
          </a:r>
          <a:r>
            <a:rPr lang="sk-SK" b="1" dirty="0">
              <a:solidFill>
                <a:srgbClr val="263C80"/>
              </a:solidFill>
            </a:rPr>
            <a:t>využitie subjektami VS pre interné rezortné využitie</a:t>
          </a:r>
        </a:p>
      </dgm:t>
    </dgm:pt>
    <dgm:pt modelId="{A1B8EA23-7BA1-4648-9ABA-7ED0CAFBC5B4}" type="parTrans" cxnId="{915144CD-1C27-4F35-B6B3-E2416CBC1E7B}">
      <dgm:prSet/>
      <dgm:spPr/>
      <dgm:t>
        <a:bodyPr/>
        <a:lstStyle/>
        <a:p>
          <a:endParaRPr lang="sk-SK"/>
        </a:p>
      </dgm:t>
    </dgm:pt>
    <dgm:pt modelId="{03F152E1-59F8-4DE8-8B87-2F00E671B14C}" type="sibTrans" cxnId="{915144CD-1C27-4F35-B6B3-E2416CBC1E7B}">
      <dgm:prSet/>
      <dgm:spPr/>
      <dgm:t>
        <a:bodyPr/>
        <a:lstStyle/>
        <a:p>
          <a:endParaRPr lang="sk-SK"/>
        </a:p>
      </dgm:t>
    </dgm:pt>
    <dgm:pt modelId="{6248D78E-A23E-4950-AF70-87534AC7274D}">
      <dgm:prSet phldrT="[Text]"/>
      <dgm:spPr/>
      <dgm:t>
        <a:bodyPr/>
        <a:lstStyle/>
        <a:p>
          <a:r>
            <a:rPr lang="sk-SK">
              <a:solidFill>
                <a:srgbClr val="263C80"/>
              </a:solidFill>
            </a:rPr>
            <a:t>Sprístupn</a:t>
          </a:r>
          <a:r>
            <a:rPr lang="en-US">
              <a:solidFill>
                <a:srgbClr val="263C80"/>
              </a:solidFill>
            </a:rPr>
            <a:t>enie</a:t>
          </a:r>
          <a:r>
            <a:rPr lang="sk-SK">
              <a:solidFill>
                <a:srgbClr val="263C80"/>
              </a:solidFill>
            </a:rPr>
            <a:t> </a:t>
          </a:r>
          <a:r>
            <a:rPr lang="sk-SK" b="1">
              <a:solidFill>
                <a:srgbClr val="263C80"/>
              </a:solidFill>
            </a:rPr>
            <a:t>vybraných elektronických služieb VS </a:t>
          </a:r>
          <a:r>
            <a:rPr lang="sk-SK">
              <a:solidFill>
                <a:srgbClr val="263C80"/>
              </a:solidFill>
            </a:rPr>
            <a:t>v centrálnej API Manažment platforme - Služby UPVS, METAIS, MOU, CSRÚ</a:t>
          </a:r>
          <a:endParaRPr lang="sk-SK" b="0" dirty="0">
            <a:solidFill>
              <a:srgbClr val="263C80"/>
            </a:solidFill>
          </a:endParaRPr>
        </a:p>
      </dgm:t>
    </dgm:pt>
    <dgm:pt modelId="{E8A8847D-6503-4234-BD7A-725D0FA273F6}" type="parTrans" cxnId="{ED5065C1-0394-48D2-A383-F82CA3887428}">
      <dgm:prSet/>
      <dgm:spPr/>
      <dgm:t>
        <a:bodyPr/>
        <a:lstStyle/>
        <a:p>
          <a:endParaRPr lang="sk-SK"/>
        </a:p>
      </dgm:t>
    </dgm:pt>
    <dgm:pt modelId="{B46C58BF-9143-4214-A6C6-18006099EE68}" type="sibTrans" cxnId="{ED5065C1-0394-48D2-A383-F82CA3887428}">
      <dgm:prSet/>
      <dgm:spPr/>
      <dgm:t>
        <a:bodyPr/>
        <a:lstStyle/>
        <a:p>
          <a:endParaRPr lang="sk-SK"/>
        </a:p>
      </dgm:t>
    </dgm:pt>
    <dgm:pt modelId="{28C7801C-0AEF-48C3-8EAB-304A94E0A66F}" type="pres">
      <dgm:prSet presAssocID="{7B57E923-3916-49BA-898A-E559F07CFBF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3C467359-24EA-4F23-AEF7-25ECEF473E15}" type="pres">
      <dgm:prSet presAssocID="{AE1EDD8C-13AC-4E90-89B7-7F5ED89AC5F3}" presName="parentLin" presStyleCnt="0"/>
      <dgm:spPr/>
    </dgm:pt>
    <dgm:pt modelId="{53737624-C7C7-499A-BF20-6492B884622C}" type="pres">
      <dgm:prSet presAssocID="{AE1EDD8C-13AC-4E90-89B7-7F5ED89AC5F3}" presName="parentLeftMargin" presStyleLbl="node1" presStyleIdx="0" presStyleCnt="4"/>
      <dgm:spPr/>
      <dgm:t>
        <a:bodyPr/>
        <a:lstStyle/>
        <a:p>
          <a:endParaRPr lang="sk-SK"/>
        </a:p>
      </dgm:t>
    </dgm:pt>
    <dgm:pt modelId="{8F788B3D-ECE4-47C1-B7FA-AAA2F75CB380}" type="pres">
      <dgm:prSet presAssocID="{AE1EDD8C-13AC-4E90-89B7-7F5ED89AC5F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193D6AA-C056-433F-B00C-3205793929B7}" type="pres">
      <dgm:prSet presAssocID="{AE1EDD8C-13AC-4E90-89B7-7F5ED89AC5F3}" presName="negativeSpace" presStyleCnt="0"/>
      <dgm:spPr/>
    </dgm:pt>
    <dgm:pt modelId="{70E751C6-2AA0-4E78-9380-F07AC54E7471}" type="pres">
      <dgm:prSet presAssocID="{AE1EDD8C-13AC-4E90-89B7-7F5ED89AC5F3}" presName="childText" presStyleLbl="conFgAcc1" presStyleIdx="0" presStyleCnt="4">
        <dgm:presLayoutVars>
          <dgm:bulletEnabled val="1"/>
        </dgm:presLayoutVars>
      </dgm:prSet>
      <dgm:spPr/>
    </dgm:pt>
    <dgm:pt modelId="{C5408315-DB90-46EC-9E31-63F8DF6D3F58}" type="pres">
      <dgm:prSet presAssocID="{2B037365-D6A8-470D-A346-7C4A9F20E2E8}" presName="spaceBetweenRectangles" presStyleCnt="0"/>
      <dgm:spPr/>
    </dgm:pt>
    <dgm:pt modelId="{1CC22444-1E79-4158-9712-A6C97FEA2B32}" type="pres">
      <dgm:prSet presAssocID="{6248D78E-A23E-4950-AF70-87534AC7274D}" presName="parentLin" presStyleCnt="0"/>
      <dgm:spPr/>
    </dgm:pt>
    <dgm:pt modelId="{D352385F-A796-4552-9207-3F2786E8D9CC}" type="pres">
      <dgm:prSet presAssocID="{6248D78E-A23E-4950-AF70-87534AC7274D}" presName="parentLeftMargin" presStyleLbl="node1" presStyleIdx="0" presStyleCnt="4"/>
      <dgm:spPr/>
      <dgm:t>
        <a:bodyPr/>
        <a:lstStyle/>
        <a:p>
          <a:endParaRPr lang="sk-SK"/>
        </a:p>
      </dgm:t>
    </dgm:pt>
    <dgm:pt modelId="{B554197A-E043-454E-8664-9257087DA9CA}" type="pres">
      <dgm:prSet presAssocID="{6248D78E-A23E-4950-AF70-87534AC727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E5F16C7-5511-4416-92F3-E97CDB713CFE}" type="pres">
      <dgm:prSet presAssocID="{6248D78E-A23E-4950-AF70-87534AC7274D}" presName="negativeSpace" presStyleCnt="0"/>
      <dgm:spPr/>
    </dgm:pt>
    <dgm:pt modelId="{4FCC376B-C350-4F02-AA34-24309E1DC29F}" type="pres">
      <dgm:prSet presAssocID="{6248D78E-A23E-4950-AF70-87534AC7274D}" presName="childText" presStyleLbl="conFgAcc1" presStyleIdx="1" presStyleCnt="4">
        <dgm:presLayoutVars>
          <dgm:bulletEnabled val="1"/>
        </dgm:presLayoutVars>
      </dgm:prSet>
      <dgm:spPr/>
    </dgm:pt>
    <dgm:pt modelId="{6E17679B-B98C-4356-831F-9BA050BBA27C}" type="pres">
      <dgm:prSet presAssocID="{B46C58BF-9143-4214-A6C6-18006099EE68}" presName="spaceBetweenRectangles" presStyleCnt="0"/>
      <dgm:spPr/>
    </dgm:pt>
    <dgm:pt modelId="{CCFA0626-BD14-477B-8EC1-DD9CBE18CB40}" type="pres">
      <dgm:prSet presAssocID="{72EBB895-1609-477A-A8BA-C7218B7BC569}" presName="parentLin" presStyleCnt="0"/>
      <dgm:spPr/>
    </dgm:pt>
    <dgm:pt modelId="{A9F849A3-5772-4A15-B9EE-F7B61C379D7D}" type="pres">
      <dgm:prSet presAssocID="{72EBB895-1609-477A-A8BA-C7218B7BC569}" presName="parentLeftMargin" presStyleLbl="node1" presStyleIdx="1" presStyleCnt="4"/>
      <dgm:spPr/>
      <dgm:t>
        <a:bodyPr/>
        <a:lstStyle/>
        <a:p>
          <a:endParaRPr lang="sk-SK"/>
        </a:p>
      </dgm:t>
    </dgm:pt>
    <dgm:pt modelId="{165D3FA7-D09F-436B-890A-E4DF1D5903D2}" type="pres">
      <dgm:prSet presAssocID="{72EBB895-1609-477A-A8BA-C7218B7BC5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584EA40-EF35-4D8C-B4D3-EC6B6F4744C5}" type="pres">
      <dgm:prSet presAssocID="{72EBB895-1609-477A-A8BA-C7218B7BC569}" presName="negativeSpace" presStyleCnt="0"/>
      <dgm:spPr/>
    </dgm:pt>
    <dgm:pt modelId="{6FD575AE-E647-4433-B1BE-8ED0CCF0B7D6}" type="pres">
      <dgm:prSet presAssocID="{72EBB895-1609-477A-A8BA-C7218B7BC569}" presName="childText" presStyleLbl="conFgAcc1" presStyleIdx="2" presStyleCnt="4">
        <dgm:presLayoutVars>
          <dgm:bulletEnabled val="1"/>
        </dgm:presLayoutVars>
      </dgm:prSet>
      <dgm:spPr/>
    </dgm:pt>
    <dgm:pt modelId="{11C94163-36CF-4709-BE18-5B0B4533680D}" type="pres">
      <dgm:prSet presAssocID="{E7F82F4F-9D93-4753-99F3-2261C3FE8B27}" presName="spaceBetweenRectangles" presStyleCnt="0"/>
      <dgm:spPr/>
    </dgm:pt>
    <dgm:pt modelId="{31DFD28B-6108-4C94-845E-3A8E45B75DBF}" type="pres">
      <dgm:prSet presAssocID="{EC2439C5-F8E7-4BA3-ACF6-F8DAE23AEB07}" presName="parentLin" presStyleCnt="0"/>
      <dgm:spPr/>
    </dgm:pt>
    <dgm:pt modelId="{8E3CB8F9-00C5-43FC-8B86-575BF11BA367}" type="pres">
      <dgm:prSet presAssocID="{EC2439C5-F8E7-4BA3-ACF6-F8DAE23AEB07}" presName="parentLeftMargin" presStyleLbl="node1" presStyleIdx="2" presStyleCnt="4"/>
      <dgm:spPr/>
      <dgm:t>
        <a:bodyPr/>
        <a:lstStyle/>
        <a:p>
          <a:endParaRPr lang="sk-SK"/>
        </a:p>
      </dgm:t>
    </dgm:pt>
    <dgm:pt modelId="{3B4FE159-860F-4C2D-A86A-1A9557D7C575}" type="pres">
      <dgm:prSet presAssocID="{EC2439C5-F8E7-4BA3-ACF6-F8DAE23AEB0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85637B8-D951-43BB-9DC1-255478BA8C9C}" type="pres">
      <dgm:prSet presAssocID="{EC2439C5-F8E7-4BA3-ACF6-F8DAE23AEB07}" presName="negativeSpace" presStyleCnt="0"/>
      <dgm:spPr/>
    </dgm:pt>
    <dgm:pt modelId="{ECA1A30D-22D4-48B4-A998-52C8F7E74534}" type="pres">
      <dgm:prSet presAssocID="{EC2439C5-F8E7-4BA3-ACF6-F8DAE23AEB0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BBBA841-2C86-4633-B682-FA0BCDA4CDB8}" type="presOf" srcId="{AE1EDD8C-13AC-4E90-89B7-7F5ED89AC5F3}" destId="{53737624-C7C7-499A-BF20-6492B884622C}" srcOrd="0" destOrd="0" presId="urn:microsoft.com/office/officeart/2005/8/layout/list1"/>
    <dgm:cxn modelId="{A6DF433C-BE49-43DB-9E76-EB769E8A9734}" type="presOf" srcId="{72EBB895-1609-477A-A8BA-C7218B7BC569}" destId="{165D3FA7-D09F-436B-890A-E4DF1D5903D2}" srcOrd="1" destOrd="0" presId="urn:microsoft.com/office/officeart/2005/8/layout/list1"/>
    <dgm:cxn modelId="{ED5065C1-0394-48D2-A383-F82CA3887428}" srcId="{7B57E923-3916-49BA-898A-E559F07CFBF7}" destId="{6248D78E-A23E-4950-AF70-87534AC7274D}" srcOrd="1" destOrd="0" parTransId="{E8A8847D-6503-4234-BD7A-725D0FA273F6}" sibTransId="{B46C58BF-9143-4214-A6C6-18006099EE68}"/>
    <dgm:cxn modelId="{915144CD-1C27-4F35-B6B3-E2416CBC1E7B}" srcId="{7B57E923-3916-49BA-898A-E559F07CFBF7}" destId="{EC2439C5-F8E7-4BA3-ACF6-F8DAE23AEB07}" srcOrd="3" destOrd="0" parTransId="{A1B8EA23-7BA1-4648-9ABA-7ED0CAFBC5B4}" sibTransId="{03F152E1-59F8-4DE8-8B87-2F00E671B14C}"/>
    <dgm:cxn modelId="{9A2FCA29-3C9E-40DB-8203-5734CA09340A}" type="presOf" srcId="{EC2439C5-F8E7-4BA3-ACF6-F8DAE23AEB07}" destId="{3B4FE159-860F-4C2D-A86A-1A9557D7C575}" srcOrd="1" destOrd="0" presId="urn:microsoft.com/office/officeart/2005/8/layout/list1"/>
    <dgm:cxn modelId="{666C3D84-EFBD-455E-8E57-C8C1F2412850}" type="presOf" srcId="{6248D78E-A23E-4950-AF70-87534AC7274D}" destId="{D352385F-A796-4552-9207-3F2786E8D9CC}" srcOrd="0" destOrd="0" presId="urn:microsoft.com/office/officeart/2005/8/layout/list1"/>
    <dgm:cxn modelId="{5000BB53-3BE1-42A3-8CDA-5A5D908C7A9A}" type="presOf" srcId="{6248D78E-A23E-4950-AF70-87534AC7274D}" destId="{B554197A-E043-454E-8664-9257087DA9CA}" srcOrd="1" destOrd="0" presId="urn:microsoft.com/office/officeart/2005/8/layout/list1"/>
    <dgm:cxn modelId="{0D408EBF-A99A-4779-B384-D908560550F7}" type="presOf" srcId="{7B57E923-3916-49BA-898A-E559F07CFBF7}" destId="{28C7801C-0AEF-48C3-8EAB-304A94E0A66F}" srcOrd="0" destOrd="0" presId="urn:microsoft.com/office/officeart/2005/8/layout/list1"/>
    <dgm:cxn modelId="{7E0EC21C-7A96-4C3B-B746-C61551CAA306}" srcId="{7B57E923-3916-49BA-898A-E559F07CFBF7}" destId="{AE1EDD8C-13AC-4E90-89B7-7F5ED89AC5F3}" srcOrd="0" destOrd="0" parTransId="{4FF29E9E-BAB2-4C28-A313-2C2C8398908F}" sibTransId="{2B037365-D6A8-470D-A346-7C4A9F20E2E8}"/>
    <dgm:cxn modelId="{19A10AF4-A2FC-4BA9-99D1-C6F1F6A48659}" srcId="{7B57E923-3916-49BA-898A-E559F07CFBF7}" destId="{72EBB895-1609-477A-A8BA-C7218B7BC569}" srcOrd="2" destOrd="0" parTransId="{605EA26F-DF6C-4275-86EE-EC79BB052EEC}" sibTransId="{E7F82F4F-9D93-4753-99F3-2261C3FE8B27}"/>
    <dgm:cxn modelId="{D9541661-E75A-4202-9DFC-1DC284D56C5A}" type="presOf" srcId="{AE1EDD8C-13AC-4E90-89B7-7F5ED89AC5F3}" destId="{8F788B3D-ECE4-47C1-B7FA-AAA2F75CB380}" srcOrd="1" destOrd="0" presId="urn:microsoft.com/office/officeart/2005/8/layout/list1"/>
    <dgm:cxn modelId="{916FDEF8-7D4D-40DA-96AB-0524453BF0D4}" type="presOf" srcId="{72EBB895-1609-477A-A8BA-C7218B7BC569}" destId="{A9F849A3-5772-4A15-B9EE-F7B61C379D7D}" srcOrd="0" destOrd="0" presId="urn:microsoft.com/office/officeart/2005/8/layout/list1"/>
    <dgm:cxn modelId="{7C3DFF32-4D02-4949-BFAD-07D591F380B9}" type="presOf" srcId="{EC2439C5-F8E7-4BA3-ACF6-F8DAE23AEB07}" destId="{8E3CB8F9-00C5-43FC-8B86-575BF11BA367}" srcOrd="0" destOrd="0" presId="urn:microsoft.com/office/officeart/2005/8/layout/list1"/>
    <dgm:cxn modelId="{E8BC8FCD-C54A-471A-BC5D-7CA65AB713D0}" type="presParOf" srcId="{28C7801C-0AEF-48C3-8EAB-304A94E0A66F}" destId="{3C467359-24EA-4F23-AEF7-25ECEF473E15}" srcOrd="0" destOrd="0" presId="urn:microsoft.com/office/officeart/2005/8/layout/list1"/>
    <dgm:cxn modelId="{D6644CEB-783D-4BB7-B5BB-6D43B4127864}" type="presParOf" srcId="{3C467359-24EA-4F23-AEF7-25ECEF473E15}" destId="{53737624-C7C7-499A-BF20-6492B884622C}" srcOrd="0" destOrd="0" presId="urn:microsoft.com/office/officeart/2005/8/layout/list1"/>
    <dgm:cxn modelId="{AAA60D5E-E354-4643-8695-FC6745652020}" type="presParOf" srcId="{3C467359-24EA-4F23-AEF7-25ECEF473E15}" destId="{8F788B3D-ECE4-47C1-B7FA-AAA2F75CB380}" srcOrd="1" destOrd="0" presId="urn:microsoft.com/office/officeart/2005/8/layout/list1"/>
    <dgm:cxn modelId="{AD5C416F-7D76-483B-BE2D-72C3A7CD9B28}" type="presParOf" srcId="{28C7801C-0AEF-48C3-8EAB-304A94E0A66F}" destId="{6193D6AA-C056-433F-B00C-3205793929B7}" srcOrd="1" destOrd="0" presId="urn:microsoft.com/office/officeart/2005/8/layout/list1"/>
    <dgm:cxn modelId="{F521760D-3553-47E9-93D0-3AE7E14D910A}" type="presParOf" srcId="{28C7801C-0AEF-48C3-8EAB-304A94E0A66F}" destId="{70E751C6-2AA0-4E78-9380-F07AC54E7471}" srcOrd="2" destOrd="0" presId="urn:microsoft.com/office/officeart/2005/8/layout/list1"/>
    <dgm:cxn modelId="{E22B4D85-3D4C-46D4-AD17-C103A65C66C2}" type="presParOf" srcId="{28C7801C-0AEF-48C3-8EAB-304A94E0A66F}" destId="{C5408315-DB90-46EC-9E31-63F8DF6D3F58}" srcOrd="3" destOrd="0" presId="urn:microsoft.com/office/officeart/2005/8/layout/list1"/>
    <dgm:cxn modelId="{72C9EB20-F2B3-4825-8CF5-C3CAD6DA3054}" type="presParOf" srcId="{28C7801C-0AEF-48C3-8EAB-304A94E0A66F}" destId="{1CC22444-1E79-4158-9712-A6C97FEA2B32}" srcOrd="4" destOrd="0" presId="urn:microsoft.com/office/officeart/2005/8/layout/list1"/>
    <dgm:cxn modelId="{9A0AE155-B75E-44D7-A617-3856EE2F679A}" type="presParOf" srcId="{1CC22444-1E79-4158-9712-A6C97FEA2B32}" destId="{D352385F-A796-4552-9207-3F2786E8D9CC}" srcOrd="0" destOrd="0" presId="urn:microsoft.com/office/officeart/2005/8/layout/list1"/>
    <dgm:cxn modelId="{7B51AC31-D4D1-4AA1-A685-035E04197AE4}" type="presParOf" srcId="{1CC22444-1E79-4158-9712-A6C97FEA2B32}" destId="{B554197A-E043-454E-8664-9257087DA9CA}" srcOrd="1" destOrd="0" presId="urn:microsoft.com/office/officeart/2005/8/layout/list1"/>
    <dgm:cxn modelId="{3ADFD45B-ECFC-4502-9876-557B280B5B98}" type="presParOf" srcId="{28C7801C-0AEF-48C3-8EAB-304A94E0A66F}" destId="{EE5F16C7-5511-4416-92F3-E97CDB713CFE}" srcOrd="5" destOrd="0" presId="urn:microsoft.com/office/officeart/2005/8/layout/list1"/>
    <dgm:cxn modelId="{C8DE8EC6-6E7E-4171-9841-26596D63FCA2}" type="presParOf" srcId="{28C7801C-0AEF-48C3-8EAB-304A94E0A66F}" destId="{4FCC376B-C350-4F02-AA34-24309E1DC29F}" srcOrd="6" destOrd="0" presId="urn:microsoft.com/office/officeart/2005/8/layout/list1"/>
    <dgm:cxn modelId="{DECFDA5F-3018-4325-82A4-0CEBB8267406}" type="presParOf" srcId="{28C7801C-0AEF-48C3-8EAB-304A94E0A66F}" destId="{6E17679B-B98C-4356-831F-9BA050BBA27C}" srcOrd="7" destOrd="0" presId="urn:microsoft.com/office/officeart/2005/8/layout/list1"/>
    <dgm:cxn modelId="{6287CC06-D6A7-47FA-9312-35D7BC95E46E}" type="presParOf" srcId="{28C7801C-0AEF-48C3-8EAB-304A94E0A66F}" destId="{CCFA0626-BD14-477B-8EC1-DD9CBE18CB40}" srcOrd="8" destOrd="0" presId="urn:microsoft.com/office/officeart/2005/8/layout/list1"/>
    <dgm:cxn modelId="{1619C012-B953-40C8-A827-21CB1672D6EB}" type="presParOf" srcId="{CCFA0626-BD14-477B-8EC1-DD9CBE18CB40}" destId="{A9F849A3-5772-4A15-B9EE-F7B61C379D7D}" srcOrd="0" destOrd="0" presId="urn:microsoft.com/office/officeart/2005/8/layout/list1"/>
    <dgm:cxn modelId="{CD9D7300-0FBF-4AC3-9A0A-0E2BFDAA80BB}" type="presParOf" srcId="{CCFA0626-BD14-477B-8EC1-DD9CBE18CB40}" destId="{165D3FA7-D09F-436B-890A-E4DF1D5903D2}" srcOrd="1" destOrd="0" presId="urn:microsoft.com/office/officeart/2005/8/layout/list1"/>
    <dgm:cxn modelId="{5A589891-A774-4FEF-9798-0950F2A50A87}" type="presParOf" srcId="{28C7801C-0AEF-48C3-8EAB-304A94E0A66F}" destId="{A584EA40-EF35-4D8C-B4D3-EC6B6F4744C5}" srcOrd="9" destOrd="0" presId="urn:microsoft.com/office/officeart/2005/8/layout/list1"/>
    <dgm:cxn modelId="{B37BB485-24FA-472A-9515-73FD6007074B}" type="presParOf" srcId="{28C7801C-0AEF-48C3-8EAB-304A94E0A66F}" destId="{6FD575AE-E647-4433-B1BE-8ED0CCF0B7D6}" srcOrd="10" destOrd="0" presId="urn:microsoft.com/office/officeart/2005/8/layout/list1"/>
    <dgm:cxn modelId="{92950A7B-D3E2-4960-87B5-07737FC31C07}" type="presParOf" srcId="{28C7801C-0AEF-48C3-8EAB-304A94E0A66F}" destId="{11C94163-36CF-4709-BE18-5B0B4533680D}" srcOrd="11" destOrd="0" presId="urn:microsoft.com/office/officeart/2005/8/layout/list1"/>
    <dgm:cxn modelId="{AB74511B-1675-41D9-B753-09455EB74FFC}" type="presParOf" srcId="{28C7801C-0AEF-48C3-8EAB-304A94E0A66F}" destId="{31DFD28B-6108-4C94-845E-3A8E45B75DBF}" srcOrd="12" destOrd="0" presId="urn:microsoft.com/office/officeart/2005/8/layout/list1"/>
    <dgm:cxn modelId="{BE851FC3-C31A-41D9-A797-B54FCA27AEAC}" type="presParOf" srcId="{31DFD28B-6108-4C94-845E-3A8E45B75DBF}" destId="{8E3CB8F9-00C5-43FC-8B86-575BF11BA367}" srcOrd="0" destOrd="0" presId="urn:microsoft.com/office/officeart/2005/8/layout/list1"/>
    <dgm:cxn modelId="{41FEA69D-AC0B-41D1-9063-DE0D905B96E9}" type="presParOf" srcId="{31DFD28B-6108-4C94-845E-3A8E45B75DBF}" destId="{3B4FE159-860F-4C2D-A86A-1A9557D7C575}" srcOrd="1" destOrd="0" presId="urn:microsoft.com/office/officeart/2005/8/layout/list1"/>
    <dgm:cxn modelId="{5C3EF175-7CDF-4817-AB9F-A7F24F0687A4}" type="presParOf" srcId="{28C7801C-0AEF-48C3-8EAB-304A94E0A66F}" destId="{985637B8-D951-43BB-9DC1-255478BA8C9C}" srcOrd="13" destOrd="0" presId="urn:microsoft.com/office/officeart/2005/8/layout/list1"/>
    <dgm:cxn modelId="{C4DF98A5-6D47-4B2B-9101-367AA1017A5C}" type="presParOf" srcId="{28C7801C-0AEF-48C3-8EAB-304A94E0A66F}" destId="{ECA1A30D-22D4-48B4-A998-52C8F7E7453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B3BF07-6595-47D2-8383-0D3F7A26DC8F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D42DB82B-538B-4489-8D10-21A2B5918463}">
      <dgm:prSet phldrT="[Text]" custT="1"/>
      <dgm:spPr/>
      <dgm:t>
        <a:bodyPr/>
        <a:lstStyle/>
        <a:p>
          <a:r>
            <a:rPr lang="sk-SK" sz="1200" smtClean="0"/>
            <a:t>„Krabicový produkt“   API </a:t>
          </a:r>
          <a:r>
            <a:rPr lang="sk-SK" sz="1200"/>
            <a:t>Gateway</a:t>
          </a:r>
        </a:p>
      </dgm:t>
    </dgm:pt>
    <dgm:pt modelId="{AE7AABC4-1DD3-4A5C-8AD8-9F8B580DA3BB}" type="parTrans" cxnId="{717A0DF6-38F9-4028-BF70-8CFF47E06229}">
      <dgm:prSet/>
      <dgm:spPr/>
      <dgm:t>
        <a:bodyPr/>
        <a:lstStyle/>
        <a:p>
          <a:endParaRPr lang="sk-SK" sz="1200"/>
        </a:p>
      </dgm:t>
    </dgm:pt>
    <dgm:pt modelId="{EADE9C9C-C28A-4E69-BEF1-3B5A3224F04E}" type="sibTrans" cxnId="{717A0DF6-38F9-4028-BF70-8CFF47E06229}">
      <dgm:prSet/>
      <dgm:spPr/>
      <dgm:t>
        <a:bodyPr/>
        <a:lstStyle/>
        <a:p>
          <a:endParaRPr lang="sk-SK" sz="1200"/>
        </a:p>
      </dgm:t>
    </dgm:pt>
    <dgm:pt modelId="{069E3246-A386-4278-9062-A9FEFBF67ED9}">
      <dgm:prSet phldrT="[Text]" custT="1"/>
      <dgm:spPr/>
      <dgm:t>
        <a:bodyPr/>
        <a:lstStyle/>
        <a:p>
          <a:r>
            <a:rPr lang="sk-SK" sz="1200"/>
            <a:t>MUK-P</a:t>
          </a:r>
        </a:p>
      </dgm:t>
    </dgm:pt>
    <dgm:pt modelId="{DF0ED725-2AAE-494E-9FEC-BB1A019EF27D}" type="parTrans" cxnId="{55FFCF55-6E78-410C-BFA8-21E14C4FB406}">
      <dgm:prSet/>
      <dgm:spPr/>
      <dgm:t>
        <a:bodyPr/>
        <a:lstStyle/>
        <a:p>
          <a:endParaRPr lang="sk-SK" sz="1200"/>
        </a:p>
      </dgm:t>
    </dgm:pt>
    <dgm:pt modelId="{117B7145-FA0C-4AC9-A458-39699EC4152D}" type="sibTrans" cxnId="{55FFCF55-6E78-410C-BFA8-21E14C4FB406}">
      <dgm:prSet/>
      <dgm:spPr/>
      <dgm:t>
        <a:bodyPr/>
        <a:lstStyle/>
        <a:p>
          <a:endParaRPr lang="sk-SK" sz="1200"/>
        </a:p>
      </dgm:t>
    </dgm:pt>
    <dgm:pt modelId="{6364F1F7-0FF2-4993-8DE0-D041A6DFBDF5}" type="pres">
      <dgm:prSet presAssocID="{B7B3BF07-6595-47D2-8383-0D3F7A26DC8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7F345EF7-9447-4A4C-B33F-2796D2EC83E6}" type="pres">
      <dgm:prSet presAssocID="{D42DB82B-538B-4489-8D10-21A2B5918463}" presName="upArrow" presStyleLbl="node1" presStyleIdx="0" presStyleCnt="2" custLinFactNeighborX="1482" custLinFactNeighborY="-22255"/>
      <dgm:spPr/>
    </dgm:pt>
    <dgm:pt modelId="{0C0697EA-0195-4427-9A99-C18CFBF90A55}" type="pres">
      <dgm:prSet presAssocID="{D42DB82B-538B-4489-8D10-21A2B5918463}" presName="upArrowText" presStyleLbl="revTx" presStyleIdx="0" presStyleCnt="2" custScaleX="102937" custLinFactNeighborX="-268" custLinFactNeighborY="18231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2D72E7D-08B2-45F6-A45B-71FAFEAE7D66}" type="pres">
      <dgm:prSet presAssocID="{069E3246-A386-4278-9062-A9FEFBF67ED9}" presName="downArrow" presStyleLbl="node1" presStyleIdx="1" presStyleCnt="2"/>
      <dgm:spPr>
        <a:solidFill>
          <a:srgbClr val="FF0000"/>
        </a:solidFill>
      </dgm:spPr>
    </dgm:pt>
    <dgm:pt modelId="{1999BBC5-FE5C-4738-AFDF-B3A729F63A4C}" type="pres">
      <dgm:prSet presAssocID="{069E3246-A386-4278-9062-A9FEFBF67ED9}" presName="downArrowText" presStyleLbl="revTx" presStyleIdx="1" presStyleCnt="2" custScaleY="76759" custLinFactNeighborX="6484" custLinFactNeighborY="12078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1BC2535D-5E92-486A-9658-E7CF997289B7}" type="presOf" srcId="{D42DB82B-538B-4489-8D10-21A2B5918463}" destId="{0C0697EA-0195-4427-9A99-C18CFBF90A55}" srcOrd="0" destOrd="0" presId="urn:microsoft.com/office/officeart/2005/8/layout/arrow4"/>
    <dgm:cxn modelId="{D991AA59-DB2D-40D1-B23D-91A049EE5F0A}" type="presOf" srcId="{B7B3BF07-6595-47D2-8383-0D3F7A26DC8F}" destId="{6364F1F7-0FF2-4993-8DE0-D041A6DFBDF5}" srcOrd="0" destOrd="0" presId="urn:microsoft.com/office/officeart/2005/8/layout/arrow4"/>
    <dgm:cxn modelId="{55FFCF55-6E78-410C-BFA8-21E14C4FB406}" srcId="{B7B3BF07-6595-47D2-8383-0D3F7A26DC8F}" destId="{069E3246-A386-4278-9062-A9FEFBF67ED9}" srcOrd="1" destOrd="0" parTransId="{DF0ED725-2AAE-494E-9FEC-BB1A019EF27D}" sibTransId="{117B7145-FA0C-4AC9-A458-39699EC4152D}"/>
    <dgm:cxn modelId="{FD993BA7-EA70-49C3-9EFB-0C332B22EAAF}" type="presOf" srcId="{069E3246-A386-4278-9062-A9FEFBF67ED9}" destId="{1999BBC5-FE5C-4738-AFDF-B3A729F63A4C}" srcOrd="0" destOrd="0" presId="urn:microsoft.com/office/officeart/2005/8/layout/arrow4"/>
    <dgm:cxn modelId="{717A0DF6-38F9-4028-BF70-8CFF47E06229}" srcId="{B7B3BF07-6595-47D2-8383-0D3F7A26DC8F}" destId="{D42DB82B-538B-4489-8D10-21A2B5918463}" srcOrd="0" destOrd="0" parTransId="{AE7AABC4-1DD3-4A5C-8AD8-9F8B580DA3BB}" sibTransId="{EADE9C9C-C28A-4E69-BEF1-3B5A3224F04E}"/>
    <dgm:cxn modelId="{EE82A9FD-B058-42DF-A5E8-2DE4A3362B7A}" type="presParOf" srcId="{6364F1F7-0FF2-4993-8DE0-D041A6DFBDF5}" destId="{7F345EF7-9447-4A4C-B33F-2796D2EC83E6}" srcOrd="0" destOrd="0" presId="urn:microsoft.com/office/officeart/2005/8/layout/arrow4"/>
    <dgm:cxn modelId="{AC74FA6C-0FDB-48AE-AFF2-7B865907B053}" type="presParOf" srcId="{6364F1F7-0FF2-4993-8DE0-D041A6DFBDF5}" destId="{0C0697EA-0195-4427-9A99-C18CFBF90A55}" srcOrd="1" destOrd="0" presId="urn:microsoft.com/office/officeart/2005/8/layout/arrow4"/>
    <dgm:cxn modelId="{F833B61B-32EE-4C7B-8F3F-0F87A09143D6}" type="presParOf" srcId="{6364F1F7-0FF2-4993-8DE0-D041A6DFBDF5}" destId="{62D72E7D-08B2-45F6-A45B-71FAFEAE7D66}" srcOrd="2" destOrd="0" presId="urn:microsoft.com/office/officeart/2005/8/layout/arrow4"/>
    <dgm:cxn modelId="{354EC2ED-3001-4909-B6E9-4D99A3BD14FA}" type="presParOf" srcId="{6364F1F7-0FF2-4993-8DE0-D041A6DFBDF5}" destId="{1999BBC5-FE5C-4738-AFDF-B3A729F63A4C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1D1AE8-F274-49AC-A527-5C41E8E8E83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4B06122A-62CB-430E-9A20-2A31CDE1C39E}">
      <dgm:prSet phldrT="[Text]" custT="1"/>
      <dgm:spPr/>
      <dgm:t>
        <a:bodyPr/>
        <a:lstStyle/>
        <a:p>
          <a:r>
            <a:rPr lang="sk-SK" sz="1400"/>
            <a:t>Detailný návrh riešenia</a:t>
          </a:r>
        </a:p>
      </dgm:t>
    </dgm:pt>
    <dgm:pt modelId="{737E478D-16F5-41A5-8FBB-9FD6A734E74D}" type="parTrans" cxnId="{9B6E8BFC-CD6D-4BBF-BB6E-5B30AAC01B74}">
      <dgm:prSet/>
      <dgm:spPr/>
      <dgm:t>
        <a:bodyPr/>
        <a:lstStyle/>
        <a:p>
          <a:endParaRPr lang="sk-SK" sz="2000"/>
        </a:p>
      </dgm:t>
    </dgm:pt>
    <dgm:pt modelId="{243D17CA-E0DE-4ABF-9E4A-B2243D3D8BEB}" type="sibTrans" cxnId="{9B6E8BFC-CD6D-4BBF-BB6E-5B30AAC01B74}">
      <dgm:prSet/>
      <dgm:spPr/>
      <dgm:t>
        <a:bodyPr/>
        <a:lstStyle/>
        <a:p>
          <a:endParaRPr lang="sk-SK" sz="2000"/>
        </a:p>
      </dgm:t>
    </dgm:pt>
    <dgm:pt modelId="{CB3F9B6E-D8E0-472E-978D-337A212FC413}">
      <dgm:prSet phldrT="[Text]" custT="1"/>
      <dgm:spPr/>
      <dgm:t>
        <a:bodyPr/>
        <a:lstStyle/>
        <a:p>
          <a:r>
            <a:rPr lang="sk-SK" sz="1050"/>
            <a:t>T+6M</a:t>
          </a:r>
        </a:p>
      </dgm:t>
    </dgm:pt>
    <dgm:pt modelId="{F533EAC7-5004-456B-83E4-EAFCD380E1D5}" type="parTrans" cxnId="{419C99B3-972C-45A3-BF57-F9695DFE57EC}">
      <dgm:prSet/>
      <dgm:spPr/>
      <dgm:t>
        <a:bodyPr/>
        <a:lstStyle/>
        <a:p>
          <a:endParaRPr lang="sk-SK" sz="2000"/>
        </a:p>
      </dgm:t>
    </dgm:pt>
    <dgm:pt modelId="{69020063-732C-4133-B80F-3AFF1D546F1D}" type="sibTrans" cxnId="{419C99B3-972C-45A3-BF57-F9695DFE57EC}">
      <dgm:prSet/>
      <dgm:spPr/>
      <dgm:t>
        <a:bodyPr/>
        <a:lstStyle/>
        <a:p>
          <a:endParaRPr lang="sk-SK" sz="2000"/>
        </a:p>
      </dgm:t>
    </dgm:pt>
    <dgm:pt modelId="{D0D6822B-C2D9-407C-986F-5090A3D4DDDD}">
      <dgm:prSet phldrT="[Text]" custT="1"/>
      <dgm:spPr/>
      <dgm:t>
        <a:bodyPr/>
        <a:lstStyle/>
        <a:p>
          <a:r>
            <a:rPr lang="sk-SK" sz="1400"/>
            <a:t>Implementácia riešenia a prioritné integrácie pre Slovensko v </a:t>
          </a:r>
          <a:r>
            <a:rPr lang="sk-SK" sz="1400" smtClean="0"/>
            <a:t>Mobile</a:t>
          </a:r>
          <a:endParaRPr lang="sk-SK" sz="1400"/>
        </a:p>
      </dgm:t>
    </dgm:pt>
    <dgm:pt modelId="{78E81C24-2CC5-421E-A997-13A773C65FEB}" type="parTrans" cxnId="{4712DC51-6673-49BC-A5C9-694578461371}">
      <dgm:prSet/>
      <dgm:spPr/>
      <dgm:t>
        <a:bodyPr/>
        <a:lstStyle/>
        <a:p>
          <a:endParaRPr lang="sk-SK" sz="2000"/>
        </a:p>
      </dgm:t>
    </dgm:pt>
    <dgm:pt modelId="{412207CA-1DDD-49E6-ABD4-6F8AF130E79D}" type="sibTrans" cxnId="{4712DC51-6673-49BC-A5C9-694578461371}">
      <dgm:prSet/>
      <dgm:spPr/>
      <dgm:t>
        <a:bodyPr/>
        <a:lstStyle/>
        <a:p>
          <a:endParaRPr lang="sk-SK" sz="2000"/>
        </a:p>
      </dgm:t>
    </dgm:pt>
    <dgm:pt modelId="{C0430024-9B67-4589-BCD3-EBCC830AAA79}">
      <dgm:prSet phldrT="[Text]" custT="1"/>
      <dgm:spPr/>
      <dgm:t>
        <a:bodyPr/>
        <a:lstStyle/>
        <a:p>
          <a:r>
            <a:rPr lang="sk-SK" sz="1400"/>
            <a:t>Ukončenie projektu - Go Live</a:t>
          </a:r>
        </a:p>
      </dgm:t>
    </dgm:pt>
    <dgm:pt modelId="{C318F556-6335-4ED4-AFF4-00EFDE1145E8}" type="parTrans" cxnId="{686C2857-5CC5-41C1-8F79-6030F988CDD1}">
      <dgm:prSet/>
      <dgm:spPr/>
      <dgm:t>
        <a:bodyPr/>
        <a:lstStyle/>
        <a:p>
          <a:endParaRPr lang="sk-SK" sz="2000"/>
        </a:p>
      </dgm:t>
    </dgm:pt>
    <dgm:pt modelId="{6107ABC5-8042-4C0F-B071-42DD35A58721}" type="sibTrans" cxnId="{686C2857-5CC5-41C1-8F79-6030F988CDD1}">
      <dgm:prSet/>
      <dgm:spPr/>
      <dgm:t>
        <a:bodyPr/>
        <a:lstStyle/>
        <a:p>
          <a:endParaRPr lang="sk-SK" sz="2000"/>
        </a:p>
      </dgm:t>
    </dgm:pt>
    <dgm:pt modelId="{10C3703F-7178-4D7B-B4A8-8419CBA78E47}">
      <dgm:prSet phldrT="[Text]" custT="1"/>
      <dgm:spPr/>
      <dgm:t>
        <a:bodyPr/>
        <a:lstStyle/>
        <a:p>
          <a:r>
            <a:rPr lang="sk-SK" sz="1050" smtClean="0"/>
            <a:t>T+18M (</a:t>
          </a:r>
          <a:r>
            <a:rPr lang="pl-PL" sz="1050" smtClean="0"/>
            <a:t>limit EŠIF 9/2023)</a:t>
          </a:r>
          <a:endParaRPr lang="sk-SK" sz="1050"/>
        </a:p>
      </dgm:t>
    </dgm:pt>
    <dgm:pt modelId="{E97208E0-6EE6-4CE8-9CFB-5F290901CA86}" type="parTrans" cxnId="{F8F61AEE-EB16-4C86-B98A-E870EC58CC18}">
      <dgm:prSet/>
      <dgm:spPr/>
      <dgm:t>
        <a:bodyPr/>
        <a:lstStyle/>
        <a:p>
          <a:endParaRPr lang="sk-SK" sz="2000"/>
        </a:p>
      </dgm:t>
    </dgm:pt>
    <dgm:pt modelId="{CB17C12C-4537-41BE-8BA5-5B19AA5227DA}" type="sibTrans" cxnId="{F8F61AEE-EB16-4C86-B98A-E870EC58CC18}">
      <dgm:prSet/>
      <dgm:spPr/>
      <dgm:t>
        <a:bodyPr/>
        <a:lstStyle/>
        <a:p>
          <a:endParaRPr lang="sk-SK" sz="2000"/>
        </a:p>
      </dgm:t>
    </dgm:pt>
    <dgm:pt modelId="{8B1ABC00-44F2-471C-AD98-D4C4FB3D1DC8}">
      <dgm:prSet phldrT="[Text]" custT="1"/>
      <dgm:spPr/>
      <dgm:t>
        <a:bodyPr/>
        <a:lstStyle/>
        <a:p>
          <a:r>
            <a:rPr lang="sk-SK" sz="1400"/>
            <a:t>Čiastkové nasadenia </a:t>
          </a:r>
          <a:r>
            <a:rPr lang="sk-SK" sz="1400" smtClean="0"/>
            <a:t>pre </a:t>
          </a:r>
          <a:r>
            <a:rPr lang="sk-SK" sz="1400"/>
            <a:t>SvM, </a:t>
          </a:r>
          <a:r>
            <a:rPr lang="sk-SK" sz="1400" smtClean="0"/>
            <a:t> Modernizáciu ÚPVS </a:t>
          </a:r>
          <a:r>
            <a:rPr lang="sk-SK" sz="1400"/>
            <a:t>a Manažment osob. údajov</a:t>
          </a:r>
        </a:p>
      </dgm:t>
    </dgm:pt>
    <dgm:pt modelId="{2FBBD77A-7EEE-4EC4-827F-C6D674881D28}" type="parTrans" cxnId="{0FE3C12C-68E4-4900-A68F-9CC5CC4D6635}">
      <dgm:prSet/>
      <dgm:spPr/>
      <dgm:t>
        <a:bodyPr/>
        <a:lstStyle/>
        <a:p>
          <a:endParaRPr lang="sk-SK" sz="2000"/>
        </a:p>
      </dgm:t>
    </dgm:pt>
    <dgm:pt modelId="{38DEF381-CF8D-415D-A548-ED72B7B81F5A}" type="sibTrans" cxnId="{0FE3C12C-68E4-4900-A68F-9CC5CC4D6635}">
      <dgm:prSet/>
      <dgm:spPr/>
      <dgm:t>
        <a:bodyPr/>
        <a:lstStyle/>
        <a:p>
          <a:endParaRPr lang="sk-SK" sz="2000"/>
        </a:p>
      </dgm:t>
    </dgm:pt>
    <dgm:pt modelId="{84AF0523-1FCC-48BD-AC63-2E5267C837B8}">
      <dgm:prSet phldrT="[Text]" custT="1"/>
      <dgm:spPr/>
      <dgm:t>
        <a:bodyPr/>
        <a:lstStyle/>
        <a:p>
          <a:r>
            <a:rPr lang="sk-SK" sz="1050" smtClean="0"/>
            <a:t>T+6M, T+12</a:t>
          </a:r>
          <a:endParaRPr lang="sk-SK" sz="1050"/>
        </a:p>
      </dgm:t>
    </dgm:pt>
    <dgm:pt modelId="{863AE38F-3495-4C85-A373-B0B10F132A7E}" type="parTrans" cxnId="{026FAEED-5CC8-4991-8B60-0881661A7C41}">
      <dgm:prSet/>
      <dgm:spPr/>
      <dgm:t>
        <a:bodyPr/>
        <a:lstStyle/>
        <a:p>
          <a:endParaRPr lang="sk-SK" sz="2000"/>
        </a:p>
      </dgm:t>
    </dgm:pt>
    <dgm:pt modelId="{305CDA81-7EE0-4501-ADAD-C99D301C179F}" type="sibTrans" cxnId="{026FAEED-5CC8-4991-8B60-0881661A7C41}">
      <dgm:prSet/>
      <dgm:spPr/>
      <dgm:t>
        <a:bodyPr/>
        <a:lstStyle/>
        <a:p>
          <a:endParaRPr lang="sk-SK" sz="2000"/>
        </a:p>
      </dgm:t>
    </dgm:pt>
    <dgm:pt modelId="{56568850-CC0A-488B-9EC4-ECC0A6C6063F}">
      <dgm:prSet phldrT="[Text]" custT="1"/>
      <dgm:spPr/>
      <dgm:t>
        <a:bodyPr/>
        <a:lstStyle/>
        <a:p>
          <a:endParaRPr lang="sk-SK" sz="1400"/>
        </a:p>
      </dgm:t>
    </dgm:pt>
    <dgm:pt modelId="{FD585F97-05AA-43B7-8AC0-76BE710C941B}" type="parTrans" cxnId="{88BC2963-B23B-4C5B-8BE9-088B29D35152}">
      <dgm:prSet/>
      <dgm:spPr/>
      <dgm:t>
        <a:bodyPr/>
        <a:lstStyle/>
        <a:p>
          <a:endParaRPr lang="sk-SK" sz="2000"/>
        </a:p>
      </dgm:t>
    </dgm:pt>
    <dgm:pt modelId="{CCEA4E4D-10F3-48F2-B7DA-D57AE5F56D76}" type="sibTrans" cxnId="{88BC2963-B23B-4C5B-8BE9-088B29D35152}">
      <dgm:prSet/>
      <dgm:spPr/>
      <dgm:t>
        <a:bodyPr/>
        <a:lstStyle/>
        <a:p>
          <a:endParaRPr lang="sk-SK" sz="2000"/>
        </a:p>
      </dgm:t>
    </dgm:pt>
    <dgm:pt modelId="{35605DE2-D246-4071-96EB-F1C98C0EF9EF}">
      <dgm:prSet phldrT="[Text]" custT="1"/>
      <dgm:spPr/>
      <dgm:t>
        <a:bodyPr/>
        <a:lstStyle/>
        <a:p>
          <a:r>
            <a:rPr lang="sk-SK" sz="1050"/>
            <a:t>T+3M</a:t>
          </a:r>
        </a:p>
      </dgm:t>
    </dgm:pt>
    <dgm:pt modelId="{CA56593C-382D-4F4D-A846-B3FE0CE8A635}" type="sibTrans" cxnId="{F81A5F54-F277-4655-8700-1AA4BF860969}">
      <dgm:prSet/>
      <dgm:spPr/>
      <dgm:t>
        <a:bodyPr/>
        <a:lstStyle/>
        <a:p>
          <a:endParaRPr lang="sk-SK" sz="2000"/>
        </a:p>
      </dgm:t>
    </dgm:pt>
    <dgm:pt modelId="{A03208CB-4F30-4B27-A0D7-31E56C7329FA}" type="parTrans" cxnId="{F81A5F54-F277-4655-8700-1AA4BF860969}">
      <dgm:prSet/>
      <dgm:spPr/>
      <dgm:t>
        <a:bodyPr/>
        <a:lstStyle/>
        <a:p>
          <a:endParaRPr lang="sk-SK" sz="2000"/>
        </a:p>
      </dgm:t>
    </dgm:pt>
    <dgm:pt modelId="{96D8D7B7-DF0E-4372-8CE6-88786F9750AA}" type="pres">
      <dgm:prSet presAssocID="{AE1D1AE8-F274-49AC-A527-5C41E8E8E83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C98FB4AE-EA31-4662-8DF8-40ECCED78D5B}" type="pres">
      <dgm:prSet presAssocID="{AE1D1AE8-F274-49AC-A527-5C41E8E8E832}" presName="arrow" presStyleLbl="bgShp" presStyleIdx="0" presStyleCnt="1" custLinFactNeighborX="6330" custLinFactNeighborY="696"/>
      <dgm:spPr/>
    </dgm:pt>
    <dgm:pt modelId="{4991CCB8-32E6-43DA-A469-ACB451B7E0E0}" type="pres">
      <dgm:prSet presAssocID="{AE1D1AE8-F274-49AC-A527-5C41E8E8E832}" presName="points" presStyleCnt="0"/>
      <dgm:spPr/>
    </dgm:pt>
    <dgm:pt modelId="{09CA456D-636E-4C63-BB08-B44FFBF34374}" type="pres">
      <dgm:prSet presAssocID="{4B06122A-62CB-430E-9A20-2A31CDE1C39E}" presName="compositeA" presStyleCnt="0"/>
      <dgm:spPr/>
    </dgm:pt>
    <dgm:pt modelId="{575DECCC-38EC-4C6E-AEBB-C4E2A84E1A4B}" type="pres">
      <dgm:prSet presAssocID="{4B06122A-62CB-430E-9A20-2A31CDE1C39E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0DEB45C-EB32-4E76-8DAC-042D5FBF5373}" type="pres">
      <dgm:prSet presAssocID="{4B06122A-62CB-430E-9A20-2A31CDE1C39E}" presName="circleA" presStyleLbl="node1" presStyleIdx="0" presStyleCnt="5"/>
      <dgm:spPr/>
    </dgm:pt>
    <dgm:pt modelId="{541AC5AB-EE22-4CCC-A8C9-F90F8C99BB00}" type="pres">
      <dgm:prSet presAssocID="{4B06122A-62CB-430E-9A20-2A31CDE1C39E}" presName="spaceA" presStyleCnt="0"/>
      <dgm:spPr/>
    </dgm:pt>
    <dgm:pt modelId="{8BB2D8D4-F9D1-4922-8B32-DBE2D7974101}" type="pres">
      <dgm:prSet presAssocID="{243D17CA-E0DE-4ABF-9E4A-B2243D3D8BEB}" presName="space" presStyleCnt="0"/>
      <dgm:spPr/>
    </dgm:pt>
    <dgm:pt modelId="{AD349720-A20E-4447-BBB3-AF5C884B978A}" type="pres">
      <dgm:prSet presAssocID="{D0D6822B-C2D9-407C-986F-5090A3D4DDDD}" presName="compositeB" presStyleCnt="0"/>
      <dgm:spPr/>
    </dgm:pt>
    <dgm:pt modelId="{CADE6B7B-9AC4-45DC-B822-4F6A6D3AED58}" type="pres">
      <dgm:prSet presAssocID="{D0D6822B-C2D9-407C-986F-5090A3D4DDDD}" presName="textB" presStyleLbl="revTx" presStyleIdx="1" presStyleCnt="5" custScaleX="13048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4DF0C9FD-4449-4EBF-95EE-CF13088DBFE0}" type="pres">
      <dgm:prSet presAssocID="{D0D6822B-C2D9-407C-986F-5090A3D4DDDD}" presName="circleB" presStyleLbl="node1" presStyleIdx="1" presStyleCnt="5"/>
      <dgm:spPr/>
    </dgm:pt>
    <dgm:pt modelId="{E5C4FF2A-457B-4260-B124-C2113F2286A9}" type="pres">
      <dgm:prSet presAssocID="{D0D6822B-C2D9-407C-986F-5090A3D4DDDD}" presName="spaceB" presStyleCnt="0"/>
      <dgm:spPr/>
    </dgm:pt>
    <dgm:pt modelId="{27083031-B773-453E-9348-A9C6D95105AE}" type="pres">
      <dgm:prSet presAssocID="{412207CA-1DDD-49E6-ABD4-6F8AF130E79D}" presName="space" presStyleCnt="0"/>
      <dgm:spPr/>
    </dgm:pt>
    <dgm:pt modelId="{1D0B5527-B9EC-4039-866D-210604FF5DDB}" type="pres">
      <dgm:prSet presAssocID="{8B1ABC00-44F2-471C-AD98-D4C4FB3D1DC8}" presName="compositeA" presStyleCnt="0"/>
      <dgm:spPr/>
    </dgm:pt>
    <dgm:pt modelId="{97B89768-477C-4766-999A-E1893C046A25}" type="pres">
      <dgm:prSet presAssocID="{8B1ABC00-44F2-471C-AD98-D4C4FB3D1DC8}" presName="textA" presStyleLbl="revTx" presStyleIdx="2" presStyleCnt="5" custScaleX="13571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16269C4-E728-41C7-A7E4-93374788B05A}" type="pres">
      <dgm:prSet presAssocID="{8B1ABC00-44F2-471C-AD98-D4C4FB3D1DC8}" presName="circleA" presStyleLbl="node1" presStyleIdx="2" presStyleCnt="5" custLinFactNeighborX="8748"/>
      <dgm:spPr/>
    </dgm:pt>
    <dgm:pt modelId="{14269947-2108-4962-9AC1-3BFBFFC45877}" type="pres">
      <dgm:prSet presAssocID="{8B1ABC00-44F2-471C-AD98-D4C4FB3D1DC8}" presName="spaceA" presStyleCnt="0"/>
      <dgm:spPr/>
    </dgm:pt>
    <dgm:pt modelId="{DE46820B-CC7B-405F-9114-771573992975}" type="pres">
      <dgm:prSet presAssocID="{38DEF381-CF8D-415D-A548-ED72B7B81F5A}" presName="space" presStyleCnt="0"/>
      <dgm:spPr/>
    </dgm:pt>
    <dgm:pt modelId="{7FC04796-4D5A-483C-AC5B-762CE7CB73D7}" type="pres">
      <dgm:prSet presAssocID="{56568850-CC0A-488B-9EC4-ECC0A6C6063F}" presName="compositeB" presStyleCnt="0"/>
      <dgm:spPr/>
    </dgm:pt>
    <dgm:pt modelId="{565E7EC8-91D7-496E-A47F-0DEB1CA2C2E0}" type="pres">
      <dgm:prSet presAssocID="{56568850-CC0A-488B-9EC4-ECC0A6C6063F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9F33E2B7-1EFA-407C-A9DF-3DF1026E653A}" type="pres">
      <dgm:prSet presAssocID="{56568850-CC0A-488B-9EC4-ECC0A6C6063F}" presName="circleB" presStyleLbl="node1" presStyleIdx="3" presStyleCnt="5" custLinFactX="-42112" custLinFactNeighborX="-100000"/>
      <dgm:spPr/>
    </dgm:pt>
    <dgm:pt modelId="{B841CFD8-406A-4950-B039-D0141631C098}" type="pres">
      <dgm:prSet presAssocID="{56568850-CC0A-488B-9EC4-ECC0A6C6063F}" presName="spaceB" presStyleCnt="0"/>
      <dgm:spPr/>
    </dgm:pt>
    <dgm:pt modelId="{644094BE-B843-47CB-BF8D-38EBDC302F10}" type="pres">
      <dgm:prSet presAssocID="{CCEA4E4D-10F3-48F2-B7DA-D57AE5F56D76}" presName="space" presStyleCnt="0"/>
      <dgm:spPr/>
    </dgm:pt>
    <dgm:pt modelId="{8CB62DD2-82F1-42BB-A9D2-2C05B0AF5A28}" type="pres">
      <dgm:prSet presAssocID="{C0430024-9B67-4589-BCD3-EBCC830AAA79}" presName="compositeA" presStyleCnt="0"/>
      <dgm:spPr/>
    </dgm:pt>
    <dgm:pt modelId="{345430A7-0609-4D61-99FE-1D7886A605A7}" type="pres">
      <dgm:prSet presAssocID="{C0430024-9B67-4589-BCD3-EBCC830AAA79}" presName="textA" presStyleLbl="revTx" presStyleIdx="4" presStyleCnt="5" custScaleX="115643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A3EE964-932C-46C9-B055-51B0BF84B8AA}" type="pres">
      <dgm:prSet presAssocID="{C0430024-9B67-4589-BCD3-EBCC830AAA79}" presName="circleA" presStyleLbl="node1" presStyleIdx="4" presStyleCnt="5"/>
      <dgm:spPr/>
    </dgm:pt>
    <dgm:pt modelId="{0EE37805-CC6A-44EF-9A51-3ED588939C12}" type="pres">
      <dgm:prSet presAssocID="{C0430024-9B67-4589-BCD3-EBCC830AAA79}" presName="spaceA" presStyleCnt="0"/>
      <dgm:spPr/>
    </dgm:pt>
  </dgm:ptLst>
  <dgm:cxnLst>
    <dgm:cxn modelId="{9B6E8BFC-CD6D-4BBF-BB6E-5B30AAC01B74}" srcId="{AE1D1AE8-F274-49AC-A527-5C41E8E8E832}" destId="{4B06122A-62CB-430E-9A20-2A31CDE1C39E}" srcOrd="0" destOrd="0" parTransId="{737E478D-16F5-41A5-8FBB-9FD6A734E74D}" sibTransId="{243D17CA-E0DE-4ABF-9E4A-B2243D3D8BEB}"/>
    <dgm:cxn modelId="{026FAEED-5CC8-4991-8B60-0881661A7C41}" srcId="{8B1ABC00-44F2-471C-AD98-D4C4FB3D1DC8}" destId="{84AF0523-1FCC-48BD-AC63-2E5267C837B8}" srcOrd="0" destOrd="0" parTransId="{863AE38F-3495-4C85-A373-B0B10F132A7E}" sibTransId="{305CDA81-7EE0-4501-ADAD-C99D301C179F}"/>
    <dgm:cxn modelId="{596E4588-CBFD-49F2-942F-E0DAABAAB80F}" type="presOf" srcId="{AE1D1AE8-F274-49AC-A527-5C41E8E8E832}" destId="{96D8D7B7-DF0E-4372-8CE6-88786F9750AA}" srcOrd="0" destOrd="0" presId="urn:microsoft.com/office/officeart/2005/8/layout/hProcess11"/>
    <dgm:cxn modelId="{F8F61AEE-EB16-4C86-B98A-E870EC58CC18}" srcId="{C0430024-9B67-4589-BCD3-EBCC830AAA79}" destId="{10C3703F-7178-4D7B-B4A8-8419CBA78E47}" srcOrd="0" destOrd="0" parTransId="{E97208E0-6EE6-4CE8-9CFB-5F290901CA86}" sibTransId="{CB17C12C-4537-41BE-8BA5-5B19AA5227DA}"/>
    <dgm:cxn modelId="{4712DC51-6673-49BC-A5C9-694578461371}" srcId="{AE1D1AE8-F274-49AC-A527-5C41E8E8E832}" destId="{D0D6822B-C2D9-407C-986F-5090A3D4DDDD}" srcOrd="1" destOrd="0" parTransId="{78E81C24-2CC5-421E-A997-13A773C65FEB}" sibTransId="{412207CA-1DDD-49E6-ABD4-6F8AF130E79D}"/>
    <dgm:cxn modelId="{B27BC43C-FA50-4371-A4F0-A39A4448B5DD}" type="presOf" srcId="{8B1ABC00-44F2-471C-AD98-D4C4FB3D1DC8}" destId="{97B89768-477C-4766-999A-E1893C046A25}" srcOrd="0" destOrd="0" presId="urn:microsoft.com/office/officeart/2005/8/layout/hProcess11"/>
    <dgm:cxn modelId="{91C612AD-47D0-424B-B4B2-CFBE684CD527}" type="presOf" srcId="{CB3F9B6E-D8E0-472E-978D-337A212FC413}" destId="{575DECCC-38EC-4C6E-AEBB-C4E2A84E1A4B}" srcOrd="0" destOrd="1" presId="urn:microsoft.com/office/officeart/2005/8/layout/hProcess11"/>
    <dgm:cxn modelId="{1D36A7DC-C342-4F6B-BCF0-01DE8FF80E0E}" type="presOf" srcId="{D0D6822B-C2D9-407C-986F-5090A3D4DDDD}" destId="{CADE6B7B-9AC4-45DC-B822-4F6A6D3AED58}" srcOrd="0" destOrd="0" presId="urn:microsoft.com/office/officeart/2005/8/layout/hProcess11"/>
    <dgm:cxn modelId="{88BC2963-B23B-4C5B-8BE9-088B29D35152}" srcId="{AE1D1AE8-F274-49AC-A527-5C41E8E8E832}" destId="{56568850-CC0A-488B-9EC4-ECC0A6C6063F}" srcOrd="3" destOrd="0" parTransId="{FD585F97-05AA-43B7-8AC0-76BE710C941B}" sibTransId="{CCEA4E4D-10F3-48F2-B7DA-D57AE5F56D76}"/>
    <dgm:cxn modelId="{0FE3C12C-68E4-4900-A68F-9CC5CC4D6635}" srcId="{AE1D1AE8-F274-49AC-A527-5C41E8E8E832}" destId="{8B1ABC00-44F2-471C-AD98-D4C4FB3D1DC8}" srcOrd="2" destOrd="0" parTransId="{2FBBD77A-7EEE-4EC4-827F-C6D674881D28}" sibTransId="{38DEF381-CF8D-415D-A548-ED72B7B81F5A}"/>
    <dgm:cxn modelId="{F81A5F54-F277-4655-8700-1AA4BF860969}" srcId="{D0D6822B-C2D9-407C-986F-5090A3D4DDDD}" destId="{35605DE2-D246-4071-96EB-F1C98C0EF9EF}" srcOrd="0" destOrd="0" parTransId="{A03208CB-4F30-4B27-A0D7-31E56C7329FA}" sibTransId="{CA56593C-382D-4F4D-A846-B3FE0CE8A635}"/>
    <dgm:cxn modelId="{3B7ED65D-1AF2-4CCF-88B9-76B691E8A6A9}" type="presOf" srcId="{35605DE2-D246-4071-96EB-F1C98C0EF9EF}" destId="{CADE6B7B-9AC4-45DC-B822-4F6A6D3AED58}" srcOrd="0" destOrd="1" presId="urn:microsoft.com/office/officeart/2005/8/layout/hProcess11"/>
    <dgm:cxn modelId="{1BB0CEAC-C60A-4B0D-BD02-38DA3F49BAD0}" type="presOf" srcId="{4B06122A-62CB-430E-9A20-2A31CDE1C39E}" destId="{575DECCC-38EC-4C6E-AEBB-C4E2A84E1A4B}" srcOrd="0" destOrd="0" presId="urn:microsoft.com/office/officeart/2005/8/layout/hProcess11"/>
    <dgm:cxn modelId="{06DEE116-BFD7-42F2-92BA-102F25DF937E}" type="presOf" srcId="{56568850-CC0A-488B-9EC4-ECC0A6C6063F}" destId="{565E7EC8-91D7-496E-A47F-0DEB1CA2C2E0}" srcOrd="0" destOrd="0" presId="urn:microsoft.com/office/officeart/2005/8/layout/hProcess11"/>
    <dgm:cxn modelId="{419C99B3-972C-45A3-BF57-F9695DFE57EC}" srcId="{4B06122A-62CB-430E-9A20-2A31CDE1C39E}" destId="{CB3F9B6E-D8E0-472E-978D-337A212FC413}" srcOrd="0" destOrd="0" parTransId="{F533EAC7-5004-456B-83E4-EAFCD380E1D5}" sibTransId="{69020063-732C-4133-B80F-3AFF1D546F1D}"/>
    <dgm:cxn modelId="{2B120855-013F-4FB9-8866-8E26D35D6208}" type="presOf" srcId="{C0430024-9B67-4589-BCD3-EBCC830AAA79}" destId="{345430A7-0609-4D61-99FE-1D7886A605A7}" srcOrd="0" destOrd="0" presId="urn:microsoft.com/office/officeart/2005/8/layout/hProcess11"/>
    <dgm:cxn modelId="{BC1ED8A4-F465-4D80-BE3A-27DEC2F8D6DA}" type="presOf" srcId="{84AF0523-1FCC-48BD-AC63-2E5267C837B8}" destId="{97B89768-477C-4766-999A-E1893C046A25}" srcOrd="0" destOrd="1" presId="urn:microsoft.com/office/officeart/2005/8/layout/hProcess11"/>
    <dgm:cxn modelId="{686C2857-5CC5-41C1-8F79-6030F988CDD1}" srcId="{AE1D1AE8-F274-49AC-A527-5C41E8E8E832}" destId="{C0430024-9B67-4589-BCD3-EBCC830AAA79}" srcOrd="4" destOrd="0" parTransId="{C318F556-6335-4ED4-AFF4-00EFDE1145E8}" sibTransId="{6107ABC5-8042-4C0F-B071-42DD35A58721}"/>
    <dgm:cxn modelId="{50AF106E-AF33-4A38-A8C3-014F3D88595C}" type="presOf" srcId="{10C3703F-7178-4D7B-B4A8-8419CBA78E47}" destId="{345430A7-0609-4D61-99FE-1D7886A605A7}" srcOrd="0" destOrd="1" presId="urn:microsoft.com/office/officeart/2005/8/layout/hProcess11"/>
    <dgm:cxn modelId="{29C4A536-A152-46A1-985F-C675CE606807}" type="presParOf" srcId="{96D8D7B7-DF0E-4372-8CE6-88786F9750AA}" destId="{C98FB4AE-EA31-4662-8DF8-40ECCED78D5B}" srcOrd="0" destOrd="0" presId="urn:microsoft.com/office/officeart/2005/8/layout/hProcess11"/>
    <dgm:cxn modelId="{03943FD2-0190-4F33-8BAA-F231553AB019}" type="presParOf" srcId="{96D8D7B7-DF0E-4372-8CE6-88786F9750AA}" destId="{4991CCB8-32E6-43DA-A469-ACB451B7E0E0}" srcOrd="1" destOrd="0" presId="urn:microsoft.com/office/officeart/2005/8/layout/hProcess11"/>
    <dgm:cxn modelId="{004BE8CE-0C20-4FF5-8718-007AA6894653}" type="presParOf" srcId="{4991CCB8-32E6-43DA-A469-ACB451B7E0E0}" destId="{09CA456D-636E-4C63-BB08-B44FFBF34374}" srcOrd="0" destOrd="0" presId="urn:microsoft.com/office/officeart/2005/8/layout/hProcess11"/>
    <dgm:cxn modelId="{8448A0A0-4EB8-4C1E-A200-EC501915F13F}" type="presParOf" srcId="{09CA456D-636E-4C63-BB08-B44FFBF34374}" destId="{575DECCC-38EC-4C6E-AEBB-C4E2A84E1A4B}" srcOrd="0" destOrd="0" presId="urn:microsoft.com/office/officeart/2005/8/layout/hProcess11"/>
    <dgm:cxn modelId="{61733B03-FC80-4F58-AB15-AF20BB1E4206}" type="presParOf" srcId="{09CA456D-636E-4C63-BB08-B44FFBF34374}" destId="{90DEB45C-EB32-4E76-8DAC-042D5FBF5373}" srcOrd="1" destOrd="0" presId="urn:microsoft.com/office/officeart/2005/8/layout/hProcess11"/>
    <dgm:cxn modelId="{1B3663FB-628D-4FBC-85A7-4931DA162CFA}" type="presParOf" srcId="{09CA456D-636E-4C63-BB08-B44FFBF34374}" destId="{541AC5AB-EE22-4CCC-A8C9-F90F8C99BB00}" srcOrd="2" destOrd="0" presId="urn:microsoft.com/office/officeart/2005/8/layout/hProcess11"/>
    <dgm:cxn modelId="{F8C890C6-E870-45B1-B379-1FE62E5E7041}" type="presParOf" srcId="{4991CCB8-32E6-43DA-A469-ACB451B7E0E0}" destId="{8BB2D8D4-F9D1-4922-8B32-DBE2D7974101}" srcOrd="1" destOrd="0" presId="urn:microsoft.com/office/officeart/2005/8/layout/hProcess11"/>
    <dgm:cxn modelId="{EE191CF7-925E-4FDF-9DEC-CC9E4D1BC610}" type="presParOf" srcId="{4991CCB8-32E6-43DA-A469-ACB451B7E0E0}" destId="{AD349720-A20E-4447-BBB3-AF5C884B978A}" srcOrd="2" destOrd="0" presId="urn:microsoft.com/office/officeart/2005/8/layout/hProcess11"/>
    <dgm:cxn modelId="{BF4E4655-D50F-4545-B1C0-7B8A94329C75}" type="presParOf" srcId="{AD349720-A20E-4447-BBB3-AF5C884B978A}" destId="{CADE6B7B-9AC4-45DC-B822-4F6A6D3AED58}" srcOrd="0" destOrd="0" presId="urn:microsoft.com/office/officeart/2005/8/layout/hProcess11"/>
    <dgm:cxn modelId="{5B5F174B-B6EC-490F-99C5-52BA3368CCF8}" type="presParOf" srcId="{AD349720-A20E-4447-BBB3-AF5C884B978A}" destId="{4DF0C9FD-4449-4EBF-95EE-CF13088DBFE0}" srcOrd="1" destOrd="0" presId="urn:microsoft.com/office/officeart/2005/8/layout/hProcess11"/>
    <dgm:cxn modelId="{C2F7E7D2-8404-4504-97CC-076AE2929EE9}" type="presParOf" srcId="{AD349720-A20E-4447-BBB3-AF5C884B978A}" destId="{E5C4FF2A-457B-4260-B124-C2113F2286A9}" srcOrd="2" destOrd="0" presId="urn:microsoft.com/office/officeart/2005/8/layout/hProcess11"/>
    <dgm:cxn modelId="{A0B3AE15-10E6-4E5E-8AD1-9AFC84BEE563}" type="presParOf" srcId="{4991CCB8-32E6-43DA-A469-ACB451B7E0E0}" destId="{27083031-B773-453E-9348-A9C6D95105AE}" srcOrd="3" destOrd="0" presId="urn:microsoft.com/office/officeart/2005/8/layout/hProcess11"/>
    <dgm:cxn modelId="{E2D996F1-D2C8-41E3-8AA0-6981123A69F0}" type="presParOf" srcId="{4991CCB8-32E6-43DA-A469-ACB451B7E0E0}" destId="{1D0B5527-B9EC-4039-866D-210604FF5DDB}" srcOrd="4" destOrd="0" presId="urn:microsoft.com/office/officeart/2005/8/layout/hProcess11"/>
    <dgm:cxn modelId="{0D5DC1EE-AA92-4066-88D2-EF8567ABB3CA}" type="presParOf" srcId="{1D0B5527-B9EC-4039-866D-210604FF5DDB}" destId="{97B89768-477C-4766-999A-E1893C046A25}" srcOrd="0" destOrd="0" presId="urn:microsoft.com/office/officeart/2005/8/layout/hProcess11"/>
    <dgm:cxn modelId="{D77C9572-6AD4-48A9-89B6-51D0027FB202}" type="presParOf" srcId="{1D0B5527-B9EC-4039-866D-210604FF5DDB}" destId="{516269C4-E728-41C7-A7E4-93374788B05A}" srcOrd="1" destOrd="0" presId="urn:microsoft.com/office/officeart/2005/8/layout/hProcess11"/>
    <dgm:cxn modelId="{DB6BBF59-EEDA-46CB-AC70-A145357B4EA2}" type="presParOf" srcId="{1D0B5527-B9EC-4039-866D-210604FF5DDB}" destId="{14269947-2108-4962-9AC1-3BFBFFC45877}" srcOrd="2" destOrd="0" presId="urn:microsoft.com/office/officeart/2005/8/layout/hProcess11"/>
    <dgm:cxn modelId="{F395757F-285A-4D5B-BD79-668E7E4D3241}" type="presParOf" srcId="{4991CCB8-32E6-43DA-A469-ACB451B7E0E0}" destId="{DE46820B-CC7B-405F-9114-771573992975}" srcOrd="5" destOrd="0" presId="urn:microsoft.com/office/officeart/2005/8/layout/hProcess11"/>
    <dgm:cxn modelId="{E5642A8B-9A3D-43D6-9455-8FC0082A74C1}" type="presParOf" srcId="{4991CCB8-32E6-43DA-A469-ACB451B7E0E0}" destId="{7FC04796-4D5A-483C-AC5B-762CE7CB73D7}" srcOrd="6" destOrd="0" presId="urn:microsoft.com/office/officeart/2005/8/layout/hProcess11"/>
    <dgm:cxn modelId="{C3E262EA-D426-4CDD-A61F-E47EA569346C}" type="presParOf" srcId="{7FC04796-4D5A-483C-AC5B-762CE7CB73D7}" destId="{565E7EC8-91D7-496E-A47F-0DEB1CA2C2E0}" srcOrd="0" destOrd="0" presId="urn:microsoft.com/office/officeart/2005/8/layout/hProcess11"/>
    <dgm:cxn modelId="{A67AFDE5-BED3-47BC-BB9D-CFF45123914C}" type="presParOf" srcId="{7FC04796-4D5A-483C-AC5B-762CE7CB73D7}" destId="{9F33E2B7-1EFA-407C-A9DF-3DF1026E653A}" srcOrd="1" destOrd="0" presId="urn:microsoft.com/office/officeart/2005/8/layout/hProcess11"/>
    <dgm:cxn modelId="{F45781BD-C019-4772-9EB1-2A97A1CA45F1}" type="presParOf" srcId="{7FC04796-4D5A-483C-AC5B-762CE7CB73D7}" destId="{B841CFD8-406A-4950-B039-D0141631C098}" srcOrd="2" destOrd="0" presId="urn:microsoft.com/office/officeart/2005/8/layout/hProcess11"/>
    <dgm:cxn modelId="{D8811790-FAA2-4524-AB74-9BBB7E5E0B4F}" type="presParOf" srcId="{4991CCB8-32E6-43DA-A469-ACB451B7E0E0}" destId="{644094BE-B843-47CB-BF8D-38EBDC302F10}" srcOrd="7" destOrd="0" presId="urn:microsoft.com/office/officeart/2005/8/layout/hProcess11"/>
    <dgm:cxn modelId="{2891CD9D-9C0B-45A6-BB84-319E4B62F683}" type="presParOf" srcId="{4991CCB8-32E6-43DA-A469-ACB451B7E0E0}" destId="{8CB62DD2-82F1-42BB-A9D2-2C05B0AF5A28}" srcOrd="8" destOrd="0" presId="urn:microsoft.com/office/officeart/2005/8/layout/hProcess11"/>
    <dgm:cxn modelId="{58D15595-6F15-45C2-B9B6-E430E2B79BBC}" type="presParOf" srcId="{8CB62DD2-82F1-42BB-A9D2-2C05B0AF5A28}" destId="{345430A7-0609-4D61-99FE-1D7886A605A7}" srcOrd="0" destOrd="0" presId="urn:microsoft.com/office/officeart/2005/8/layout/hProcess11"/>
    <dgm:cxn modelId="{50FD3416-3102-43A5-B9DA-7EBD90A5C089}" type="presParOf" srcId="{8CB62DD2-82F1-42BB-A9D2-2C05B0AF5A28}" destId="{AA3EE964-932C-46C9-B055-51B0BF84B8AA}" srcOrd="1" destOrd="0" presId="urn:microsoft.com/office/officeart/2005/8/layout/hProcess11"/>
    <dgm:cxn modelId="{86779C47-0D60-4F09-8AAD-6A9DD1827336}" type="presParOf" srcId="{8CB62DD2-82F1-42BB-A9D2-2C05B0AF5A28}" destId="{0EE37805-CC6A-44EF-9A51-3ED588939C1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E751C6-2AA0-4E78-9380-F07AC54E7471}">
      <dsp:nvSpPr>
        <dsp:cNvPr id="0" name=""/>
        <dsp:cNvSpPr/>
      </dsp:nvSpPr>
      <dsp:spPr>
        <a:xfrm>
          <a:off x="0" y="642589"/>
          <a:ext cx="822437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788B3D-ECE4-47C1-B7FA-AAA2F75CB380}">
      <dsp:nvSpPr>
        <dsp:cNvPr id="0" name=""/>
        <dsp:cNvSpPr/>
      </dsp:nvSpPr>
      <dsp:spPr>
        <a:xfrm>
          <a:off x="411218" y="406429"/>
          <a:ext cx="575705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03" tIns="0" rIns="21760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 dirty="0">
              <a:solidFill>
                <a:srgbClr val="263C80"/>
              </a:solidFill>
            </a:rPr>
            <a:t>Vytvorenie</a:t>
          </a:r>
          <a:r>
            <a:rPr lang="sk-SK" sz="1600" kern="1200" dirty="0">
              <a:solidFill>
                <a:srgbClr val="263C80"/>
              </a:solidFill>
            </a:rPr>
            <a:t> </a:t>
          </a:r>
          <a:r>
            <a:rPr lang="sk-SK" sz="1600" b="1" kern="1200" dirty="0">
              <a:solidFill>
                <a:srgbClr val="263C80"/>
              </a:solidFill>
            </a:rPr>
            <a:t>centrálnej platformy </a:t>
          </a:r>
          <a:r>
            <a:rPr lang="sk-SK" sz="1600" kern="1200" dirty="0">
              <a:solidFill>
                <a:srgbClr val="263C80"/>
              </a:solidFill>
            </a:rPr>
            <a:t>pozostávajúcej z nakupovaných a </a:t>
          </a:r>
          <a:r>
            <a:rPr lang="sk-SK" sz="1600" kern="1200" dirty="0" err="1">
              <a:solidFill>
                <a:srgbClr val="263C80"/>
              </a:solidFill>
            </a:rPr>
            <a:t>parametrizovaných</a:t>
          </a:r>
          <a:r>
            <a:rPr lang="sk-SK" sz="1600" kern="1200" dirty="0">
              <a:solidFill>
                <a:srgbClr val="263C80"/>
              </a:solidFill>
            </a:rPr>
            <a:t> modulov </a:t>
          </a:r>
        </a:p>
      </dsp:txBody>
      <dsp:txXfrm>
        <a:off x="434275" y="429486"/>
        <a:ext cx="5710945" cy="426206"/>
      </dsp:txXfrm>
    </dsp:sp>
    <dsp:sp modelId="{4FCC376B-C350-4F02-AA34-24309E1DC29F}">
      <dsp:nvSpPr>
        <dsp:cNvPr id="0" name=""/>
        <dsp:cNvSpPr/>
      </dsp:nvSpPr>
      <dsp:spPr>
        <a:xfrm>
          <a:off x="0" y="1368349"/>
          <a:ext cx="822437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54197A-E043-454E-8664-9257087DA9CA}">
      <dsp:nvSpPr>
        <dsp:cNvPr id="0" name=""/>
        <dsp:cNvSpPr/>
      </dsp:nvSpPr>
      <dsp:spPr>
        <a:xfrm>
          <a:off x="411218" y="1132189"/>
          <a:ext cx="575705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03" tIns="0" rIns="21760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kern="1200">
              <a:solidFill>
                <a:srgbClr val="263C80"/>
              </a:solidFill>
            </a:rPr>
            <a:t>Sprístupn</a:t>
          </a:r>
          <a:r>
            <a:rPr lang="en-US" sz="1600" kern="1200">
              <a:solidFill>
                <a:srgbClr val="263C80"/>
              </a:solidFill>
            </a:rPr>
            <a:t>enie</a:t>
          </a:r>
          <a:r>
            <a:rPr lang="sk-SK" sz="1600" kern="1200">
              <a:solidFill>
                <a:srgbClr val="263C80"/>
              </a:solidFill>
            </a:rPr>
            <a:t> </a:t>
          </a:r>
          <a:r>
            <a:rPr lang="sk-SK" sz="1600" b="1" kern="1200">
              <a:solidFill>
                <a:srgbClr val="263C80"/>
              </a:solidFill>
            </a:rPr>
            <a:t>vybraných elektronických služieb VS </a:t>
          </a:r>
          <a:r>
            <a:rPr lang="sk-SK" sz="1600" kern="1200">
              <a:solidFill>
                <a:srgbClr val="263C80"/>
              </a:solidFill>
            </a:rPr>
            <a:t>v centrálnej API Manažment platforme - Služby UPVS, METAIS, MOU, CSRÚ</a:t>
          </a:r>
          <a:endParaRPr lang="sk-SK" sz="1600" b="0" kern="1200" dirty="0">
            <a:solidFill>
              <a:srgbClr val="263C80"/>
            </a:solidFill>
          </a:endParaRPr>
        </a:p>
      </dsp:txBody>
      <dsp:txXfrm>
        <a:off x="434275" y="1155246"/>
        <a:ext cx="5710945" cy="426206"/>
      </dsp:txXfrm>
    </dsp:sp>
    <dsp:sp modelId="{6FD575AE-E647-4433-B1BE-8ED0CCF0B7D6}">
      <dsp:nvSpPr>
        <dsp:cNvPr id="0" name=""/>
        <dsp:cNvSpPr/>
      </dsp:nvSpPr>
      <dsp:spPr>
        <a:xfrm>
          <a:off x="0" y="2094109"/>
          <a:ext cx="822437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5D3FA7-D09F-436B-890A-E4DF1D5903D2}">
      <dsp:nvSpPr>
        <dsp:cNvPr id="0" name=""/>
        <dsp:cNvSpPr/>
      </dsp:nvSpPr>
      <dsp:spPr>
        <a:xfrm>
          <a:off x="411218" y="1857949"/>
          <a:ext cx="575705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03" tIns="0" rIns="21760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>
              <a:solidFill>
                <a:srgbClr val="263C80"/>
              </a:solidFill>
            </a:rPr>
            <a:t>Sprístupnenie otvorených rozhraní služieb štátu</a:t>
          </a:r>
          <a:r>
            <a:rPr lang="sk-SK" sz="1600" kern="1200">
              <a:solidFill>
                <a:srgbClr val="263C80"/>
              </a:solidFill>
            </a:rPr>
            <a:t> a pripoj</a:t>
          </a:r>
          <a:r>
            <a:rPr lang="en-US" sz="1600" kern="1200">
              <a:solidFill>
                <a:srgbClr val="263C80"/>
              </a:solidFill>
            </a:rPr>
            <a:t>enie</a:t>
          </a:r>
          <a:r>
            <a:rPr lang="sk-SK" sz="1600" kern="1200">
              <a:solidFill>
                <a:srgbClr val="263C80"/>
              </a:solidFill>
            </a:rPr>
            <a:t> </a:t>
          </a:r>
          <a:r>
            <a:rPr lang="sk-SK" sz="1600" b="1" kern="1200">
              <a:solidFill>
                <a:srgbClr val="263C80"/>
              </a:solidFill>
            </a:rPr>
            <a:t>tretích strán </a:t>
          </a:r>
          <a:r>
            <a:rPr lang="sk-SK" sz="1600" b="0" kern="1200">
              <a:solidFill>
                <a:srgbClr val="263C80"/>
              </a:solidFill>
            </a:rPr>
            <a:t>pre využívanie sprístupnených služieb</a:t>
          </a:r>
          <a:endParaRPr lang="sk-SK" sz="1600" b="0" kern="1200" dirty="0">
            <a:solidFill>
              <a:srgbClr val="263C80"/>
            </a:solidFill>
          </a:endParaRPr>
        </a:p>
      </dsp:txBody>
      <dsp:txXfrm>
        <a:off x="434275" y="1881006"/>
        <a:ext cx="5710945" cy="426206"/>
      </dsp:txXfrm>
    </dsp:sp>
    <dsp:sp modelId="{ECA1A30D-22D4-48B4-A998-52C8F7E74534}">
      <dsp:nvSpPr>
        <dsp:cNvPr id="0" name=""/>
        <dsp:cNvSpPr/>
      </dsp:nvSpPr>
      <dsp:spPr>
        <a:xfrm>
          <a:off x="0" y="2819869"/>
          <a:ext cx="8224371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FE159-860F-4C2D-A86A-1A9557D7C575}">
      <dsp:nvSpPr>
        <dsp:cNvPr id="0" name=""/>
        <dsp:cNvSpPr/>
      </dsp:nvSpPr>
      <dsp:spPr>
        <a:xfrm>
          <a:off x="411218" y="2583709"/>
          <a:ext cx="575705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603" tIns="0" rIns="21760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kern="1200" dirty="0" err="1">
              <a:solidFill>
                <a:srgbClr val="263C80"/>
              </a:solidFill>
            </a:rPr>
            <a:t>Sprístupn</a:t>
          </a:r>
          <a:r>
            <a:rPr lang="en-US" sz="1600" kern="1200" dirty="0" err="1">
              <a:solidFill>
                <a:srgbClr val="263C80"/>
              </a:solidFill>
            </a:rPr>
            <a:t>enie</a:t>
          </a:r>
          <a:r>
            <a:rPr lang="sk-SK" sz="1600" kern="1200" dirty="0">
              <a:solidFill>
                <a:srgbClr val="263C80"/>
              </a:solidFill>
            </a:rPr>
            <a:t> </a:t>
          </a:r>
          <a:r>
            <a:rPr lang="sk-SK" sz="1600" kern="1200" dirty="0" err="1">
              <a:solidFill>
                <a:srgbClr val="263C80"/>
              </a:solidFill>
            </a:rPr>
            <a:t>funkcionalit</a:t>
          </a:r>
          <a:r>
            <a:rPr lang="en-US" sz="1600" kern="1200" dirty="0">
              <a:solidFill>
                <a:srgbClr val="263C80"/>
              </a:solidFill>
            </a:rPr>
            <a:t>y</a:t>
          </a:r>
          <a:r>
            <a:rPr lang="sk-SK" sz="1600" kern="1200" dirty="0">
              <a:solidFill>
                <a:srgbClr val="263C80"/>
              </a:solidFill>
            </a:rPr>
            <a:t> API Manažment </a:t>
          </a:r>
          <a:r>
            <a:rPr lang="sk-SK" sz="1600" kern="1200">
              <a:solidFill>
                <a:srgbClr val="263C80"/>
              </a:solidFill>
            </a:rPr>
            <a:t>platformy pre </a:t>
          </a:r>
          <a:r>
            <a:rPr lang="sk-SK" sz="1600" b="1" kern="1200" dirty="0">
              <a:solidFill>
                <a:srgbClr val="263C80"/>
              </a:solidFill>
            </a:rPr>
            <a:t>využitie subjektami VS pre interné rezortné využitie</a:t>
          </a:r>
        </a:p>
      </dsp:txBody>
      <dsp:txXfrm>
        <a:off x="434275" y="2606766"/>
        <a:ext cx="5710945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345EF7-9447-4A4C-B33F-2796D2EC83E6}">
      <dsp:nvSpPr>
        <dsp:cNvPr id="0" name=""/>
        <dsp:cNvSpPr/>
      </dsp:nvSpPr>
      <dsp:spPr>
        <a:xfrm>
          <a:off x="41466" y="0"/>
          <a:ext cx="532669" cy="399502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0697EA-0195-4427-9A99-C18CFBF90A55}">
      <dsp:nvSpPr>
        <dsp:cNvPr id="0" name=""/>
        <dsp:cNvSpPr/>
      </dsp:nvSpPr>
      <dsp:spPr>
        <a:xfrm>
          <a:off x="565080" y="72833"/>
          <a:ext cx="1016113" cy="399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0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 smtClean="0"/>
            <a:t>„Krabicový produkt“   API </a:t>
          </a:r>
          <a:r>
            <a:rPr lang="sk-SK" sz="1200" kern="1200"/>
            <a:t>Gateway</a:t>
          </a:r>
        </a:p>
      </dsp:txBody>
      <dsp:txXfrm>
        <a:off x="565080" y="72833"/>
        <a:ext cx="1016113" cy="399502"/>
      </dsp:txXfrm>
    </dsp:sp>
    <dsp:sp modelId="{62D72E7D-08B2-45F6-A45B-71FAFEAE7D66}">
      <dsp:nvSpPr>
        <dsp:cNvPr id="0" name=""/>
        <dsp:cNvSpPr/>
      </dsp:nvSpPr>
      <dsp:spPr>
        <a:xfrm>
          <a:off x="193373" y="432793"/>
          <a:ext cx="532669" cy="399502"/>
        </a:xfrm>
        <a:prstGeom prst="downArrow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99BBC5-FE5C-4738-AFDF-B3A729F63A4C}">
      <dsp:nvSpPr>
        <dsp:cNvPr id="0" name=""/>
        <dsp:cNvSpPr/>
      </dsp:nvSpPr>
      <dsp:spPr>
        <a:xfrm>
          <a:off x="775595" y="525642"/>
          <a:ext cx="987122" cy="3066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0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200" kern="1200"/>
            <a:t>MUK-P</a:t>
          </a:r>
        </a:p>
      </dsp:txBody>
      <dsp:txXfrm>
        <a:off x="775595" y="525642"/>
        <a:ext cx="987122" cy="3066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8FB4AE-EA31-4662-8DF8-40ECCED78D5B}">
      <dsp:nvSpPr>
        <dsp:cNvPr id="0" name=""/>
        <dsp:cNvSpPr/>
      </dsp:nvSpPr>
      <dsp:spPr>
        <a:xfrm>
          <a:off x="0" y="1116595"/>
          <a:ext cx="9144000" cy="147510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5DECCC-38EC-4C6E-AEBB-C4E2A84E1A4B}">
      <dsp:nvSpPr>
        <dsp:cNvPr id="0" name=""/>
        <dsp:cNvSpPr/>
      </dsp:nvSpPr>
      <dsp:spPr>
        <a:xfrm>
          <a:off x="3504" y="0"/>
          <a:ext cx="1366242" cy="147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/>
            <a:t>Detailný návrh riešenia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050" kern="1200"/>
            <a:t>T+6M</a:t>
          </a:r>
        </a:p>
      </dsp:txBody>
      <dsp:txXfrm>
        <a:off x="3504" y="0"/>
        <a:ext cx="1366242" cy="1475105"/>
      </dsp:txXfrm>
    </dsp:sp>
    <dsp:sp modelId="{90DEB45C-EB32-4E76-8DAC-042D5FBF5373}">
      <dsp:nvSpPr>
        <dsp:cNvPr id="0" name=""/>
        <dsp:cNvSpPr/>
      </dsp:nvSpPr>
      <dsp:spPr>
        <a:xfrm>
          <a:off x="502236" y="1659493"/>
          <a:ext cx="368776" cy="368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DE6B7B-9AC4-45DC-B822-4F6A6D3AED58}">
      <dsp:nvSpPr>
        <dsp:cNvPr id="0" name=""/>
        <dsp:cNvSpPr/>
      </dsp:nvSpPr>
      <dsp:spPr>
        <a:xfrm>
          <a:off x="1438058" y="2212657"/>
          <a:ext cx="1782727" cy="147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/>
            <a:t>Implementácia riešenia a prioritné integrácie pre Slovensko v </a:t>
          </a:r>
          <a:r>
            <a:rPr lang="sk-SK" sz="1400" kern="1200" smtClean="0"/>
            <a:t>Mobile</a:t>
          </a:r>
          <a:endParaRPr lang="sk-SK" sz="1400" kern="120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050" kern="1200"/>
            <a:t>T+3M</a:t>
          </a:r>
        </a:p>
      </dsp:txBody>
      <dsp:txXfrm>
        <a:off x="1438058" y="2212657"/>
        <a:ext cx="1782727" cy="1475105"/>
      </dsp:txXfrm>
    </dsp:sp>
    <dsp:sp modelId="{4DF0C9FD-4449-4EBF-95EE-CF13088DBFE0}">
      <dsp:nvSpPr>
        <dsp:cNvPr id="0" name=""/>
        <dsp:cNvSpPr/>
      </dsp:nvSpPr>
      <dsp:spPr>
        <a:xfrm>
          <a:off x="2145033" y="1659493"/>
          <a:ext cx="368776" cy="368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89768-477C-4766-999A-E1893C046A25}">
      <dsp:nvSpPr>
        <dsp:cNvPr id="0" name=""/>
        <dsp:cNvSpPr/>
      </dsp:nvSpPr>
      <dsp:spPr>
        <a:xfrm>
          <a:off x="3289097" y="0"/>
          <a:ext cx="1854168" cy="147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/>
            <a:t>Čiastkové nasadenia </a:t>
          </a:r>
          <a:r>
            <a:rPr lang="sk-SK" sz="1400" kern="1200" smtClean="0"/>
            <a:t>pre </a:t>
          </a:r>
          <a:r>
            <a:rPr lang="sk-SK" sz="1400" kern="1200"/>
            <a:t>SvM, </a:t>
          </a:r>
          <a:r>
            <a:rPr lang="sk-SK" sz="1400" kern="1200" smtClean="0"/>
            <a:t> Modernizáciu ÚPVS </a:t>
          </a:r>
          <a:r>
            <a:rPr lang="sk-SK" sz="1400" kern="1200"/>
            <a:t>a Manažment osob. údajov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050" kern="1200" smtClean="0"/>
            <a:t>T+6M, T+12</a:t>
          </a:r>
          <a:endParaRPr lang="sk-SK" sz="1050" kern="1200"/>
        </a:p>
      </dsp:txBody>
      <dsp:txXfrm>
        <a:off x="3289097" y="0"/>
        <a:ext cx="1854168" cy="1475105"/>
      </dsp:txXfrm>
    </dsp:sp>
    <dsp:sp modelId="{516269C4-E728-41C7-A7E4-93374788B05A}">
      <dsp:nvSpPr>
        <dsp:cNvPr id="0" name=""/>
        <dsp:cNvSpPr/>
      </dsp:nvSpPr>
      <dsp:spPr>
        <a:xfrm>
          <a:off x="4064054" y="1659493"/>
          <a:ext cx="368776" cy="368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5E7EC8-91D7-496E-A47F-0DEB1CA2C2E0}">
      <dsp:nvSpPr>
        <dsp:cNvPr id="0" name=""/>
        <dsp:cNvSpPr/>
      </dsp:nvSpPr>
      <dsp:spPr>
        <a:xfrm>
          <a:off x="5211578" y="2212657"/>
          <a:ext cx="1366242" cy="147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1400" kern="1200"/>
        </a:p>
      </dsp:txBody>
      <dsp:txXfrm>
        <a:off x="5211578" y="2212657"/>
        <a:ext cx="1366242" cy="1475105"/>
      </dsp:txXfrm>
    </dsp:sp>
    <dsp:sp modelId="{9F33E2B7-1EFA-407C-A9DF-3DF1026E653A}">
      <dsp:nvSpPr>
        <dsp:cNvPr id="0" name=""/>
        <dsp:cNvSpPr/>
      </dsp:nvSpPr>
      <dsp:spPr>
        <a:xfrm>
          <a:off x="5186235" y="1659493"/>
          <a:ext cx="368776" cy="368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5430A7-0609-4D61-99FE-1D7886A605A7}">
      <dsp:nvSpPr>
        <dsp:cNvPr id="0" name=""/>
        <dsp:cNvSpPr/>
      </dsp:nvSpPr>
      <dsp:spPr>
        <a:xfrm>
          <a:off x="6646132" y="0"/>
          <a:ext cx="1579963" cy="1475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/>
            <a:t>Ukončenie projektu - Go Live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k-SK" sz="1050" kern="1200" smtClean="0"/>
            <a:t>T+18M (</a:t>
          </a:r>
          <a:r>
            <a:rPr lang="pl-PL" sz="1050" kern="1200" smtClean="0"/>
            <a:t>limit EŠIF 9/2023)</a:t>
          </a:r>
          <a:endParaRPr lang="sk-SK" sz="1050" kern="1200"/>
        </a:p>
      </dsp:txBody>
      <dsp:txXfrm>
        <a:off x="6646132" y="0"/>
        <a:ext cx="1579963" cy="1475105"/>
      </dsp:txXfrm>
    </dsp:sp>
    <dsp:sp modelId="{AA3EE964-932C-46C9-B055-51B0BF84B8AA}">
      <dsp:nvSpPr>
        <dsp:cNvPr id="0" name=""/>
        <dsp:cNvSpPr/>
      </dsp:nvSpPr>
      <dsp:spPr>
        <a:xfrm>
          <a:off x="7251726" y="1659493"/>
          <a:ext cx="368776" cy="3687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9347E50-12C7-41A7-8B3C-3AF23F049C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F1F36B4-4590-4203-BC89-C6755FB0A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71047-66FE-44DC-8795-20B9D72F6D91}" type="datetimeFigureOut">
              <a:rPr lang="sk-SK" smtClean="0"/>
              <a:t>26. 11. 2021</a:t>
            </a:fld>
            <a:endParaRPr lang="sk-SK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8B77F3A-97D1-4622-853B-D0F2804557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18A8185-CC07-420F-B52F-FD31F7366F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8DED-C819-4B82-8211-2BCB6DC4F71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767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E277-1616-4E65-99CD-45DF90028C5D}" type="datetimeFigureOut">
              <a:rPr lang="cs-CZ" smtClean="0"/>
              <a:t>26.11.2021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94CD3-AEAF-48D7-8B05-1E9C27DBF9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30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7.sv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7.sv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7.sv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7.sv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sv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4.svg"/><Relationship Id="rId18" Type="http://schemas.openxmlformats.org/officeDocument/2006/relationships/image" Target="../media/image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15.png"/><Relationship Id="rId17" Type="http://schemas.openxmlformats.org/officeDocument/2006/relationships/image" Target="../media/image28.svg"/><Relationship Id="rId2" Type="http://schemas.openxmlformats.org/officeDocument/2006/relationships/image" Target="../media/image10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14.png"/><Relationship Id="rId19" Type="http://schemas.openxmlformats.org/officeDocument/2006/relationships/image" Target="../media/image5.svg"/><Relationship Id="rId4" Type="http://schemas.openxmlformats.org/officeDocument/2006/relationships/image" Target="../media/image11.png"/><Relationship Id="rId9" Type="http://schemas.openxmlformats.org/officeDocument/2006/relationships/image" Target="../media/image20.svg"/><Relationship Id="rId14" Type="http://schemas.openxmlformats.org/officeDocument/2006/relationships/image" Target="../media/image1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933519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239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57F0928-698E-4D5F-BB41-78E59D87B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363482"/>
            <a:ext cx="10515600" cy="5162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/>
            </a:lvl1pPr>
          </a:lstStyle>
          <a:p>
            <a:endParaRPr lang="sk-SK" b="0" noProof="0" dirty="0">
              <a:solidFill>
                <a:srgbClr val="263C80"/>
              </a:solidFill>
              <a:latin typeface="Asap" panose="020F0504030202060203" pitchFamily="34" charset="0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FDB1444-75C3-4875-B34E-46E64A04A1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91730" y="895917"/>
            <a:ext cx="8629806" cy="38593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>
                <a:solidFill>
                  <a:srgbClr val="5C5F70"/>
                </a:solidFill>
              </a:defRPr>
            </a:lvl1pPr>
          </a:lstStyle>
          <a:p>
            <a:endParaRPr lang="sk-SK" noProof="0" dirty="0">
              <a:latin typeface="Asap" panose="020F0504030202060203" pitchFamily="34" charset="0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48F27BEC-4753-4D08-ABDB-1D76480DBD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49337" y="1893942"/>
            <a:ext cx="10048875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263C80"/>
                </a:solidFill>
              </a:defRPr>
            </a:lvl1pPr>
            <a:lvl2pPr marL="457200" indent="0">
              <a:buNone/>
              <a:defRPr sz="2000">
                <a:solidFill>
                  <a:srgbClr val="263C80"/>
                </a:solidFill>
              </a:defRPr>
            </a:lvl2pPr>
            <a:lvl3pPr marL="914400" indent="0">
              <a:buNone/>
              <a:defRPr sz="2000">
                <a:solidFill>
                  <a:srgbClr val="263C80"/>
                </a:solidFill>
              </a:defRPr>
            </a:lvl3pPr>
            <a:lvl4pPr marL="1371600" indent="0">
              <a:buNone/>
              <a:defRPr sz="2000">
                <a:solidFill>
                  <a:srgbClr val="263C80"/>
                </a:solidFill>
              </a:defRPr>
            </a:lvl4pPr>
            <a:lvl5pPr marL="1828800" indent="0">
              <a:buNone/>
              <a:defRPr sz="2000">
                <a:solidFill>
                  <a:srgbClr val="263C80"/>
                </a:solidFill>
              </a:defRPr>
            </a:lvl5pPr>
          </a:lstStyle>
          <a:p>
            <a:pPr lvl="0"/>
            <a:endParaRPr lang="sk-SK" noProof="0" dirty="0"/>
          </a:p>
        </p:txBody>
      </p:sp>
      <p:sp>
        <p:nvSpPr>
          <p:cNvPr id="8" name="Zástupný objekt pre text 3">
            <a:extLst>
              <a:ext uri="{FF2B5EF4-FFF2-40B4-BE49-F238E27FC236}">
                <a16:creationId xmlns:a16="http://schemas.microsoft.com/office/drawing/2014/main" id="{0687E8BE-9171-450E-B32B-E7EFE11E35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49338" y="2754321"/>
            <a:ext cx="10048875" cy="3216275"/>
          </a:xfrm>
          <a:prstGeom prst="rect">
            <a:avLst/>
          </a:prstGeom>
        </p:spPr>
        <p:txBody>
          <a:bodyPr numCol="1" spcCol="457200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5C5F70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/>
            </a:lvl2pPr>
            <a:lvl3pPr marL="914400" indent="0">
              <a:lnSpc>
                <a:spcPct val="100000"/>
              </a:lnSpc>
              <a:buNone/>
              <a:defRPr sz="1400"/>
            </a:lvl3pPr>
            <a:lvl4pPr marL="1371600" indent="0">
              <a:lnSpc>
                <a:spcPct val="100000"/>
              </a:lnSpc>
              <a:buNone/>
              <a:defRPr sz="1400"/>
            </a:lvl4pPr>
            <a:lvl5pPr marL="1828800" indent="0">
              <a:lnSpc>
                <a:spcPct val="100000"/>
              </a:lnSpc>
              <a:buNone/>
              <a:defRPr sz="1400"/>
            </a:lvl5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dirty="0" err="1"/>
              <a:t>urna</a:t>
            </a:r>
            <a:r>
              <a:rPr lang="en-US" dirty="0"/>
              <a:t>. Nunc viverra imperdiet enim. Fusce est. Vivamus a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habitant morbi tristique senectus et netus et malesuada fames ac turpis egestas. Proin pharetra nonummy pede. Mauris et </a:t>
            </a:r>
            <a:r>
              <a:rPr lang="en-US" dirty="0" err="1"/>
              <a:t>orci</a:t>
            </a:r>
            <a:r>
              <a:rPr lang="en-US" dirty="0"/>
              <a:t>. Lorem ipsum dolor sit amet, consectetuer adipiscing elit. Maecenas porttitor congue massa. Fusce posuere, magna sed pulvinar ultricies, purus lectus malesuada libero, sit amet commodo magna eros quis </a:t>
            </a:r>
            <a:r>
              <a:rPr lang="en-US" dirty="0" err="1"/>
              <a:t>urna</a:t>
            </a:r>
            <a:r>
              <a:rPr lang="en-US" dirty="0"/>
              <a:t>. Nunc viverra imperdiet enim. Fusce est. Vivamus a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habitant morbi tristique senectus et netus et malesuada fames ac turpis egestas. Proin pharetra nonummy pede. Mauris et </a:t>
            </a:r>
            <a:r>
              <a:rPr lang="en-US" dirty="0" err="1"/>
              <a:t>orci</a:t>
            </a:r>
            <a:r>
              <a:rPr lang="en-US" dirty="0"/>
              <a:t>. Lorem ipsum dolor sit amet, consectetuer adipiscing elit. Maecenas porttitor congue massa. Fusce posuere, magna sed pulvinar ultricies, purus lectus malesuada libero, sit amet commodo magna eros quis </a:t>
            </a:r>
            <a:r>
              <a:rPr lang="en-US" dirty="0" err="1"/>
              <a:t>urna</a:t>
            </a:r>
            <a:r>
              <a:rPr lang="en-US" dirty="0"/>
              <a:t>. Nunc viverra imperdiet enim. Fusce est. Vivamus a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Pellentesque</a:t>
            </a:r>
            <a:r>
              <a:rPr lang="en-US" dirty="0"/>
              <a:t> habitant morbi tristique senectus et netus et malesuada fames ac turpis egestas. Proin pharetra nonummy pede. Mauris et orci.</a:t>
            </a:r>
          </a:p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dirty="0" err="1"/>
              <a:t>urna</a:t>
            </a:r>
            <a:r>
              <a:rPr lang="en-US" dirty="0"/>
              <a:t>.</a:t>
            </a:r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8244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933519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1916935"/>
            <a:ext cx="9144000" cy="36880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224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773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799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757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</p:spTree>
    <p:extLst>
      <p:ext uri="{BB962C8B-B14F-4D97-AF65-F5344CB8AC3E}">
        <p14:creationId xmlns:p14="http://schemas.microsoft.com/office/powerpoint/2010/main" val="108024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6247"/>
            <a:ext cx="3028085" cy="1938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0070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Informatizácia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1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2996588"/>
            <a:ext cx="3082910" cy="1938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281566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0" y="911484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181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-1" y="0"/>
            <a:ext cx="16340648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sk-SK" sz="1800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7" y="3116628"/>
            <a:ext cx="25675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3" y="4147443"/>
            <a:ext cx="25675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09" y="5220790"/>
            <a:ext cx="25675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8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err="1"/>
              <a:t>Infografika</a:t>
            </a:r>
            <a:r>
              <a:rPr lang="en-US"/>
              <a:t/>
            </a:r>
            <a:br>
              <a:rPr lang="en-US"/>
            </a:br>
            <a:r>
              <a:rPr lang="en-US" err="1"/>
              <a:t>mapa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813AAD7-1238-4669-A5B3-1607ED9C807A}" type="datetimeFigureOut">
              <a:rPr lang="sk-SK" smtClean="0"/>
              <a:pPr/>
              <a:t>26. 11. 2021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2CB55B8-8A6E-4355-B1F6-B93007CE739B}" type="slidenum">
              <a:rPr lang="sk-SK" smtClean="0"/>
              <a:t>‹#›</a:t>
            </a:fld>
            <a:endParaRPr lang="sk-SK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22093" y="6079365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011 05 Bratislava </a:t>
            </a:r>
            <a:endParaRPr lang="sk-SK" sz="1200" b="0" i="0" u="none" strike="noStrike" kern="1200" spc="30" baseline="0" noProof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10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1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3663" r:id="rId2"/>
    <p:sldLayoutId id="2147484061" r:id="rId3"/>
    <p:sldLayoutId id="2147483680" r:id="rId4"/>
    <p:sldLayoutId id="2147483672" r:id="rId5"/>
    <p:sldLayoutId id="2147483678" r:id="rId6"/>
    <p:sldLayoutId id="2147483688" r:id="rId7"/>
    <p:sldLayoutId id="2147483690" r:id="rId8"/>
    <p:sldLayoutId id="2147483692" r:id="rId9"/>
    <p:sldLayoutId id="2147484062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2800" kern="1200" cap="all" spc="100" baseline="0">
          <a:solidFill>
            <a:schemeClr val="tx1">
              <a:lumMod val="95000"/>
              <a:lumOff val="5000"/>
            </a:schemeClr>
          </a:solidFill>
          <a:latin typeface="+mn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3843D2D-6F11-410F-A1D2-FED0757E4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6160" y="2329949"/>
            <a:ext cx="6038840" cy="1354217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lIns="0" tIns="0" rIns="0" bIns="0">
            <a:spAutoFit/>
          </a:bodyPr>
          <a:lstStyle/>
          <a:p>
            <a:r>
              <a:rPr lang="sk-SK" sz="4400"/>
              <a:t>Projekt CAMP – Centrálna API Manažment Platforma</a:t>
            </a:r>
            <a:endParaRPr lang="sk-SK" sz="4400" dirty="0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idx="18"/>
          </p:nvPr>
        </p:nvSpPr>
        <p:spPr>
          <a:xfrm>
            <a:off x="4871223" y="3910903"/>
            <a:ext cx="4471673" cy="1192039"/>
          </a:xfrm>
        </p:spPr>
        <p:txBody>
          <a:bodyPr/>
          <a:lstStyle/>
          <a:p>
            <a:r>
              <a:rPr lang="sk-SK" sz="2800"/>
              <a:t>Prezentácia</a:t>
            </a:r>
          </a:p>
          <a:p>
            <a:r>
              <a:rPr lang="sk-SK" sz="2800"/>
              <a:t>pre prac. skupinu Strategická </a:t>
            </a:r>
            <a:r>
              <a:rPr lang="sk-SK" sz="2800" smtClean="0"/>
              <a:t>Architektúra</a:t>
            </a:r>
          </a:p>
          <a:p>
            <a:endParaRPr lang="sk-SK" sz="280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DEEF92A-D1A4-4B09-B719-967F372559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215716" y="5914966"/>
            <a:ext cx="1292072" cy="371475"/>
          </a:xfrm>
        </p:spPr>
        <p:txBody>
          <a:bodyPr>
            <a:normAutofit/>
          </a:bodyPr>
          <a:lstStyle/>
          <a:p>
            <a:r>
              <a:rPr lang="sk-SK" smtClean="0">
                <a:solidFill>
                  <a:schemeClr val="tx2"/>
                </a:solidFill>
              </a:rPr>
              <a:t>26.11.2021</a:t>
            </a:r>
            <a:endParaRPr lang="sk-SK" dirty="0">
              <a:solidFill>
                <a:schemeClr val="tx2"/>
              </a:solidFill>
            </a:endParaRPr>
          </a:p>
        </p:txBody>
      </p:sp>
      <p:sp>
        <p:nvSpPr>
          <p:cNvPr id="6" name="Zástupný text 3">
            <a:extLst>
              <a:ext uri="{FF2B5EF4-FFF2-40B4-BE49-F238E27FC236}">
                <a16:creationId xmlns:a16="http://schemas.microsoft.com/office/drawing/2014/main" id="{1DEEF92A-D1A4-4B09-B719-967F372559F9}"/>
              </a:ext>
            </a:extLst>
          </p:cNvPr>
          <p:cNvSpPr txBox="1">
            <a:spLocks/>
          </p:cNvSpPr>
          <p:nvPr/>
        </p:nvSpPr>
        <p:spPr>
          <a:xfrm>
            <a:off x="6558116" y="5329679"/>
            <a:ext cx="2784780" cy="371475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/>
              <a:t>Vladimír Kováč (MIRRI)</a:t>
            </a:r>
          </a:p>
          <a:p>
            <a:endParaRPr lang="sk-SK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99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Financovanie z NFP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idx="1"/>
          </p:nvPr>
        </p:nvSpPr>
        <p:spPr>
          <a:xfrm>
            <a:off x="1524000" y="1677300"/>
            <a:ext cx="9144000" cy="797236"/>
          </a:xfrm>
        </p:spPr>
        <p:txBody>
          <a:bodyPr/>
          <a:lstStyle/>
          <a:p>
            <a:r>
              <a:rPr lang="sk-SK"/>
              <a:t>Zmluva o poskytnutí NFP na základe rozhodnutia č.NFP311070X430 zo dňa 2.12.2019:</a:t>
            </a: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41227"/>
              </p:ext>
            </p:extLst>
          </p:nvPr>
        </p:nvGraphicFramePr>
        <p:xfrm>
          <a:off x="1747747" y="2589519"/>
          <a:ext cx="626609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3851">
                  <a:extLst>
                    <a:ext uri="{9D8B030D-6E8A-4147-A177-3AD203B41FA5}">
                      <a16:colId xmlns:a16="http://schemas.microsoft.com/office/drawing/2014/main" val="1169698507"/>
                    </a:ext>
                  </a:extLst>
                </a:gridCol>
                <a:gridCol w="2742244">
                  <a:extLst>
                    <a:ext uri="{9D8B030D-6E8A-4147-A177-3AD203B41FA5}">
                      <a16:colId xmlns:a16="http://schemas.microsoft.com/office/drawing/2014/main" val="441169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k-SK"/>
                        <a:t>Položka rozpočtu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/>
                        <a:t>NFP v</a:t>
                      </a:r>
                      <a:r>
                        <a:rPr lang="sk-SK" baseline="0"/>
                        <a:t> EUR s DPH</a:t>
                      </a:r>
                      <a:endParaRPr lang="sk-S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3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/>
                        <a:t>Hlavné aktivity projektu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/>
                        <a:t>6 727 848,00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693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/>
                        <a:t>Nákup HW a krabicového SW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/>
                        <a:t>216 000,00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203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/>
                        <a:t>Podporné aktivity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/>
                        <a:t>522 158,84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924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b="1"/>
                        <a:t>Spolu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/>
                        <a:t>7 466 006,84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607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979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HArmonogram</a:t>
            </a:r>
          </a:p>
        </p:txBody>
      </p:sp>
      <p:graphicFrame>
        <p:nvGraphicFramePr>
          <p:cNvPr id="3" name="Zástupný objekt pre obsah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265769"/>
              </p:ext>
            </p:extLst>
          </p:nvPr>
        </p:nvGraphicFramePr>
        <p:xfrm>
          <a:off x="1428108" y="1763588"/>
          <a:ext cx="9144000" cy="36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Ovál 8"/>
          <p:cNvSpPr/>
          <p:nvPr/>
        </p:nvSpPr>
        <p:spPr>
          <a:xfrm>
            <a:off x="4869950" y="3423081"/>
            <a:ext cx="368776" cy="36877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Ovál 9"/>
          <p:cNvSpPr/>
          <p:nvPr/>
        </p:nvSpPr>
        <p:spPr>
          <a:xfrm>
            <a:off x="6049263" y="3423081"/>
            <a:ext cx="368776" cy="36877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ál 10"/>
          <p:cNvSpPr/>
          <p:nvPr/>
        </p:nvSpPr>
        <p:spPr>
          <a:xfrm>
            <a:off x="7228577" y="3423081"/>
            <a:ext cx="368776" cy="36877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805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Diskusia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/>
              <a:t>Pripomienky a námety k projektu CAMP</a:t>
            </a:r>
          </a:p>
          <a:p>
            <a:r>
              <a:rPr lang="sk-SK"/>
              <a:t>Aktuálne a plánované využitie API Gateway a CAMP v ostatných orgánoch riadenia</a:t>
            </a:r>
          </a:p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298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>
                <a:solidFill>
                  <a:prstClr val="black"/>
                </a:solidFill>
                <a:latin typeface="Calibri Light" panose="020F0302020204030204"/>
              </a:rPr>
              <a:t>Budovanie otvorenej platformy verejnej správy</a:t>
            </a:r>
            <a:r>
              <a:rPr lang="en-US">
                <a:solidFill>
                  <a:prstClr val="black"/>
                </a:solidFill>
                <a:latin typeface="Calibri Light" panose="020F0302020204030204"/>
              </a:rPr>
              <a:t/>
            </a:r>
            <a:br>
              <a:rPr lang="en-US">
                <a:solidFill>
                  <a:prstClr val="black"/>
                </a:solidFill>
                <a:latin typeface="Calibri Light" panose="020F0302020204030204"/>
              </a:rPr>
            </a:br>
            <a:endParaRPr lang="sk-SK"/>
          </a:p>
        </p:txBody>
      </p:sp>
      <p:grpSp>
        <p:nvGrpSpPr>
          <p:cNvPr id="20" name="Skupina 19"/>
          <p:cNvGrpSpPr/>
          <p:nvPr/>
        </p:nvGrpSpPr>
        <p:grpSpPr>
          <a:xfrm>
            <a:off x="488487" y="2143166"/>
            <a:ext cx="11180998" cy="3413718"/>
            <a:chOff x="488487" y="3910427"/>
            <a:chExt cx="11180998" cy="2789586"/>
          </a:xfrm>
        </p:grpSpPr>
        <p:sp>
          <p:nvSpPr>
            <p:cNvPr id="21" name="Voľný tvar 20"/>
            <p:cNvSpPr/>
            <p:nvPr/>
          </p:nvSpPr>
          <p:spPr>
            <a:xfrm>
              <a:off x="488487" y="3910427"/>
              <a:ext cx="8609369" cy="502125"/>
            </a:xfrm>
            <a:custGeom>
              <a:avLst/>
              <a:gdLst>
                <a:gd name="connsiteX0" fmla="*/ 0 w 8609369"/>
                <a:gd name="connsiteY0" fmla="*/ 50213 h 502125"/>
                <a:gd name="connsiteX1" fmla="*/ 50213 w 8609369"/>
                <a:gd name="connsiteY1" fmla="*/ 0 h 502125"/>
                <a:gd name="connsiteX2" fmla="*/ 8559157 w 8609369"/>
                <a:gd name="connsiteY2" fmla="*/ 0 h 502125"/>
                <a:gd name="connsiteX3" fmla="*/ 8609370 w 8609369"/>
                <a:gd name="connsiteY3" fmla="*/ 50213 h 502125"/>
                <a:gd name="connsiteX4" fmla="*/ 8609369 w 8609369"/>
                <a:gd name="connsiteY4" fmla="*/ 451913 h 502125"/>
                <a:gd name="connsiteX5" fmla="*/ 8559156 w 8609369"/>
                <a:gd name="connsiteY5" fmla="*/ 502126 h 502125"/>
                <a:gd name="connsiteX6" fmla="*/ 50213 w 8609369"/>
                <a:gd name="connsiteY6" fmla="*/ 502125 h 502125"/>
                <a:gd name="connsiteX7" fmla="*/ 0 w 8609369"/>
                <a:gd name="connsiteY7" fmla="*/ 451912 h 502125"/>
                <a:gd name="connsiteX8" fmla="*/ 0 w 8609369"/>
                <a:gd name="connsiteY8" fmla="*/ 50213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9369" h="502125">
                  <a:moveTo>
                    <a:pt x="0" y="50213"/>
                  </a:moveTo>
                  <a:cubicBezTo>
                    <a:pt x="0" y="22481"/>
                    <a:pt x="22481" y="0"/>
                    <a:pt x="50213" y="0"/>
                  </a:cubicBezTo>
                  <a:lnTo>
                    <a:pt x="8559157" y="0"/>
                  </a:lnTo>
                  <a:cubicBezTo>
                    <a:pt x="8586889" y="0"/>
                    <a:pt x="8609370" y="22481"/>
                    <a:pt x="8609370" y="50213"/>
                  </a:cubicBezTo>
                  <a:cubicBezTo>
                    <a:pt x="8609370" y="184113"/>
                    <a:pt x="8609369" y="318013"/>
                    <a:pt x="8609369" y="451913"/>
                  </a:cubicBezTo>
                  <a:cubicBezTo>
                    <a:pt x="8609369" y="479645"/>
                    <a:pt x="8586888" y="502126"/>
                    <a:pt x="8559156" y="502126"/>
                  </a:cubicBezTo>
                  <a:lnTo>
                    <a:pt x="50213" y="502125"/>
                  </a:lnTo>
                  <a:cubicBezTo>
                    <a:pt x="22481" y="502125"/>
                    <a:pt x="0" y="479644"/>
                    <a:pt x="0" y="451912"/>
                  </a:cubicBezTo>
                  <a:lnTo>
                    <a:pt x="0" y="50213"/>
                  </a:lnTo>
                  <a:close/>
                </a:path>
              </a:pathLst>
            </a:custGeom>
            <a:solidFill>
              <a:srgbClr val="E7E6E6">
                <a:tint val="95000"/>
                <a:satMod val="170000"/>
              </a:srgbClr>
            </a:solidFill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Lepšie služby</a:t>
              </a:r>
            </a:p>
          </p:txBody>
        </p:sp>
        <p:sp>
          <p:nvSpPr>
            <p:cNvPr id="22" name="Voľný tvar 21"/>
            <p:cNvSpPr/>
            <p:nvPr/>
          </p:nvSpPr>
          <p:spPr>
            <a:xfrm>
              <a:off x="824248" y="4482292"/>
              <a:ext cx="8916515" cy="502125"/>
            </a:xfrm>
            <a:custGeom>
              <a:avLst/>
              <a:gdLst>
                <a:gd name="connsiteX0" fmla="*/ 0 w 8609369"/>
                <a:gd name="connsiteY0" fmla="*/ 50213 h 502125"/>
                <a:gd name="connsiteX1" fmla="*/ 50213 w 8609369"/>
                <a:gd name="connsiteY1" fmla="*/ 0 h 502125"/>
                <a:gd name="connsiteX2" fmla="*/ 8559157 w 8609369"/>
                <a:gd name="connsiteY2" fmla="*/ 0 h 502125"/>
                <a:gd name="connsiteX3" fmla="*/ 8609370 w 8609369"/>
                <a:gd name="connsiteY3" fmla="*/ 50213 h 502125"/>
                <a:gd name="connsiteX4" fmla="*/ 8609369 w 8609369"/>
                <a:gd name="connsiteY4" fmla="*/ 451913 h 502125"/>
                <a:gd name="connsiteX5" fmla="*/ 8559156 w 8609369"/>
                <a:gd name="connsiteY5" fmla="*/ 502126 h 502125"/>
                <a:gd name="connsiteX6" fmla="*/ 50213 w 8609369"/>
                <a:gd name="connsiteY6" fmla="*/ 502125 h 502125"/>
                <a:gd name="connsiteX7" fmla="*/ 0 w 8609369"/>
                <a:gd name="connsiteY7" fmla="*/ 451912 h 502125"/>
                <a:gd name="connsiteX8" fmla="*/ 0 w 8609369"/>
                <a:gd name="connsiteY8" fmla="*/ 50213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9369" h="502125">
                  <a:moveTo>
                    <a:pt x="0" y="50213"/>
                  </a:moveTo>
                  <a:cubicBezTo>
                    <a:pt x="0" y="22481"/>
                    <a:pt x="22481" y="0"/>
                    <a:pt x="50213" y="0"/>
                  </a:cubicBezTo>
                  <a:lnTo>
                    <a:pt x="8559157" y="0"/>
                  </a:lnTo>
                  <a:cubicBezTo>
                    <a:pt x="8586889" y="0"/>
                    <a:pt x="8609370" y="22481"/>
                    <a:pt x="8609370" y="50213"/>
                  </a:cubicBezTo>
                  <a:cubicBezTo>
                    <a:pt x="8609370" y="184113"/>
                    <a:pt x="8609369" y="318013"/>
                    <a:pt x="8609369" y="451913"/>
                  </a:cubicBezTo>
                  <a:cubicBezTo>
                    <a:pt x="8609369" y="479645"/>
                    <a:pt x="8586888" y="502126"/>
                    <a:pt x="8559156" y="502126"/>
                  </a:cubicBezTo>
                  <a:lnTo>
                    <a:pt x="50213" y="502125"/>
                  </a:lnTo>
                  <a:cubicBezTo>
                    <a:pt x="22481" y="502125"/>
                    <a:pt x="0" y="479644"/>
                    <a:pt x="0" y="451912"/>
                  </a:cubicBezTo>
                  <a:lnTo>
                    <a:pt x="0" y="50213"/>
                  </a:lnTo>
                  <a:close/>
                </a:path>
              </a:pathLst>
            </a:custGeom>
            <a:solidFill>
              <a:srgbClr val="CDBDED"/>
            </a:solidFill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Spolupráca verejnej správy, partnerov verejnej správy aj občanov pri zlepšovaní služieb.</a:t>
              </a:r>
            </a:p>
          </p:txBody>
        </p:sp>
        <p:sp>
          <p:nvSpPr>
            <p:cNvPr id="23" name="Voľný tvar 22"/>
            <p:cNvSpPr/>
            <p:nvPr/>
          </p:nvSpPr>
          <p:spPr>
            <a:xfrm>
              <a:off x="1210614" y="5054157"/>
              <a:ext cx="9173057" cy="502125"/>
            </a:xfrm>
            <a:custGeom>
              <a:avLst/>
              <a:gdLst>
                <a:gd name="connsiteX0" fmla="*/ 0 w 8609369"/>
                <a:gd name="connsiteY0" fmla="*/ 50213 h 502125"/>
                <a:gd name="connsiteX1" fmla="*/ 50213 w 8609369"/>
                <a:gd name="connsiteY1" fmla="*/ 0 h 502125"/>
                <a:gd name="connsiteX2" fmla="*/ 8559157 w 8609369"/>
                <a:gd name="connsiteY2" fmla="*/ 0 h 502125"/>
                <a:gd name="connsiteX3" fmla="*/ 8609370 w 8609369"/>
                <a:gd name="connsiteY3" fmla="*/ 50213 h 502125"/>
                <a:gd name="connsiteX4" fmla="*/ 8609369 w 8609369"/>
                <a:gd name="connsiteY4" fmla="*/ 451913 h 502125"/>
                <a:gd name="connsiteX5" fmla="*/ 8559156 w 8609369"/>
                <a:gd name="connsiteY5" fmla="*/ 502126 h 502125"/>
                <a:gd name="connsiteX6" fmla="*/ 50213 w 8609369"/>
                <a:gd name="connsiteY6" fmla="*/ 502125 h 502125"/>
                <a:gd name="connsiteX7" fmla="*/ 0 w 8609369"/>
                <a:gd name="connsiteY7" fmla="*/ 451912 h 502125"/>
                <a:gd name="connsiteX8" fmla="*/ 0 w 8609369"/>
                <a:gd name="connsiteY8" fmla="*/ 50213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9369" h="502125">
                  <a:moveTo>
                    <a:pt x="0" y="50213"/>
                  </a:moveTo>
                  <a:cubicBezTo>
                    <a:pt x="0" y="22481"/>
                    <a:pt x="22481" y="0"/>
                    <a:pt x="50213" y="0"/>
                  </a:cubicBezTo>
                  <a:lnTo>
                    <a:pt x="8559157" y="0"/>
                  </a:lnTo>
                  <a:cubicBezTo>
                    <a:pt x="8586889" y="0"/>
                    <a:pt x="8609370" y="22481"/>
                    <a:pt x="8609370" y="50213"/>
                  </a:cubicBezTo>
                  <a:cubicBezTo>
                    <a:pt x="8609370" y="184113"/>
                    <a:pt x="8609369" y="318013"/>
                    <a:pt x="8609369" y="451913"/>
                  </a:cubicBezTo>
                  <a:cubicBezTo>
                    <a:pt x="8609369" y="479645"/>
                    <a:pt x="8586888" y="502126"/>
                    <a:pt x="8559156" y="502126"/>
                  </a:cubicBezTo>
                  <a:lnTo>
                    <a:pt x="50213" y="502125"/>
                  </a:lnTo>
                  <a:cubicBezTo>
                    <a:pt x="22481" y="502125"/>
                    <a:pt x="0" y="479644"/>
                    <a:pt x="0" y="451912"/>
                  </a:cubicBezTo>
                  <a:lnTo>
                    <a:pt x="0" y="50213"/>
                  </a:lnTo>
                  <a:close/>
                </a:path>
              </a:pathLst>
            </a:custGeom>
            <a:gradFill rotWithShape="1">
              <a:gsLst>
                <a:gs pos="0">
                  <a:srgbClr val="FFC000">
                    <a:lumMod val="110000"/>
                    <a:satMod val="105000"/>
                    <a:tint val="67000"/>
                  </a:srgbClr>
                </a:gs>
                <a:gs pos="50000">
                  <a:srgbClr val="FFC000">
                    <a:lumMod val="105000"/>
                    <a:satMod val="103000"/>
                    <a:tint val="73000"/>
                  </a:srgbClr>
                </a:gs>
                <a:gs pos="100000">
                  <a:srgbClr val="FFC000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Vytvorenie spoločnej otvorenej platformy pre budovanie riešení a služieb. Eliminácia rezortizmu.</a:t>
              </a:r>
            </a:p>
          </p:txBody>
        </p:sp>
        <p:sp>
          <p:nvSpPr>
            <p:cNvPr id="24" name="Voľný tvar 23"/>
            <p:cNvSpPr/>
            <p:nvPr/>
          </p:nvSpPr>
          <p:spPr>
            <a:xfrm>
              <a:off x="1648496" y="5626023"/>
              <a:ext cx="9378083" cy="502125"/>
            </a:xfrm>
            <a:custGeom>
              <a:avLst/>
              <a:gdLst>
                <a:gd name="connsiteX0" fmla="*/ 0 w 8609369"/>
                <a:gd name="connsiteY0" fmla="*/ 50213 h 502125"/>
                <a:gd name="connsiteX1" fmla="*/ 50213 w 8609369"/>
                <a:gd name="connsiteY1" fmla="*/ 0 h 502125"/>
                <a:gd name="connsiteX2" fmla="*/ 8559157 w 8609369"/>
                <a:gd name="connsiteY2" fmla="*/ 0 h 502125"/>
                <a:gd name="connsiteX3" fmla="*/ 8609370 w 8609369"/>
                <a:gd name="connsiteY3" fmla="*/ 50213 h 502125"/>
                <a:gd name="connsiteX4" fmla="*/ 8609369 w 8609369"/>
                <a:gd name="connsiteY4" fmla="*/ 451913 h 502125"/>
                <a:gd name="connsiteX5" fmla="*/ 8559156 w 8609369"/>
                <a:gd name="connsiteY5" fmla="*/ 502126 h 502125"/>
                <a:gd name="connsiteX6" fmla="*/ 50213 w 8609369"/>
                <a:gd name="connsiteY6" fmla="*/ 502125 h 502125"/>
                <a:gd name="connsiteX7" fmla="*/ 0 w 8609369"/>
                <a:gd name="connsiteY7" fmla="*/ 451912 h 502125"/>
                <a:gd name="connsiteX8" fmla="*/ 0 w 8609369"/>
                <a:gd name="connsiteY8" fmla="*/ 50213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9369" h="502125">
                  <a:moveTo>
                    <a:pt x="0" y="50213"/>
                  </a:moveTo>
                  <a:cubicBezTo>
                    <a:pt x="0" y="22481"/>
                    <a:pt x="22481" y="0"/>
                    <a:pt x="50213" y="0"/>
                  </a:cubicBezTo>
                  <a:lnTo>
                    <a:pt x="8559157" y="0"/>
                  </a:lnTo>
                  <a:cubicBezTo>
                    <a:pt x="8586889" y="0"/>
                    <a:pt x="8609370" y="22481"/>
                    <a:pt x="8609370" y="50213"/>
                  </a:cubicBezTo>
                  <a:cubicBezTo>
                    <a:pt x="8609370" y="184113"/>
                    <a:pt x="8609369" y="318013"/>
                    <a:pt x="8609369" y="451913"/>
                  </a:cubicBezTo>
                  <a:cubicBezTo>
                    <a:pt x="8609369" y="479645"/>
                    <a:pt x="8586888" y="502126"/>
                    <a:pt x="8559156" y="502126"/>
                  </a:cubicBezTo>
                  <a:lnTo>
                    <a:pt x="50213" y="502125"/>
                  </a:lnTo>
                  <a:cubicBezTo>
                    <a:pt x="22481" y="502125"/>
                    <a:pt x="0" y="479644"/>
                    <a:pt x="0" y="451912"/>
                  </a:cubicBezTo>
                  <a:lnTo>
                    <a:pt x="0" y="50213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Organizácia práce odpovedajúca digitálnej ére – Digitálna transformácia verejnej správy</a:t>
              </a:r>
            </a:p>
          </p:txBody>
        </p:sp>
        <p:sp>
          <p:nvSpPr>
            <p:cNvPr id="25" name="Voľný tvar 24"/>
            <p:cNvSpPr/>
            <p:nvPr/>
          </p:nvSpPr>
          <p:spPr>
            <a:xfrm>
              <a:off x="2189408" y="6197888"/>
              <a:ext cx="9480077" cy="502125"/>
            </a:xfrm>
            <a:custGeom>
              <a:avLst/>
              <a:gdLst>
                <a:gd name="connsiteX0" fmla="*/ 0 w 8609369"/>
                <a:gd name="connsiteY0" fmla="*/ 50213 h 502125"/>
                <a:gd name="connsiteX1" fmla="*/ 50213 w 8609369"/>
                <a:gd name="connsiteY1" fmla="*/ 0 h 502125"/>
                <a:gd name="connsiteX2" fmla="*/ 8559157 w 8609369"/>
                <a:gd name="connsiteY2" fmla="*/ 0 h 502125"/>
                <a:gd name="connsiteX3" fmla="*/ 8609370 w 8609369"/>
                <a:gd name="connsiteY3" fmla="*/ 50213 h 502125"/>
                <a:gd name="connsiteX4" fmla="*/ 8609369 w 8609369"/>
                <a:gd name="connsiteY4" fmla="*/ 451913 h 502125"/>
                <a:gd name="connsiteX5" fmla="*/ 8559156 w 8609369"/>
                <a:gd name="connsiteY5" fmla="*/ 502126 h 502125"/>
                <a:gd name="connsiteX6" fmla="*/ 50213 w 8609369"/>
                <a:gd name="connsiteY6" fmla="*/ 502125 h 502125"/>
                <a:gd name="connsiteX7" fmla="*/ 0 w 8609369"/>
                <a:gd name="connsiteY7" fmla="*/ 451912 h 502125"/>
                <a:gd name="connsiteX8" fmla="*/ 0 w 8609369"/>
                <a:gd name="connsiteY8" fmla="*/ 50213 h 5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09369" h="502125">
                  <a:moveTo>
                    <a:pt x="0" y="50213"/>
                  </a:moveTo>
                  <a:cubicBezTo>
                    <a:pt x="0" y="22481"/>
                    <a:pt x="22481" y="0"/>
                    <a:pt x="50213" y="0"/>
                  </a:cubicBezTo>
                  <a:lnTo>
                    <a:pt x="8559157" y="0"/>
                  </a:lnTo>
                  <a:cubicBezTo>
                    <a:pt x="8586889" y="0"/>
                    <a:pt x="8609370" y="22481"/>
                    <a:pt x="8609370" y="50213"/>
                  </a:cubicBezTo>
                  <a:cubicBezTo>
                    <a:pt x="8609370" y="184113"/>
                    <a:pt x="8609369" y="318013"/>
                    <a:pt x="8609369" y="451913"/>
                  </a:cubicBezTo>
                  <a:cubicBezTo>
                    <a:pt x="8609369" y="479645"/>
                    <a:pt x="8586888" y="502126"/>
                    <a:pt x="8559156" y="502126"/>
                  </a:cubicBezTo>
                  <a:lnTo>
                    <a:pt x="50213" y="502125"/>
                  </a:lnTo>
                  <a:cubicBezTo>
                    <a:pt x="22481" y="502125"/>
                    <a:pt x="0" y="479644"/>
                    <a:pt x="0" y="451912"/>
                  </a:cubicBezTo>
                  <a:lnTo>
                    <a:pt x="0" y="50213"/>
                  </a:lnTo>
                  <a:close/>
                </a:path>
              </a:pathLst>
            </a:custGeom>
            <a:gradFill rotWithShape="1">
              <a:gsLst>
                <a:gs pos="0">
                  <a:srgbClr val="5B9BD5">
                    <a:lumMod val="20000"/>
                    <a:lumOff val="80000"/>
                  </a:srgbClr>
                </a:gs>
                <a:gs pos="100000">
                  <a:srgbClr val="5B9BD5">
                    <a:lumMod val="60000"/>
                    <a:lumOff val="40000"/>
                  </a:srgbClr>
                </a:gs>
              </a:gsLst>
              <a:lin ang="5400000" scaled="0"/>
            </a:gradFill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Integrácia a otvorenosť systémov. Zdieľanie dát, spoločných modulov a infraštruktúry.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Eliminácia duplicitných riešení.</a:t>
              </a:r>
            </a:p>
          </p:txBody>
        </p:sp>
        <p:sp>
          <p:nvSpPr>
            <p:cNvPr id="26" name="Voľný tvar 25"/>
            <p:cNvSpPr/>
            <p:nvPr/>
          </p:nvSpPr>
          <p:spPr>
            <a:xfrm rot="10800000">
              <a:off x="8562973" y="4168756"/>
              <a:ext cx="411055" cy="408005"/>
            </a:xfrm>
            <a:custGeom>
              <a:avLst/>
              <a:gdLst>
                <a:gd name="connsiteX0" fmla="*/ 0 w 326381"/>
                <a:gd name="connsiteY0" fmla="*/ 179510 h 326381"/>
                <a:gd name="connsiteX1" fmla="*/ 73436 w 326381"/>
                <a:gd name="connsiteY1" fmla="*/ 179510 h 326381"/>
                <a:gd name="connsiteX2" fmla="*/ 73436 w 326381"/>
                <a:gd name="connsiteY2" fmla="*/ 0 h 326381"/>
                <a:gd name="connsiteX3" fmla="*/ 252945 w 326381"/>
                <a:gd name="connsiteY3" fmla="*/ 0 h 326381"/>
                <a:gd name="connsiteX4" fmla="*/ 252945 w 326381"/>
                <a:gd name="connsiteY4" fmla="*/ 179510 h 326381"/>
                <a:gd name="connsiteX5" fmla="*/ 326381 w 326381"/>
                <a:gd name="connsiteY5" fmla="*/ 179510 h 326381"/>
                <a:gd name="connsiteX6" fmla="*/ 163191 w 326381"/>
                <a:gd name="connsiteY6" fmla="*/ 326381 h 326381"/>
                <a:gd name="connsiteX7" fmla="*/ 0 w 326381"/>
                <a:gd name="connsiteY7" fmla="*/ 179510 h 32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381" h="326381">
                  <a:moveTo>
                    <a:pt x="326381" y="179510"/>
                  </a:moveTo>
                  <a:lnTo>
                    <a:pt x="252945" y="179510"/>
                  </a:lnTo>
                  <a:lnTo>
                    <a:pt x="252945" y="0"/>
                  </a:lnTo>
                  <a:lnTo>
                    <a:pt x="73436" y="0"/>
                  </a:lnTo>
                  <a:lnTo>
                    <a:pt x="73436" y="179510"/>
                  </a:lnTo>
                  <a:lnTo>
                    <a:pt x="0" y="179510"/>
                  </a:lnTo>
                  <a:lnTo>
                    <a:pt x="163190" y="326381"/>
                  </a:lnTo>
                  <a:lnTo>
                    <a:pt x="326381" y="179510"/>
                  </a:lnTo>
                  <a:close/>
                </a:path>
              </a:pathLst>
            </a:cu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spcFirstLastPara="0" vert="horz" wrap="square" lIns="91215" tIns="17779" rIns="91217" bIns="9856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6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Voľný tvar 26"/>
            <p:cNvSpPr/>
            <p:nvPr/>
          </p:nvSpPr>
          <p:spPr>
            <a:xfrm rot="10800000">
              <a:off x="9205880" y="4740622"/>
              <a:ext cx="411055" cy="408005"/>
            </a:xfrm>
            <a:custGeom>
              <a:avLst/>
              <a:gdLst>
                <a:gd name="connsiteX0" fmla="*/ 0 w 326381"/>
                <a:gd name="connsiteY0" fmla="*/ 179510 h 326381"/>
                <a:gd name="connsiteX1" fmla="*/ 73436 w 326381"/>
                <a:gd name="connsiteY1" fmla="*/ 179510 h 326381"/>
                <a:gd name="connsiteX2" fmla="*/ 73436 w 326381"/>
                <a:gd name="connsiteY2" fmla="*/ 0 h 326381"/>
                <a:gd name="connsiteX3" fmla="*/ 252945 w 326381"/>
                <a:gd name="connsiteY3" fmla="*/ 0 h 326381"/>
                <a:gd name="connsiteX4" fmla="*/ 252945 w 326381"/>
                <a:gd name="connsiteY4" fmla="*/ 179510 h 326381"/>
                <a:gd name="connsiteX5" fmla="*/ 326381 w 326381"/>
                <a:gd name="connsiteY5" fmla="*/ 179510 h 326381"/>
                <a:gd name="connsiteX6" fmla="*/ 163191 w 326381"/>
                <a:gd name="connsiteY6" fmla="*/ 326381 h 326381"/>
                <a:gd name="connsiteX7" fmla="*/ 0 w 326381"/>
                <a:gd name="connsiteY7" fmla="*/ 179510 h 32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381" h="326381">
                  <a:moveTo>
                    <a:pt x="326381" y="179510"/>
                  </a:moveTo>
                  <a:lnTo>
                    <a:pt x="252945" y="179510"/>
                  </a:lnTo>
                  <a:lnTo>
                    <a:pt x="252945" y="0"/>
                  </a:lnTo>
                  <a:lnTo>
                    <a:pt x="73436" y="0"/>
                  </a:lnTo>
                  <a:lnTo>
                    <a:pt x="73436" y="179510"/>
                  </a:lnTo>
                  <a:lnTo>
                    <a:pt x="0" y="179510"/>
                  </a:lnTo>
                  <a:lnTo>
                    <a:pt x="163190" y="326381"/>
                  </a:lnTo>
                  <a:lnTo>
                    <a:pt x="326381" y="179510"/>
                  </a:lnTo>
                  <a:close/>
                </a:path>
              </a:pathLst>
            </a:cu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spcFirstLastPara="0" vert="horz" wrap="square" lIns="91215" tIns="17779" rIns="91217" bIns="9856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6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Voľný tvar 27"/>
            <p:cNvSpPr/>
            <p:nvPr/>
          </p:nvSpPr>
          <p:spPr>
            <a:xfrm rot="10800000">
              <a:off x="9848788" y="5304118"/>
              <a:ext cx="411055" cy="408005"/>
            </a:xfrm>
            <a:custGeom>
              <a:avLst/>
              <a:gdLst>
                <a:gd name="connsiteX0" fmla="*/ 0 w 326381"/>
                <a:gd name="connsiteY0" fmla="*/ 179510 h 326381"/>
                <a:gd name="connsiteX1" fmla="*/ 73436 w 326381"/>
                <a:gd name="connsiteY1" fmla="*/ 179510 h 326381"/>
                <a:gd name="connsiteX2" fmla="*/ 73436 w 326381"/>
                <a:gd name="connsiteY2" fmla="*/ 0 h 326381"/>
                <a:gd name="connsiteX3" fmla="*/ 252945 w 326381"/>
                <a:gd name="connsiteY3" fmla="*/ 0 h 326381"/>
                <a:gd name="connsiteX4" fmla="*/ 252945 w 326381"/>
                <a:gd name="connsiteY4" fmla="*/ 179510 h 326381"/>
                <a:gd name="connsiteX5" fmla="*/ 326381 w 326381"/>
                <a:gd name="connsiteY5" fmla="*/ 179510 h 326381"/>
                <a:gd name="connsiteX6" fmla="*/ 163191 w 326381"/>
                <a:gd name="connsiteY6" fmla="*/ 326381 h 326381"/>
                <a:gd name="connsiteX7" fmla="*/ 0 w 326381"/>
                <a:gd name="connsiteY7" fmla="*/ 179510 h 32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381" h="326381">
                  <a:moveTo>
                    <a:pt x="326381" y="179510"/>
                  </a:moveTo>
                  <a:lnTo>
                    <a:pt x="252945" y="179510"/>
                  </a:lnTo>
                  <a:lnTo>
                    <a:pt x="252945" y="0"/>
                  </a:lnTo>
                  <a:lnTo>
                    <a:pt x="73436" y="0"/>
                  </a:lnTo>
                  <a:lnTo>
                    <a:pt x="73436" y="179510"/>
                  </a:lnTo>
                  <a:lnTo>
                    <a:pt x="0" y="179510"/>
                  </a:lnTo>
                  <a:lnTo>
                    <a:pt x="163190" y="326381"/>
                  </a:lnTo>
                  <a:lnTo>
                    <a:pt x="326381" y="179510"/>
                  </a:lnTo>
                  <a:close/>
                </a:path>
              </a:pathLst>
            </a:cu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spcFirstLastPara="0" vert="horz" wrap="square" lIns="91215" tIns="17779" rIns="91217" bIns="9856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6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Voľný tvar 28"/>
            <p:cNvSpPr/>
            <p:nvPr/>
          </p:nvSpPr>
          <p:spPr>
            <a:xfrm rot="10800000">
              <a:off x="10491695" y="5881564"/>
              <a:ext cx="411055" cy="408005"/>
            </a:xfrm>
            <a:custGeom>
              <a:avLst/>
              <a:gdLst>
                <a:gd name="connsiteX0" fmla="*/ 0 w 326381"/>
                <a:gd name="connsiteY0" fmla="*/ 179510 h 326381"/>
                <a:gd name="connsiteX1" fmla="*/ 73436 w 326381"/>
                <a:gd name="connsiteY1" fmla="*/ 179510 h 326381"/>
                <a:gd name="connsiteX2" fmla="*/ 73436 w 326381"/>
                <a:gd name="connsiteY2" fmla="*/ 0 h 326381"/>
                <a:gd name="connsiteX3" fmla="*/ 252945 w 326381"/>
                <a:gd name="connsiteY3" fmla="*/ 0 h 326381"/>
                <a:gd name="connsiteX4" fmla="*/ 252945 w 326381"/>
                <a:gd name="connsiteY4" fmla="*/ 179510 h 326381"/>
                <a:gd name="connsiteX5" fmla="*/ 326381 w 326381"/>
                <a:gd name="connsiteY5" fmla="*/ 179510 h 326381"/>
                <a:gd name="connsiteX6" fmla="*/ 163191 w 326381"/>
                <a:gd name="connsiteY6" fmla="*/ 326381 h 326381"/>
                <a:gd name="connsiteX7" fmla="*/ 0 w 326381"/>
                <a:gd name="connsiteY7" fmla="*/ 179510 h 326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381" h="326381">
                  <a:moveTo>
                    <a:pt x="326381" y="179510"/>
                  </a:moveTo>
                  <a:lnTo>
                    <a:pt x="252945" y="179510"/>
                  </a:lnTo>
                  <a:lnTo>
                    <a:pt x="252945" y="0"/>
                  </a:lnTo>
                  <a:lnTo>
                    <a:pt x="73436" y="0"/>
                  </a:lnTo>
                  <a:lnTo>
                    <a:pt x="73436" y="179510"/>
                  </a:lnTo>
                  <a:lnTo>
                    <a:pt x="0" y="179510"/>
                  </a:lnTo>
                  <a:lnTo>
                    <a:pt x="163190" y="326381"/>
                  </a:lnTo>
                  <a:lnTo>
                    <a:pt x="326381" y="179510"/>
                  </a:lnTo>
                  <a:close/>
                </a:path>
              </a:pathLst>
            </a:cu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spcFirstLastPara="0" vert="horz" wrap="square" lIns="91215" tIns="17781" rIns="91217" bIns="98558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6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562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0301C5-983A-4977-9168-6F1BF0A73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Dôvody nevyhnutnosti realizácie </a:t>
            </a:r>
            <a:r>
              <a:rPr lang="sk-SK"/>
              <a:t>projektu CAMP (Centrálna API Manažment Platforma):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26486CD-C782-4908-997C-5D01487513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2382" y="1790700"/>
            <a:ext cx="10802678" cy="4362450"/>
          </a:xfrm>
        </p:spPr>
        <p:txBody>
          <a:bodyPr/>
          <a:lstStyle/>
          <a:p>
            <a:r>
              <a:rPr lang="sk-SK" sz="1600" b="1"/>
              <a:t>Radikálna zmena v poskytovaní služieb </a:t>
            </a:r>
            <a:r>
              <a:rPr lang="sk-SK" sz="1600" b="1" dirty="0"/>
              <a:t>štátu </a:t>
            </a:r>
            <a:r>
              <a:rPr lang="sk-SK" sz="1600" b="1"/>
              <a:t>pre </a:t>
            </a:r>
            <a:r>
              <a:rPr lang="sk-SK" sz="1600" b="1" smtClean="0"/>
              <a:t>verejnosť (ale aj pre verejnú správu) cez </a:t>
            </a:r>
            <a:r>
              <a:rPr lang="sk-SK" sz="1600" b="1" err="1"/>
              <a:t>Open</a:t>
            </a:r>
            <a:r>
              <a:rPr lang="sk-SK" sz="1600" b="1"/>
              <a:t> API a naplnenie cieľov</a:t>
            </a:r>
            <a:r>
              <a:rPr lang="sk-SK" sz="1600" b="1" dirty="0"/>
              <a:t>:</a:t>
            </a:r>
          </a:p>
          <a:p>
            <a:r>
              <a:rPr lang="sk-SK" b="1" smtClean="0"/>
              <a:t>Cieľ </a:t>
            </a:r>
            <a:r>
              <a:rPr lang="sk-SK" b="1"/>
              <a:t>1: Centrálne manažované spístupnenie služieb ISVS poskytnutím integračnej platformy poskytujúcej služby pre lepšie riadenie a zjednodušenie publikácie služieb ISVS prostredníctvom Open API. </a:t>
            </a:r>
            <a:endParaRPr lang="sk-SK" b="1" smtClean="0"/>
          </a:p>
          <a:p>
            <a:r>
              <a:rPr lang="sk-SK" smtClean="0"/>
              <a:t>Bez </a:t>
            </a:r>
            <a:r>
              <a:rPr lang="sk-SK"/>
              <a:t>realizácie projektu nebude možné ani etablovať koncept Open API a API First definovaný v Programovom vyhlásení vlády. </a:t>
            </a:r>
            <a:r>
              <a:rPr lang="sk-SK" smtClean="0"/>
              <a:t>Poskytnutie centrálnej sady služieb pre správu API a integráciu cez API Gateway, ktoré </a:t>
            </a:r>
            <a:r>
              <a:rPr lang="sk-SK"/>
              <a:t>môžu využiť </a:t>
            </a:r>
            <a:r>
              <a:rPr lang="sk-SK" smtClean="0"/>
              <a:t>ostatné </a:t>
            </a:r>
            <a:r>
              <a:rPr lang="sk-SK"/>
              <a:t>OVM (nemusia to pre svoje projekty obstarávať</a:t>
            </a:r>
            <a:r>
              <a:rPr lang="sk-SK" smtClean="0"/>
              <a:t>).</a:t>
            </a:r>
            <a:endParaRPr lang="sk-SK"/>
          </a:p>
          <a:p>
            <a:r>
              <a:rPr lang="sk-SK" b="1"/>
              <a:t>Cieľ 2: Chceme sprístupniť elektronické služby štátu cez Open API pre aplikácie v mobilných zariadeniach (Projekt Slovensko v Mobile) a umožniť modernizáciu </a:t>
            </a:r>
            <a:r>
              <a:rPr lang="sk-SK" b="1" smtClean="0"/>
              <a:t>ÚPVS</a:t>
            </a:r>
          </a:p>
          <a:p>
            <a:r>
              <a:rPr lang="sk-SK"/>
              <a:t>API Gateway umožní realizovať projekt Slovensko v Mobile, modernizáciu ÚPVS (projekt NASES</a:t>
            </a:r>
            <a:r>
              <a:rPr lang="sk-SK" smtClean="0"/>
              <a:t>).</a:t>
            </a:r>
            <a:endParaRPr lang="sk-SK" b="1" smtClean="0"/>
          </a:p>
          <a:p>
            <a:r>
              <a:rPr lang="sk-SK" b="1" smtClean="0"/>
              <a:t>Cieľ </a:t>
            </a:r>
            <a:r>
              <a:rPr lang="sk-SK" b="1"/>
              <a:t>3</a:t>
            </a:r>
            <a:r>
              <a:rPr lang="sk-SK" b="1" smtClean="0"/>
              <a:t>: </a:t>
            </a:r>
            <a:r>
              <a:rPr lang="sk-SK" b="1"/>
              <a:t>Chceme </a:t>
            </a:r>
            <a:r>
              <a:rPr lang="sk-SK" b="1" dirty="0"/>
              <a:t>zapojiť súkromný sektor a využiť jeho inovačný potenciál v prospech občana.</a:t>
            </a:r>
          </a:p>
          <a:p>
            <a:r>
              <a:rPr lang="sk-SK" dirty="0"/>
              <a:t>Služby štátu </a:t>
            </a:r>
            <a:r>
              <a:rPr lang="sk-SK"/>
              <a:t>budú tretím stranám poskytované bezpečným a riadením spôsobom, aby ich tretie strany mohli integrovať a inovatívne využiť vo svojich inf. systémoch pre zjednodušenie využívania služiab štátu a poskytnutie nových služieb.   </a:t>
            </a:r>
            <a:endParaRPr lang="sk-SK" dirty="0"/>
          </a:p>
          <a:p>
            <a:r>
              <a:rPr lang="sk-SK" b="1"/>
              <a:t>Cieľ </a:t>
            </a:r>
            <a:r>
              <a:rPr lang="sk-SK" b="1" smtClean="0"/>
              <a:t>4: </a:t>
            </a:r>
            <a:r>
              <a:rPr lang="sk-SK" b="1"/>
              <a:t>Chceme </a:t>
            </a:r>
            <a:r>
              <a:rPr lang="sk-SK" b="1" dirty="0"/>
              <a:t>naplniť zákonnú povinnosť definovanú novelou zákona o e-</a:t>
            </a:r>
            <a:r>
              <a:rPr lang="sk-SK" b="1" dirty="0" err="1"/>
              <a:t>Governmente</a:t>
            </a:r>
            <a:r>
              <a:rPr lang="sk-SK" b="1" dirty="0"/>
              <a:t>.</a:t>
            </a:r>
          </a:p>
          <a:p>
            <a:r>
              <a:rPr lang="sk-SK" dirty="0"/>
              <a:t>Je potrebné naplniť zákonnú povinnosť definovanú § 25 ods. </a:t>
            </a:r>
            <a:r>
              <a:rPr lang="en-US" dirty="0"/>
              <a:t>7</a:t>
            </a:r>
            <a:r>
              <a:rPr lang="sk-SK" dirty="0"/>
              <a:t>, z. 305</a:t>
            </a:r>
            <a:r>
              <a:rPr lang="en-US" dirty="0"/>
              <a:t>/</a:t>
            </a:r>
            <a:r>
              <a:rPr lang="sk-SK" dirty="0"/>
              <a:t>2013, ktorá </a:t>
            </a:r>
            <a:r>
              <a:rPr lang="en-US" dirty="0" err="1"/>
              <a:t>nadobudne</a:t>
            </a:r>
            <a:r>
              <a:rPr lang="en-US" dirty="0"/>
              <a:t> </a:t>
            </a:r>
            <a:r>
              <a:rPr lang="sk-SK" dirty="0" err="1"/>
              <a:t>úč</a:t>
            </a:r>
            <a:r>
              <a:rPr lang="en-US" dirty="0" err="1"/>
              <a:t>innos</a:t>
            </a:r>
            <a:r>
              <a:rPr lang="sk-SK" dirty="0"/>
              <a:t>ť</a:t>
            </a:r>
            <a:r>
              <a:rPr lang="en-US" dirty="0"/>
              <a:t> k 1.j</a:t>
            </a:r>
            <a:r>
              <a:rPr lang="sk-SK" dirty="0"/>
              <a:t>ú</a:t>
            </a:r>
            <a:r>
              <a:rPr lang="en-US" err="1"/>
              <a:t>lu</a:t>
            </a:r>
            <a:r>
              <a:rPr lang="en-US"/>
              <a:t> 202</a:t>
            </a:r>
            <a:r>
              <a:rPr lang="sk-SK"/>
              <a:t>2 </a:t>
            </a:r>
            <a:r>
              <a:rPr lang="sk-SK" dirty="0"/>
              <a:t>a </a:t>
            </a:r>
            <a:r>
              <a:rPr lang="sk-SK"/>
              <a:t>sprístupniť orgánom riadenia platformu pre </a:t>
            </a:r>
            <a:r>
              <a:rPr lang="sk-SK" dirty="0"/>
              <a:t>publikovanie služieb cez </a:t>
            </a:r>
            <a:r>
              <a:rPr lang="sk-SK" dirty="0" err="1"/>
              <a:t>Open</a:t>
            </a:r>
            <a:r>
              <a:rPr lang="sk-SK" dirty="0"/>
              <a:t> </a:t>
            </a:r>
            <a:r>
              <a:rPr lang="sk-SK"/>
              <a:t>API</a:t>
            </a:r>
            <a:r>
              <a:rPr lang="sk-SK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22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Výstupy projektu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6E7FFF74-B738-4A6C-B014-CF4C768D12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8877068"/>
              </p:ext>
            </p:extLst>
          </p:nvPr>
        </p:nvGraphicFramePr>
        <p:xfrm>
          <a:off x="1675408" y="1819468"/>
          <a:ext cx="8224371" cy="3629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354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/>
              <a:t>Referenčná architektúra Integrovaného informačného systému  verejnej správy a CAMP a CIP/CSRÚ</a:t>
            </a:r>
          </a:p>
        </p:txBody>
      </p:sp>
      <p:pic>
        <p:nvPicPr>
          <p:cNvPr id="10" name="Picture 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61" y="1845494"/>
            <a:ext cx="5562600" cy="343979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BlokTextu 8"/>
          <p:cNvSpPr txBox="1"/>
          <p:nvPr/>
        </p:nvSpPr>
        <p:spPr>
          <a:xfrm>
            <a:off x="699797" y="5663682"/>
            <a:ext cx="85811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>
                <a:solidFill>
                  <a:srgbClr val="0070C0"/>
                </a:solidFill>
              </a:rPr>
              <a:t>Odkaz na referenčnú architektúru IIS VS: https://www.mirri.gov.sk/sekcie/informatizacia/egovernment/sprava-architektury/referencna-architektura-isvs/index.html</a:t>
            </a:r>
          </a:p>
        </p:txBody>
      </p:sp>
      <p:sp>
        <p:nvSpPr>
          <p:cNvPr id="11" name="Zaoblený obdĺžnik 10"/>
          <p:cNvSpPr/>
          <p:nvPr/>
        </p:nvSpPr>
        <p:spPr>
          <a:xfrm>
            <a:off x="2964195" y="3299229"/>
            <a:ext cx="1967401" cy="204260"/>
          </a:xfrm>
          <a:prstGeom prst="roundRect">
            <a:avLst/>
          </a:prstGeom>
          <a:solidFill>
            <a:srgbClr val="FF00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</a:p>
        </p:txBody>
      </p:sp>
      <p:sp>
        <p:nvSpPr>
          <p:cNvPr id="13" name="Zaoblený obdĺžnik 12"/>
          <p:cNvSpPr/>
          <p:nvPr/>
        </p:nvSpPr>
        <p:spPr>
          <a:xfrm>
            <a:off x="4352533" y="4986227"/>
            <a:ext cx="2106632" cy="268987"/>
          </a:xfrm>
          <a:prstGeom prst="roundRect">
            <a:avLst/>
          </a:prstGeom>
          <a:solidFill>
            <a:srgbClr val="FFC00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CSRÚ/CIP + DI</a:t>
            </a:r>
          </a:p>
        </p:txBody>
      </p:sp>
      <p:sp>
        <p:nvSpPr>
          <p:cNvPr id="14" name="BlokTextu 13"/>
          <p:cNvSpPr txBox="1"/>
          <p:nvPr/>
        </p:nvSpPr>
        <p:spPr>
          <a:xfrm>
            <a:off x="6568746" y="3209707"/>
            <a:ext cx="262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/>
              <a:t>Centrálna API Manažment Platforma (METAIS: projekt_514)</a:t>
            </a:r>
          </a:p>
        </p:txBody>
      </p:sp>
      <p:sp>
        <p:nvSpPr>
          <p:cNvPr id="18" name="BlokTextu 17"/>
          <p:cNvSpPr txBox="1"/>
          <p:nvPr/>
        </p:nvSpPr>
        <p:spPr>
          <a:xfrm>
            <a:off x="6539362" y="4889887"/>
            <a:ext cx="5652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/>
              <a:t>Cent. Systém Referenčných Údajov/ Centrálna Integračná Platforma + Dátová Integrácia</a:t>
            </a:r>
          </a:p>
          <a:p>
            <a:r>
              <a:rPr lang="sk-SK" sz="1200"/>
              <a:t>(METAIS: projekt_346 + projekt_327)</a:t>
            </a:r>
          </a:p>
        </p:txBody>
      </p:sp>
    </p:spTree>
    <p:extLst>
      <p:ext uri="{BB962C8B-B14F-4D97-AF65-F5344CB8AC3E}">
        <p14:creationId xmlns:p14="http://schemas.microsoft.com/office/powerpoint/2010/main" val="1299931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Pozícia CAMP v architektúre VS</a:t>
            </a: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755" y="1307912"/>
            <a:ext cx="7533445" cy="462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4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Dôležitosť CAMP pre SvM a MÚPVS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idx="1"/>
          </p:nvPr>
        </p:nvSpPr>
        <p:spPr>
          <a:xfrm>
            <a:off x="6591300" y="2743199"/>
            <a:ext cx="5137150" cy="2901951"/>
          </a:xfrm>
        </p:spPr>
        <p:txBody>
          <a:bodyPr>
            <a:normAutofit/>
          </a:bodyPr>
          <a:lstStyle/>
          <a:p>
            <a:r>
              <a:rPr lang="sk-SK" sz="2000"/>
              <a:t>Aktuálne poradie inicializácie projektov:</a:t>
            </a:r>
          </a:p>
          <a:p>
            <a:pPr lvl="1">
              <a:lnSpc>
                <a:spcPct val="100000"/>
              </a:lnSpc>
            </a:pPr>
            <a:r>
              <a:rPr lang="sk-SK" sz="1600"/>
              <a:t>Dôvody:</a:t>
            </a:r>
          </a:p>
          <a:p>
            <a:pPr marL="342900" lvl="1" indent="-342900">
              <a:buFontTx/>
              <a:buChar char="-"/>
            </a:pPr>
            <a:r>
              <a:rPr lang="sk-SK" sz="1600"/>
              <a:t>Priority projektov</a:t>
            </a:r>
          </a:p>
          <a:p>
            <a:pPr marL="342900" lvl="1" indent="-342900">
              <a:buFontTx/>
              <a:buChar char="-"/>
            </a:pPr>
            <a:r>
              <a:rPr lang="sk-SK" sz="1600"/>
              <a:t>Problematický MUK-P</a:t>
            </a:r>
          </a:p>
        </p:txBody>
      </p:sp>
      <p:sp>
        <p:nvSpPr>
          <p:cNvPr id="5" name="Zástupný objekt pre obsah 3"/>
          <p:cNvSpPr txBox="1">
            <a:spLocks/>
          </p:cNvSpPr>
          <p:nvPr/>
        </p:nvSpPr>
        <p:spPr>
          <a:xfrm>
            <a:off x="1206500" y="2743199"/>
            <a:ext cx="4241800" cy="29535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Tx/>
              <a:buNone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2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000"/>
              <a:t>Vhodnejšie poradie projektov:</a:t>
            </a:r>
          </a:p>
          <a:p>
            <a:endParaRPr lang="sk-SK" sz="2000"/>
          </a:p>
          <a:p>
            <a:endParaRPr lang="sk-SK" sz="2000"/>
          </a:p>
        </p:txBody>
      </p:sp>
      <p:sp>
        <p:nvSpPr>
          <p:cNvPr id="6" name="Zaoblený obdĺžnik 5"/>
          <p:cNvSpPr/>
          <p:nvPr/>
        </p:nvSpPr>
        <p:spPr>
          <a:xfrm>
            <a:off x="6670571" y="3997440"/>
            <a:ext cx="1409700" cy="430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Slovensko v Mobile</a:t>
            </a:r>
          </a:p>
        </p:txBody>
      </p:sp>
      <p:sp>
        <p:nvSpPr>
          <p:cNvPr id="7" name="Zaoblený obdĺžnik 6"/>
          <p:cNvSpPr/>
          <p:nvPr/>
        </p:nvSpPr>
        <p:spPr>
          <a:xfrm>
            <a:off x="6927850" y="4521190"/>
            <a:ext cx="1409700" cy="430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Modernizácia ÚPVS</a:t>
            </a:r>
          </a:p>
        </p:txBody>
      </p:sp>
      <p:sp>
        <p:nvSpPr>
          <p:cNvPr id="8" name="Zaoblený obdĺžnik 7"/>
          <p:cNvSpPr/>
          <p:nvPr/>
        </p:nvSpPr>
        <p:spPr>
          <a:xfrm>
            <a:off x="7140083" y="5295301"/>
            <a:ext cx="1409700" cy="430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</a:p>
        </p:txBody>
      </p:sp>
      <p:sp>
        <p:nvSpPr>
          <p:cNvPr id="12" name="Zaoblený obdĺžnik 11"/>
          <p:cNvSpPr/>
          <p:nvPr/>
        </p:nvSpPr>
        <p:spPr>
          <a:xfrm>
            <a:off x="2686050" y="4749775"/>
            <a:ext cx="1409700" cy="4320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Slovensko v Mobile</a:t>
            </a:r>
          </a:p>
        </p:txBody>
      </p:sp>
      <p:sp>
        <p:nvSpPr>
          <p:cNvPr id="13" name="Zaoblený obdĺžnik 12"/>
          <p:cNvSpPr/>
          <p:nvPr/>
        </p:nvSpPr>
        <p:spPr>
          <a:xfrm>
            <a:off x="2986140" y="5294601"/>
            <a:ext cx="1409700" cy="4320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Modernizácia ÚPVS</a:t>
            </a:r>
          </a:p>
        </p:txBody>
      </p:sp>
      <p:sp>
        <p:nvSpPr>
          <p:cNvPr id="14" name="Zaoblený obdĺžnik 13"/>
          <p:cNvSpPr/>
          <p:nvPr/>
        </p:nvSpPr>
        <p:spPr>
          <a:xfrm>
            <a:off x="1581150" y="3992040"/>
            <a:ext cx="1409700" cy="432000"/>
          </a:xfrm>
          <a:prstGeom prst="roundRect">
            <a:avLst/>
          </a:prstGeom>
          <a:solidFill>
            <a:srgbClr val="FFFF99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</a:t>
            </a:r>
          </a:p>
        </p:txBody>
      </p:sp>
      <p:sp>
        <p:nvSpPr>
          <p:cNvPr id="15" name="Zástupný objekt pre obsah 3"/>
          <p:cNvSpPr txBox="1">
            <a:spLocks/>
          </p:cNvSpPr>
          <p:nvPr/>
        </p:nvSpPr>
        <p:spPr>
          <a:xfrm>
            <a:off x="1524000" y="1682306"/>
            <a:ext cx="8724900" cy="11871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Tx/>
              <a:buNone/>
              <a:defRPr sz="2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20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8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4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Tx/>
              <a:buNone/>
              <a:defRPr sz="1200" kern="12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sk-SK" sz="2000"/>
              <a:t>Transformácia protokolov rozhraní do protokolov mobilných aplikácií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sk-SK" sz="2000"/>
              <a:t>Jednotná integrácia služieb ale aj izolácia „legacy ÚPVS“ od SvM a MÚPVS</a:t>
            </a:r>
          </a:p>
        </p:txBody>
      </p:sp>
      <p:sp>
        <p:nvSpPr>
          <p:cNvPr id="16" name="BlokTextu 15"/>
          <p:cNvSpPr txBox="1"/>
          <p:nvPr/>
        </p:nvSpPr>
        <p:spPr>
          <a:xfrm>
            <a:off x="2539085" y="4406205"/>
            <a:ext cx="355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/>
              <a:t>Projekty stavajú na existujúcej CAMP</a:t>
            </a:r>
          </a:p>
        </p:txBody>
      </p:sp>
      <p:sp>
        <p:nvSpPr>
          <p:cNvPr id="17" name="BlokTextu 16"/>
          <p:cNvSpPr txBox="1"/>
          <p:nvPr/>
        </p:nvSpPr>
        <p:spPr>
          <a:xfrm>
            <a:off x="7005042" y="4954089"/>
            <a:ext cx="431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/>
              <a:t>CAMP využije API Gateway použitú pre SvM</a:t>
            </a:r>
          </a:p>
        </p:txBody>
      </p:sp>
      <p:sp>
        <p:nvSpPr>
          <p:cNvPr id="18" name="BlokTextu 17"/>
          <p:cNvSpPr txBox="1"/>
          <p:nvPr/>
        </p:nvSpPr>
        <p:spPr>
          <a:xfrm>
            <a:off x="9056275" y="4039657"/>
            <a:ext cx="1611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/>
              <a:t>Dodávateľ: SlovenskoIT</a:t>
            </a:r>
          </a:p>
        </p:txBody>
      </p:sp>
      <p:sp>
        <p:nvSpPr>
          <p:cNvPr id="19" name="BlokTextu 18"/>
          <p:cNvSpPr txBox="1"/>
          <p:nvPr/>
        </p:nvSpPr>
        <p:spPr>
          <a:xfrm>
            <a:off x="9056275" y="4589206"/>
            <a:ext cx="1611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/>
              <a:t>Dodávateľ: SlovenskoIT</a:t>
            </a:r>
          </a:p>
        </p:txBody>
      </p:sp>
      <p:sp>
        <p:nvSpPr>
          <p:cNvPr id="20" name="BlokTextu 19"/>
          <p:cNvSpPr txBox="1"/>
          <p:nvPr/>
        </p:nvSpPr>
        <p:spPr>
          <a:xfrm>
            <a:off x="9053040" y="5391157"/>
            <a:ext cx="2328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/>
              <a:t>Potenciálny dodávateľ: SlovenskoIT</a:t>
            </a:r>
          </a:p>
        </p:txBody>
      </p:sp>
    </p:spTree>
    <p:extLst>
      <p:ext uri="{BB962C8B-B14F-4D97-AF65-F5344CB8AC3E}">
        <p14:creationId xmlns:p14="http://schemas.microsoft.com/office/powerpoint/2010/main" val="2727874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Riziko MUK-P</a:t>
            </a:r>
          </a:p>
        </p:txBody>
      </p:sp>
      <p:sp>
        <p:nvSpPr>
          <p:cNvPr id="5" name="Zástupný objekt pre obsah 4"/>
          <p:cNvSpPr>
            <a:spLocks noGrp="1"/>
          </p:cNvSpPr>
          <p:nvPr>
            <p:ph idx="1"/>
          </p:nvPr>
        </p:nvSpPr>
        <p:spPr>
          <a:xfrm>
            <a:off x="1524000" y="1518950"/>
            <a:ext cx="9144000" cy="2481942"/>
          </a:xfrm>
        </p:spPr>
        <p:txBody>
          <a:bodyPr>
            <a:normAutofit lnSpcReduction="10000"/>
          </a:bodyPr>
          <a:lstStyle/>
          <a:p>
            <a:r>
              <a:rPr lang="sk-SK" sz="2000"/>
              <a:t>Problematický MUK-P: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k-SK" sz="2000"/>
              <a:t>Zistenia NKÚ SR</a:t>
            </a:r>
          </a:p>
          <a:p>
            <a:pPr marL="719138" lvl="1" indent="-342900">
              <a:buFont typeface="Courier New" panose="02070309020205020404" pitchFamily="49" charset="0"/>
              <a:buChar char="o"/>
            </a:pPr>
            <a:r>
              <a:rPr lang="sk-SK" sz="1800"/>
              <a:t>zákaznícke riešenie na mieru nebolo odôvodnené - existujú overené a lacnejšie komerčné riešenia</a:t>
            </a:r>
          </a:p>
          <a:p>
            <a:pPr marL="719138" lvl="1" indent="-342900">
              <a:buFont typeface="Courier New" panose="02070309020205020404" pitchFamily="49" charset="0"/>
              <a:buChar char="o"/>
            </a:pPr>
            <a:r>
              <a:rPr lang="sk-SK" sz="1800"/>
              <a:t>vendor lock-in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sk-SK" sz="2000"/>
              <a:t>Výrazné omeškanie dodávky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sz="2000"/>
              <a:t>Odstúpenie NASES od zmluvy</a:t>
            </a:r>
          </a:p>
        </p:txBody>
      </p:sp>
      <p:graphicFrame>
        <p:nvGraphicFramePr>
          <p:cNvPr id="6" name="Zástupný objekt pre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240388"/>
              </p:ext>
            </p:extLst>
          </p:nvPr>
        </p:nvGraphicFramePr>
        <p:xfrm>
          <a:off x="1524000" y="4666042"/>
          <a:ext cx="9535886" cy="1180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373">
                  <a:extLst>
                    <a:ext uri="{9D8B030D-6E8A-4147-A177-3AD203B41FA5}">
                      <a16:colId xmlns:a16="http://schemas.microsoft.com/office/drawing/2014/main" val="1670287434"/>
                    </a:ext>
                  </a:extLst>
                </a:gridCol>
                <a:gridCol w="2327211">
                  <a:extLst>
                    <a:ext uri="{9D8B030D-6E8A-4147-A177-3AD203B41FA5}">
                      <a16:colId xmlns:a16="http://schemas.microsoft.com/office/drawing/2014/main" val="2402090879"/>
                    </a:ext>
                  </a:extLst>
                </a:gridCol>
                <a:gridCol w="1180633">
                  <a:extLst>
                    <a:ext uri="{9D8B030D-6E8A-4147-A177-3AD203B41FA5}">
                      <a16:colId xmlns:a16="http://schemas.microsoft.com/office/drawing/2014/main" val="379922431"/>
                    </a:ext>
                  </a:extLst>
                </a:gridCol>
                <a:gridCol w="1021702">
                  <a:extLst>
                    <a:ext uri="{9D8B030D-6E8A-4147-A177-3AD203B41FA5}">
                      <a16:colId xmlns:a16="http://schemas.microsoft.com/office/drawing/2014/main" val="1198863211"/>
                    </a:ext>
                  </a:extLst>
                </a:gridCol>
                <a:gridCol w="4381967">
                  <a:extLst>
                    <a:ext uri="{9D8B030D-6E8A-4147-A177-3AD203B41FA5}">
                      <a16:colId xmlns:a16="http://schemas.microsoft.com/office/drawing/2014/main" val="30838741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ID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Názov rizika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Pravdepodobnosť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Dosah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Návrh mitigácie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4873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R-TB-4.9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Projekt MUK-P nebude dokončený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v požadovanej kvalite alebo v požadovanom čase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Stredné riziko -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riziko sa môže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vyskytnúť.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Vysoký dosah -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ovplyvní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pokračovanie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projektu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Časť finančných prostriedkov je vyčlenená na obstaranie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API GW ako produktu (on premise licencie) v prípade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nedostupnosti MUK-P, alebo v prípade dostupnosti riešenia</a:t>
                      </a:r>
                      <a:b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</a:br>
                      <a:r>
                        <a:rPr lang="sk-SK" sz="105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MUK-P vytvorenie integračných konektorov na moduly, ktoré budú nakupované ako produktové riešenie resp. custom vývoj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0751431"/>
                  </a:ext>
                </a:extLst>
              </a:tr>
            </a:tbl>
          </a:graphicData>
        </a:graphic>
      </p:graphicFrame>
      <p:sp>
        <p:nvSpPr>
          <p:cNvPr id="7" name="BlokTextu 6"/>
          <p:cNvSpPr txBox="1"/>
          <p:nvPr/>
        </p:nvSpPr>
        <p:spPr>
          <a:xfrm>
            <a:off x="1447800" y="4261629"/>
            <a:ext cx="5147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/>
              <a:t>Riziká v štúdii uskutočniteľnosti a návrh mitigácie:</a:t>
            </a:r>
          </a:p>
        </p:txBody>
      </p:sp>
    </p:spTree>
    <p:extLst>
      <p:ext uri="{BB962C8B-B14F-4D97-AF65-F5344CB8AC3E}">
        <p14:creationId xmlns:p14="http://schemas.microsoft.com/office/powerpoint/2010/main" val="2401137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Šípka nadol 18"/>
          <p:cNvSpPr/>
          <p:nvPr/>
        </p:nvSpPr>
        <p:spPr>
          <a:xfrm rot="1678174" flipH="1">
            <a:off x="4076780" y="2425812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Šípka nadol 19"/>
          <p:cNvSpPr/>
          <p:nvPr/>
        </p:nvSpPr>
        <p:spPr>
          <a:xfrm rot="3116505" flipH="1">
            <a:off x="4569945" y="2925752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Šípka nadol 20"/>
          <p:cNvSpPr/>
          <p:nvPr/>
        </p:nvSpPr>
        <p:spPr>
          <a:xfrm rot="5400000" flipH="1">
            <a:off x="4779784" y="3744241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ípka nadol 5"/>
          <p:cNvSpPr/>
          <p:nvPr/>
        </p:nvSpPr>
        <p:spPr>
          <a:xfrm rot="19921826">
            <a:off x="2695731" y="2447192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Šípka nadol 17"/>
          <p:cNvSpPr/>
          <p:nvPr/>
        </p:nvSpPr>
        <p:spPr>
          <a:xfrm rot="18483495">
            <a:off x="2202566" y="2947132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Šípka nadol 16"/>
          <p:cNvSpPr/>
          <p:nvPr/>
        </p:nvSpPr>
        <p:spPr>
          <a:xfrm rot="16200000">
            <a:off x="1992727" y="3765621"/>
            <a:ext cx="419938" cy="1320108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Centrálna API manažment pLATFORMA - MODULY</a:t>
            </a:r>
          </a:p>
        </p:txBody>
      </p:sp>
      <p:sp>
        <p:nvSpPr>
          <p:cNvPr id="3" name="Zaoblený obdĺžnik 2"/>
          <p:cNvSpPr/>
          <p:nvPr/>
        </p:nvSpPr>
        <p:spPr>
          <a:xfrm>
            <a:off x="643585" y="2022922"/>
            <a:ext cx="1440000" cy="1620000"/>
          </a:xfrm>
          <a:prstGeom prst="roundRect">
            <a:avLst>
              <a:gd name="adj" fmla="val 11375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Administrácia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Monitorovanie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Zotavenie z chýb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Logovanie a Audit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Sledovanie využitia</a:t>
            </a:r>
          </a:p>
        </p:txBody>
      </p:sp>
      <p:sp>
        <p:nvSpPr>
          <p:cNvPr id="7" name="Zaoblený obdĺžnik 6"/>
          <p:cNvSpPr/>
          <p:nvPr/>
        </p:nvSpPr>
        <p:spPr>
          <a:xfrm>
            <a:off x="2117250" y="1392431"/>
            <a:ext cx="1440000" cy="1620000"/>
          </a:xfrm>
          <a:prstGeom prst="roundRect">
            <a:avLst>
              <a:gd name="adj" fmla="val 10052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Bezpečnosť</a:t>
            </a:r>
            <a:endParaRPr lang="sk-SK" sz="1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Autentifikácia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Riadenie prístupu na základe rolí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Ochrana proti útokom a riadenie limitov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1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ál 8"/>
          <p:cNvSpPr/>
          <p:nvPr/>
        </p:nvSpPr>
        <p:spPr>
          <a:xfrm>
            <a:off x="2870927" y="3642922"/>
            <a:ext cx="1439976" cy="1440000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 Gateway</a:t>
            </a:r>
            <a:endParaRPr lang="sk-SK" sz="1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ený obdĺžnik 9"/>
          <p:cNvSpPr/>
          <p:nvPr/>
        </p:nvSpPr>
        <p:spPr>
          <a:xfrm>
            <a:off x="482283" y="3680890"/>
            <a:ext cx="1440000" cy="1620000"/>
          </a:xfrm>
          <a:prstGeom prst="roundRect">
            <a:avLst>
              <a:gd name="adj" fmla="val 10052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API Manažment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Riadenie životného cyklu API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Orchestrácia API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Verziovanie API</a:t>
            </a:r>
          </a:p>
        </p:txBody>
      </p:sp>
      <p:sp>
        <p:nvSpPr>
          <p:cNvPr id="11" name="Zaoblený obdĺžnik 10"/>
          <p:cNvSpPr/>
          <p:nvPr/>
        </p:nvSpPr>
        <p:spPr>
          <a:xfrm>
            <a:off x="3590915" y="1392431"/>
            <a:ext cx="1440000" cy="1620000"/>
          </a:xfrm>
          <a:prstGeom prst="roundRect">
            <a:avLst>
              <a:gd name="adj" fmla="val 9391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Manažment tretích strán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Registrácia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Manažment prístupov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Notifikácie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Vývojársky portál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Podpora</a:t>
            </a:r>
          </a:p>
        </p:txBody>
      </p:sp>
      <p:sp>
        <p:nvSpPr>
          <p:cNvPr id="12" name="Zaoblený obdĺžnik 11"/>
          <p:cNvSpPr/>
          <p:nvPr/>
        </p:nvSpPr>
        <p:spPr>
          <a:xfrm>
            <a:off x="5064580" y="2022922"/>
            <a:ext cx="1440000" cy="1620000"/>
          </a:xfrm>
          <a:prstGeom prst="roundRect">
            <a:avLst>
              <a:gd name="adj" fmla="val 873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Testovanie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Správa testovacieho prostredia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Simulované a testovacie rozhrania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Debugovanie volaní API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sk-SK" sz="1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Zaoblený obdĺžnik 12"/>
          <p:cNvSpPr/>
          <p:nvPr/>
        </p:nvSpPr>
        <p:spPr>
          <a:xfrm>
            <a:off x="5219207" y="3680890"/>
            <a:ext cx="1440000" cy="1620000"/>
          </a:xfrm>
          <a:prstGeom prst="roundRect">
            <a:avLst>
              <a:gd name="adj" fmla="val 873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sk-SK"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Monetizácia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Objednanie API produktov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Prehľad spotreby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Fakturácie a platby za používanie API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k-SK"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Komunikácia so Št. pokladnicou</a:t>
            </a:r>
          </a:p>
        </p:txBody>
      </p:sp>
      <p:sp>
        <p:nvSpPr>
          <p:cNvPr id="2" name="Čiarová bublina 2 1"/>
          <p:cNvSpPr/>
          <p:nvPr/>
        </p:nvSpPr>
        <p:spPr>
          <a:xfrm>
            <a:off x="7181545" y="5156592"/>
            <a:ext cx="4857208" cy="804772"/>
          </a:xfrm>
          <a:prstGeom prst="borderCallout2">
            <a:avLst>
              <a:gd name="adj1" fmla="val 44000"/>
              <a:gd name="adj2" fmla="val -827"/>
              <a:gd name="adj3" fmla="val 45056"/>
              <a:gd name="adj4" fmla="val -35534"/>
              <a:gd name="adj5" fmla="val 43067"/>
              <a:gd name="adj6" fmla="val -59798"/>
            </a:avLst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sk-SK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Zmena oproti ŠU: Bude budované na komerčnom produkte dodávanom v rámci MUPVS vrátane nového IDP - pôvodne mal byť CAMP budovaný na základe modulu MUK-P dodaného na zákazku. Materializovalo sa riziko nedostupnosti MUK-P.</a:t>
            </a:r>
          </a:p>
        </p:txBody>
      </p:sp>
      <p:sp>
        <p:nvSpPr>
          <p:cNvPr id="15" name="Čiarová bublina 2 14"/>
          <p:cNvSpPr/>
          <p:nvPr/>
        </p:nvSpPr>
        <p:spPr>
          <a:xfrm>
            <a:off x="7096654" y="3204800"/>
            <a:ext cx="4857208" cy="804772"/>
          </a:xfrm>
          <a:prstGeom prst="borderCallout2">
            <a:avLst>
              <a:gd name="adj1" fmla="val 44000"/>
              <a:gd name="adj2" fmla="val -827"/>
              <a:gd name="adj3" fmla="val 43265"/>
              <a:gd name="adj4" fmla="val -6413"/>
              <a:gd name="adj5" fmla="val 52903"/>
              <a:gd name="adj6" fmla="val -8300"/>
            </a:avLst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sk-SK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Zmena oproti ŠU: Monetizácia nebude predmetom projektu (na základe pripomienok z pôvodného pripomienkovania projektu, aj kvôli tomu, že nie je zdrojom prínosov v CBA)</a:t>
            </a:r>
          </a:p>
        </p:txBody>
      </p:sp>
      <p:sp>
        <p:nvSpPr>
          <p:cNvPr id="23" name="Krát 22"/>
          <p:cNvSpPr/>
          <p:nvPr/>
        </p:nvSpPr>
        <p:spPr>
          <a:xfrm>
            <a:off x="6409662" y="3561338"/>
            <a:ext cx="339138" cy="339138"/>
          </a:xfrm>
          <a:prstGeom prst="mathMultiply">
            <a:avLst/>
          </a:prstGeom>
          <a:solidFill>
            <a:srgbClr val="FF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sk-SK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3085154089"/>
              </p:ext>
            </p:extLst>
          </p:nvPr>
        </p:nvGraphicFramePr>
        <p:xfrm>
          <a:off x="3237766" y="5010087"/>
          <a:ext cx="1762718" cy="83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82065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>
    <a:spDef>
      <a:spPr>
        <a:solidFill>
          <a:srgbClr val="FFFF99"/>
        </a:solidFill>
        <a:ln>
          <a:solidFill>
            <a:schemeClr val="tx1">
              <a:lumMod val="50000"/>
              <a:lumOff val="50000"/>
            </a:schemeClr>
          </a:solidFill>
        </a:ln>
      </a:spPr>
      <a:bodyPr lIns="36000" tIns="36000" rIns="36000" bIns="36000" rtlCol="0" anchor="ctr"/>
      <a:lstStyle>
        <a:defPPr algn="ctr">
          <a:defRPr sz="1200" smtClean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65C2DF258143245B9490EE1F8110AAF" ma:contentTypeVersion="1" ma:contentTypeDescription="Umožňuje vytvoriť nový dokument." ma:contentTypeScope="" ma:versionID="212887e08f6cf881fde2d2fe724e95f7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CTYWSUCD3UHA-1850250954-104</_dlc_DocId>
    <_dlc_DocIdUrl xmlns="af457a4c-de28-4d38-bda9-e56a61b168cd">
      <Url>https://sp.vicepremier.gov.sk/strategicka-architektura/_layouts/15/DocIdRedir.aspx?ID=CTYWSUCD3UHA-1850250954-104</Url>
      <Description>CTYWSUCD3UHA-1850250954-104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D647E05-D1DD-486F-97DE-92025BC9CC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3BE112-74EF-43E5-9806-1FD2B524D387}"/>
</file>

<file path=customXml/itemProps3.xml><?xml version="1.0" encoding="utf-8"?>
<ds:datastoreItem xmlns:ds="http://schemas.openxmlformats.org/officeDocument/2006/customXml" ds:itemID="{11EA0CC7-363F-461B-8DC1-6839646AF955}">
  <ds:schemaRefs>
    <ds:schemaRef ds:uri="3cd966dc-1e62-4749-8976-f4b18f499ff8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45a0424a-b6ff-4064-ab3b-f5cc1d862c5f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096DE8C0-F7AF-4272-9721-2DF9C13C5489}"/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6893</TotalTime>
  <Words>904</Words>
  <Application>Microsoft Office PowerPoint</Application>
  <PresentationFormat>Širokouhlá</PresentationFormat>
  <Paragraphs>130</Paragraphs>
  <Slides>12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11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24" baseType="lpstr">
      <vt:lpstr>Arial</vt:lpstr>
      <vt:lpstr>ArialMT</vt:lpstr>
      <vt:lpstr>Asap</vt:lpstr>
      <vt:lpstr>Calibri</vt:lpstr>
      <vt:lpstr>Calibri Light</vt:lpstr>
      <vt:lpstr>Courier New</vt:lpstr>
      <vt:lpstr>Roboto Regular</vt:lpstr>
      <vt:lpstr>Tw Cen MT</vt:lpstr>
      <vt:lpstr>Tw Cen MT Condensed</vt:lpstr>
      <vt:lpstr>Wingdings</vt:lpstr>
      <vt:lpstr>Wingdings 3</vt:lpstr>
      <vt:lpstr>Integrál</vt:lpstr>
      <vt:lpstr>Prezentácia programu PowerPoint</vt:lpstr>
      <vt:lpstr>Budovanie otvorenej platformy verejnej správy </vt:lpstr>
      <vt:lpstr>Dôvody nevyhnutnosti realizácie projektu CAMP (Centrálna API Manažment Platforma):</vt:lpstr>
      <vt:lpstr>Výstupy projektu</vt:lpstr>
      <vt:lpstr>Referenčná architektúra Integrovaného informačného systému  verejnej správy a CAMP a CIP/CSRÚ</vt:lpstr>
      <vt:lpstr>Pozícia CAMP v architektúre VS</vt:lpstr>
      <vt:lpstr>Dôležitosť CAMP pre SvM a MÚPVS</vt:lpstr>
      <vt:lpstr>Riziko MUK-P</vt:lpstr>
      <vt:lpstr>Centrálna API manažment pLATFORMA - MODULY</vt:lpstr>
      <vt:lpstr>Financovanie z NFP</vt:lpstr>
      <vt:lpstr>HArmonogram</vt:lpstr>
      <vt:lpstr>Diskusia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Predstavenie projektu CAMP</dc:title>
  <dc:creator>Patricia</dc:creator>
  <cp:lastModifiedBy>Vladimír Kováč</cp:lastModifiedBy>
  <cp:revision>153</cp:revision>
  <dcterms:created xsi:type="dcterms:W3CDTF">2020-06-30T07:10:58Z</dcterms:created>
  <dcterms:modified xsi:type="dcterms:W3CDTF">2021-11-26T06:48:31Z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0x010100765C2DF258143245B9490EE1F8110AAF</vt:lpwstr>
  </property>
  <property fmtid="{D5CDD505-2E9C-101B-9397-08002B2CF9AE}" pid="3" name="_dlc_DocIdItemGuid">
    <vt:lpwstr>2551f26d-cd79-485d-ada8-1cfb2b85b1a5</vt:lpwstr>
  </property>
</Properties>
</file>