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1A_99A55C2.xml" ContentType="application/vnd.ms-powerpoint.comments+xml"/>
  <Override PartName="/ppt/comments/modernComment_11B_E7E24DCE.xml" ContentType="application/vnd.ms-powerpoint.comments+xml"/>
  <Override PartName="/ppt/comments/modernComment_11C_36293715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9"/>
  </p:notesMasterIdLst>
  <p:sldIdLst>
    <p:sldId id="256" r:id="rId5"/>
    <p:sldId id="279" r:id="rId6"/>
    <p:sldId id="258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2" r:id="rId18"/>
  </p:sldIdLst>
  <p:sldSz cx="12192000" cy="6858000"/>
  <p:notesSz cx="12192000" cy="6858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19A1688-7574-E405-19FF-4BF1D947BAE3}" name="Kováč, Vladimír" initials="KV" userId="S::vladimir.kovac@mirri.gov.sk::04c93083-acff-44df-a940-dc60e2c78e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F5455-AC8B-00E7-B2E8-B5C519832421}" v="7" dt="2023-10-26T16:43:43.272"/>
    <p1510:client id="{7601A5E1-B288-5F4B-C761-DD8A3452C3BA}" v="8" dt="2023-10-26T17:11:01.517"/>
    <p1510:client id="{8BD6446F-9716-8336-D14E-690DA0C7879B}" v="6" dt="2023-10-26T07:01:40.43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váč, Vladimír" userId="S::vladimir.kovac@mirri.gov.sk::04c93083-acff-44df-a940-dc60e2c78e14" providerId="AD" clId="Web-{7601A5E1-B288-5F4B-C761-DD8A3452C3BA}"/>
    <pc:docChg chg="">
      <pc:chgData name="Kováč, Vladimír" userId="S::vladimir.kovac@mirri.gov.sk::04c93083-acff-44df-a940-dc60e2c78e14" providerId="AD" clId="Web-{7601A5E1-B288-5F4B-C761-DD8A3452C3BA}" dt="2023-10-26T17:11:01.517" v="7"/>
      <pc:docMkLst>
        <pc:docMk/>
      </pc:docMkLst>
      <pc:sldChg chg="addCm delCm modCm">
        <pc:chgData name="Kováč, Vladimír" userId="S::vladimir.kovac@mirri.gov.sk::04c93083-acff-44df-a940-dc60e2c78e14" providerId="AD" clId="Web-{7601A5E1-B288-5F4B-C761-DD8A3452C3BA}" dt="2023-10-26T17:11:01.517" v="7"/>
        <pc:sldMkLst>
          <pc:docMk/>
          <pc:sldMk cId="161109442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ováč, Vladimír" userId="S::vladimir.kovac@mirri.gov.sk::04c93083-acff-44df-a940-dc60e2c78e14" providerId="AD" clId="Web-{7601A5E1-B288-5F4B-C761-DD8A3452C3BA}" dt="2023-10-26T16:57:43.352" v="4"/>
              <pc2:cmMkLst xmlns:pc2="http://schemas.microsoft.com/office/powerpoint/2019/9/main/command">
                <pc:docMk/>
                <pc:sldMk cId="161109442" sldId="282"/>
                <pc2:cmMk id="{4509F92D-0124-4DA1-97A3-A6C824EBDE48}"/>
              </pc2:cmMkLst>
            </pc226:cmChg>
            <pc226:cmChg xmlns:pc226="http://schemas.microsoft.com/office/powerpoint/2022/06/main/command" chg="add mod">
              <pc226:chgData name="Kováč, Vladimír" userId="S::vladimir.kovac@mirri.gov.sk::04c93083-acff-44df-a940-dc60e2c78e14" providerId="AD" clId="Web-{7601A5E1-B288-5F4B-C761-DD8A3452C3BA}" dt="2023-10-26T16:52:43.389" v="3"/>
              <pc2:cmMkLst xmlns:pc2="http://schemas.microsoft.com/office/powerpoint/2019/9/main/command">
                <pc:docMk/>
                <pc:sldMk cId="161109442" sldId="282"/>
                <pc2:cmMk id="{CE2E3544-9067-4BC4-8A4D-80242881E012}"/>
              </pc2:cmMkLst>
            </pc226:cmChg>
            <pc226:cmChg xmlns:pc226="http://schemas.microsoft.com/office/powerpoint/2022/06/main/command" chg="add">
              <pc226:chgData name="Kováč, Vladimír" userId="S::vladimir.kovac@mirri.gov.sk::04c93083-acff-44df-a940-dc60e2c78e14" providerId="AD" clId="Web-{7601A5E1-B288-5F4B-C761-DD8A3452C3BA}" dt="2023-10-26T17:11:01.517" v="7"/>
              <pc2:cmMkLst xmlns:pc2="http://schemas.microsoft.com/office/powerpoint/2019/9/main/command">
                <pc:docMk/>
                <pc:sldMk cId="161109442" sldId="282"/>
                <pc2:cmMk id="{52D125EB-8C22-4539-910D-CE1C1BC91FB5}"/>
              </pc2:cmMkLst>
            </pc226:cmChg>
            <pc226:cmChg xmlns:pc226="http://schemas.microsoft.com/office/powerpoint/2022/06/main/command" chg="del mod">
              <pc226:chgData name="Kováč, Vladimír" userId="S::vladimir.kovac@mirri.gov.sk::04c93083-acff-44df-a940-dc60e2c78e14" providerId="AD" clId="Web-{7601A5E1-B288-5F4B-C761-DD8A3452C3BA}" dt="2023-10-26T16:47:30.395" v="1"/>
              <pc2:cmMkLst xmlns:pc2="http://schemas.microsoft.com/office/powerpoint/2019/9/main/command">
                <pc:docMk/>
                <pc:sldMk cId="161109442" sldId="282"/>
                <pc2:cmMk id="{32731AFF-E16E-4542-9BA2-720DD564659D}"/>
              </pc2:cmMkLst>
            </pc226:cmChg>
          </p:ext>
        </pc:extLst>
      </pc:sldChg>
      <pc:sldChg chg="addCm modCm">
        <pc:chgData name="Kováč, Vladimír" userId="S::vladimir.kovac@mirri.gov.sk::04c93083-acff-44df-a940-dc60e2c78e14" providerId="AD" clId="Web-{7601A5E1-B288-5F4B-C761-DD8A3452C3BA}" dt="2023-10-26T17:08:39.044" v="6"/>
        <pc:sldMkLst>
          <pc:docMk/>
          <pc:sldMk cId="3890367950" sldId="2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Kováč, Vladimír" userId="S::vladimir.kovac@mirri.gov.sk::04c93083-acff-44df-a940-dc60e2c78e14" providerId="AD" clId="Web-{7601A5E1-B288-5F4B-C761-DD8A3452C3BA}" dt="2023-10-26T17:08:39.044" v="6"/>
              <pc2:cmMkLst xmlns:pc2="http://schemas.microsoft.com/office/powerpoint/2019/9/main/command">
                <pc:docMk/>
                <pc:sldMk cId="3890367950" sldId="283"/>
                <pc2:cmMk id="{AA060370-68E8-4C82-B106-66E1BD0EFC55}"/>
              </pc2:cmMkLst>
            </pc226:cmChg>
          </p:ext>
        </pc:extLst>
      </pc:sldChg>
    </pc:docChg>
  </pc:docChgLst>
  <pc:docChgLst>
    <pc:chgData name="Kováč, Vladimír" userId="S::vladimir.kovac@mirri.gov.sk::04c93083-acff-44df-a940-dc60e2c78e14" providerId="AD" clId="Web-{20DF5455-AC8B-00E7-B2E8-B5C519832421}"/>
    <pc:docChg chg="mod">
      <pc:chgData name="Kováč, Vladimír" userId="S::vladimir.kovac@mirri.gov.sk::04c93083-acff-44df-a940-dc60e2c78e14" providerId="AD" clId="Web-{20DF5455-AC8B-00E7-B2E8-B5C519832421}" dt="2023-10-26T16:43:43.272" v="6"/>
      <pc:docMkLst>
        <pc:docMk/>
      </pc:docMkLst>
      <pc:sldChg chg="addCm modCm">
        <pc:chgData name="Kováč, Vladimír" userId="S::vladimir.kovac@mirri.gov.sk::04c93083-acff-44df-a940-dc60e2c78e14" providerId="AD" clId="Web-{20DF5455-AC8B-00E7-B2E8-B5C519832421}" dt="2023-10-26T16:32:27.847" v="5"/>
        <pc:sldMkLst>
          <pc:docMk/>
          <pc:sldMk cId="161109442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ováč, Vladimír" userId="S::vladimir.kovac@mirri.gov.sk::04c93083-acff-44df-a940-dc60e2c78e14" providerId="AD" clId="Web-{20DF5455-AC8B-00E7-B2E8-B5C519832421}" dt="2023-10-26T16:29:41.546" v="3"/>
              <pc2:cmMkLst xmlns:pc2="http://schemas.microsoft.com/office/powerpoint/2019/9/main/command">
                <pc:docMk/>
                <pc:sldMk cId="161109442" sldId="282"/>
                <pc2:cmMk id="{52240B7E-DF2A-47FC-BC01-072B2032BE39}"/>
              </pc2:cmMkLst>
            </pc226:cmChg>
            <pc226:cmChg xmlns:pc226="http://schemas.microsoft.com/office/powerpoint/2022/06/main/command" chg="add mod">
              <pc226:chgData name="Kováč, Vladimír" userId="S::vladimir.kovac@mirri.gov.sk::04c93083-acff-44df-a940-dc60e2c78e14" providerId="AD" clId="Web-{20DF5455-AC8B-00E7-B2E8-B5C519832421}" dt="2023-10-26T16:32:27.847" v="5"/>
              <pc2:cmMkLst xmlns:pc2="http://schemas.microsoft.com/office/powerpoint/2019/9/main/command">
                <pc:docMk/>
                <pc:sldMk cId="161109442" sldId="282"/>
                <pc2:cmMk id="{E5EB14CF-CE07-4560-88CD-87F7CE40132E}"/>
              </pc2:cmMkLst>
            </pc226:cmChg>
            <pc226:cmChg xmlns:pc226="http://schemas.microsoft.com/office/powerpoint/2022/06/main/command" chg="add">
              <pc226:chgData name="Kováč, Vladimír" userId="S::vladimir.kovac@mirri.gov.sk::04c93083-acff-44df-a940-dc60e2c78e14" providerId="AD" clId="Web-{20DF5455-AC8B-00E7-B2E8-B5C519832421}" dt="2023-10-26T16:27:50.433" v="1"/>
              <pc2:cmMkLst xmlns:pc2="http://schemas.microsoft.com/office/powerpoint/2019/9/main/command">
                <pc:docMk/>
                <pc:sldMk cId="161109442" sldId="282"/>
                <pc2:cmMk id="{32731AFF-E16E-4542-9BA2-720DD564659D}"/>
              </pc2:cmMkLst>
            </pc226:cmChg>
          </p:ext>
        </pc:extLst>
      </pc:sldChg>
      <pc:sldChg chg="addCm">
        <pc:chgData name="Kováč, Vladimír" userId="S::vladimir.kovac@mirri.gov.sk::04c93083-acff-44df-a940-dc60e2c78e14" providerId="AD" clId="Web-{20DF5455-AC8B-00E7-B2E8-B5C519832421}" dt="2023-10-26T16:43:43.272" v="6"/>
        <pc:sldMkLst>
          <pc:docMk/>
          <pc:sldMk cId="908670741" sldId="2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Kováč, Vladimír" userId="S::vladimir.kovac@mirri.gov.sk::04c93083-acff-44df-a940-dc60e2c78e14" providerId="AD" clId="Web-{20DF5455-AC8B-00E7-B2E8-B5C519832421}" dt="2023-10-26T16:43:43.272" v="6"/>
              <pc2:cmMkLst xmlns:pc2="http://schemas.microsoft.com/office/powerpoint/2019/9/main/command">
                <pc:docMk/>
                <pc:sldMk cId="908670741" sldId="284"/>
                <pc2:cmMk id="{DF050DE6-0EF8-4C3C-8C80-B2229010D355}"/>
              </pc2:cmMkLst>
            </pc226:cmChg>
          </p:ext>
        </pc:extLst>
      </pc:sldChg>
    </pc:docChg>
  </pc:docChgLst>
  <pc:docChgLst>
    <pc:chgData name="Kováč, Vladimír" userId="S::vladimir.kovac@mirri.gov.sk::04c93083-acff-44df-a940-dc60e2c78e14" providerId="AD" clId="Web-{8BD6446F-9716-8336-D14E-690DA0C7879B}"/>
    <pc:docChg chg="modSld">
      <pc:chgData name="Kováč, Vladimír" userId="S::vladimir.kovac@mirri.gov.sk::04c93083-acff-44df-a940-dc60e2c78e14" providerId="AD" clId="Web-{8BD6446F-9716-8336-D14E-690DA0C7879B}" dt="2023-10-26T07:01:40.436" v="4" actId="20577"/>
      <pc:docMkLst>
        <pc:docMk/>
      </pc:docMkLst>
      <pc:sldChg chg="modSp">
        <pc:chgData name="Kováč, Vladimír" userId="S::vladimir.kovac@mirri.gov.sk::04c93083-acff-44df-a940-dc60e2c78e14" providerId="AD" clId="Web-{8BD6446F-9716-8336-D14E-690DA0C7879B}" dt="2023-10-26T07:01:40.436" v="4" actId="20577"/>
        <pc:sldMkLst>
          <pc:docMk/>
          <pc:sldMk cId="2249735253" sldId="280"/>
        </pc:sldMkLst>
        <pc:spChg chg="mod">
          <ac:chgData name="Kováč, Vladimír" userId="S::vladimir.kovac@mirri.gov.sk::04c93083-acff-44df-a940-dc60e2c78e14" providerId="AD" clId="Web-{8BD6446F-9716-8336-D14E-690DA0C7879B}" dt="2023-10-26T07:01:40.436" v="4" actId="20577"/>
          <ac:spMkLst>
            <pc:docMk/>
            <pc:sldMk cId="2249735253" sldId="280"/>
            <ac:spMk id="10" creationId="{00000000-0000-0000-0000-000000000000}"/>
          </ac:spMkLst>
        </pc:spChg>
      </pc:sldChg>
    </pc:docChg>
  </pc:docChgLst>
</pc:chgInfo>
</file>

<file path=ppt/comments/modernComment_11A_99A55C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5EB14CF-CE07-4560-88CD-87F7CE40132E}" authorId="{919A1688-7574-E405-19FF-4BF1D947BAE3}" created="2023-10-26T16:29:20.10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61109442" sldId="282"/>
      <ac:graphicFrameMk id="11" creationId="{00000000-0000-0000-0000-000000000000}"/>
      <ac:tblMk/>
      <ac:tcMk rowId="2067979130" colId="4251219574"/>
      <ac:txMk cp="26" len="25">
        <ac:context len="119" hash="3865147979"/>
      </ac:txMk>
    </ac:txMkLst>
    <p188:pos x="9271000" y="3187700"/>
    <p188:txBody>
      <a:bodyPr/>
      <a:lstStyle/>
      <a:p>
        <a:r>
          <a:rPr lang="en-US"/>
          <a:t>Tu by mohol byť tiež Document management systém. Plus integrácia na CÚD pre centralizované listinné doručovanie.</a:t>
        </a:r>
      </a:p>
    </p188:txBody>
  </p188:cm>
  <p188:cm id="{52240B7E-DF2A-47FC-BC01-072B2032BE39}" authorId="{919A1688-7574-E405-19FF-4BF1D947BAE3}" created="2023-10-26T16:29:41.54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61109442" sldId="282"/>
      <ac:graphicFrameMk id="11" creationId="{00000000-0000-0000-0000-000000000000}"/>
      <ac:tblMk/>
      <ac:tcMk rowId="1986208470" colId="4251219574"/>
      <ac:txMk cp="168" len="15">
        <ac:context len="184" hash="550652304"/>
      </ac:txMk>
    </ac:txMkLst>
    <p188:pos x="8572500" y="2311400"/>
    <p188:txBody>
      <a:bodyPr/>
      <a:lstStyle/>
      <a:p>
        <a:r>
          <a:rPr lang="en-US"/>
          <a:t>Adresná služba sa myslí Personalizovaná služba? Aby to nebolo zamieňané s riešením správy adries.</a:t>
        </a:r>
      </a:p>
    </p188:txBody>
  </p188:cm>
  <p188:cm id="{CE2E3544-9067-4BC4-8A4D-80242881E012}" authorId="{919A1688-7574-E405-19FF-4BF1D947BAE3}" created="2023-10-26T16:52:18.26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61109442" sldId="282"/>
      <ac:graphicFrameMk id="11" creationId="{00000000-0000-0000-0000-000000000000}"/>
      <ac:tblMk/>
      <ac:tcMk rowId="2067979130" colId="1493946061"/>
      <ac:txMk cp="0" len="137">
        <ac:context len="449" hash="1141658346"/>
      </ac:txMk>
    </ac:txMkLst>
    <p188:pos x="7226300" y="2781300"/>
    <p188:txBody>
      <a:bodyPr/>
      <a:lstStyle/>
      <a:p>
        <a:r>
          <a:rPr lang="en-US"/>
          <a:t>Skôr ako expertný systém by tu mal byť redizajn procesov využívajúcich digitálnu transformáciu: využitie integrácie dát a API aplikačných služieb ISVS podieľajucich sa na riešenom procese, digitalizácia komunikácie prechod z listinnej na elektronickú formu komunikácie, eliminácia aktivít automatizáciou.</a:t>
        </a:r>
      </a:p>
    </p188:txBody>
  </p188:cm>
  <p188:cm id="{4509F92D-0124-4DA1-97A3-A6C824EBDE48}" authorId="{919A1688-7574-E405-19FF-4BF1D947BAE3}" created="2023-10-26T16:57:43.35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61109442" sldId="282"/>
      <ac:graphicFrameMk id="11" creationId="{00000000-0000-0000-0000-000000000000}"/>
      <ac:tblMk/>
      <ac:tcMk rowId="1986208470" colId="1493946061"/>
      <ac:txMk cp="50" len="115">
        <ac:context len="296" hash="419844874"/>
      </ac:txMk>
    </ac:txMkLst>
    <p188:pos x="5295900" y="1854200"/>
    <p188:txBody>
      <a:bodyPr/>
      <a:lstStyle/>
      <a:p>
        <a:r>
          <a:rPr lang="en-US"/>
          <a:t>Celé to primárne navádzanie na inteligentných agentov by som odtiaľto vyhodil, aby sa nám neroztrhlo vrece sa nasadzovaním chatbotov namiesto poriadneho redizajnu služieb a spôsobu ich poskytovania. tak, aby boli pre klientov jednoduchšie a príjemnejšie aj bez chatbota - napr. zjednodušenie formulárov, vytváranie komplexnejších služieb jednoduchým poskytovaním, zlepšenie navigácie na špec. portáloch a informovanie klientov, využívanie spoločných modulov, </a:t>
        </a:r>
      </a:p>
    </p188:txBody>
  </p188:cm>
  <p188:cm id="{52D125EB-8C22-4539-910D-CE1C1BC91FB5}" authorId="{919A1688-7574-E405-19FF-4BF1D947BAE3}" created="2023-10-26T17:11:01.51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61109442" sldId="282"/>
      <ac:graphicFrameMk id="11" creationId="{00000000-0000-0000-0000-000000000000}"/>
      <ac:tblMk/>
      <ac:tcMk rowId="1939518519" colId="3811386427"/>
      <ac:txMk cp="0" len="61">
        <ac:context len="62" hash="3703745707"/>
      </ac:txMk>
    </ac:txMkLst>
    <p188:pos x="2489200" y="4991100"/>
    <p188:txBody>
      <a:bodyPr/>
      <a:lstStyle/>
      <a:p>
        <a:r>
          <a:rPr lang="en-US"/>
          <a:t>DT výkonu kontroly by mohlo byť zahrnuté v oblasti back-office služieb (vydávanie rozhodnutí). Lebo aj uvedené nástroje sú podobné ako pre DT back-office.</a:t>
        </a:r>
      </a:p>
    </p188:txBody>
  </p188:cm>
</p188:cmLst>
</file>

<file path=ppt/comments/modernComment_11B_E7E24DC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A060370-68E8-4C82-B106-66E1BD0EFC55}" authorId="{919A1688-7574-E405-19FF-4BF1D947BAE3}" created="2023-10-26T17:01:59.89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90367950" sldId="283"/>
      <ac:graphicFrameMk id="11" creationId="{00000000-0000-0000-0000-000000000000}"/>
      <ac:tblMk/>
      <ac:tcMk rowId="4292968715" colId="3811386427"/>
      <ac:txMk cp="0" len="75">
        <ac:context len="76" hash="2537867638"/>
      </ac:txMk>
    </ac:txMkLst>
    <p188:pos x="1638300" y="3238500"/>
    <p188:txBody>
      <a:bodyPr/>
      <a:lstStyle/>
      <a:p>
        <a:r>
          <a:rPr lang="en-US"/>
          <a:t>Pre zjednodušenie klasifikácie by bolo lepšie spojiť trasformácie v oblasti predvídania s posudzovaním vplyvov v oblasti regulácií. A dohľad nad regulovaným prostredím presunul do DT oblasti kontroly na predchádzajúcej snímke.
Čiže by sme mali 5 oblasti namiesto 7:
- úspora prevádzkových nákladov
- nové služby využívajúce DT (front office)
- DT back-office služieb a kontroly
- DT vnútornej správy
- DT pre oblasť analytiky a RIA</a:t>
        </a:r>
      </a:p>
    </p188:txBody>
  </p188:cm>
</p188:cmLst>
</file>

<file path=ppt/comments/modernComment_11C_3629371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F050DE6-0EF8-4C3C-8C80-B2229010D355}" authorId="{919A1688-7574-E405-19FF-4BF1D947BAE3}" created="2023-10-26T16:43:43.27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908670741" sldId="284"/>
      <ac:spMk id="10" creationId="{00000000-0000-0000-0000-000000000000}"/>
      <ac:txMk cp="50" len="16">
        <ac:context len="78" hash="993277284"/>
      </ac:txMk>
    </ac:txMkLst>
    <p188:pos x="9194800" y="228600"/>
    <p188:txBody>
      <a:bodyPr/>
      <a:lstStyle/>
      <a:p>
        <a:r>
          <a:rPr lang="en-US"/>
          <a:t>Tieto oprávnenia by mali byť výrazne rozšírené práve o časti digitálnej transformácie v bizni a aplikačnej oblasti: minimálne refactor a repurchase, kde by prorita mala byť na digitálnu transformáciu procesov (redizajn a zavedenie nástrojov na príslušnú digitálnu transformáciu a sekundárne na cloudovú časť riešenia.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E1C93-A734-4061-AC6B-217620919529}" type="datetimeFigureOut">
              <a:rPr lang="sk-SK" smtClean="0"/>
              <a:t>26. 10. 2023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D045F-84C8-4296-BC71-8867F36448E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1599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D045F-84C8-4296-BC71-8867F36448E2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033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D045F-84C8-4296-BC71-8867F36448E2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74545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D045F-84C8-4296-BC71-8867F36448E2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798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16935" y="1603375"/>
            <a:ext cx="6358128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37764" y="2381859"/>
            <a:ext cx="7762875" cy="41427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microsoft.com/office/2018/10/relationships/comments" Target="../comments/modernComment_11A_99A55C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microsoft.com/office/2018/10/relationships/comments" Target="../comments/modernComment_11B_E7E24DCE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microsoft.com/office/2018/10/relationships/comments" Target="../comments/modernComment_11C_362937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699" y="3377018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699" y="4600682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902454" y="2148280"/>
            <a:ext cx="6232145" cy="2957119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algn="ctr">
              <a:lnSpc>
                <a:spcPct val="90000"/>
              </a:lnSpc>
              <a:spcBef>
                <a:spcPts val="705"/>
              </a:spcBef>
            </a:pPr>
            <a:r>
              <a:rPr lang="sk-SK" sz="5000" b="1" spc="-10">
                <a:solidFill>
                  <a:srgbClr val="FF0000"/>
                </a:solidFill>
                <a:latin typeface="Calibri"/>
                <a:cs typeface="Calibri"/>
              </a:rPr>
              <a:t>Výzva na digitálnu transformáciu na úsekoch verejnej správy</a:t>
            </a:r>
            <a:endParaRPr sz="5000">
              <a:latin typeface="Calibri"/>
              <a:cs typeface="Calibri"/>
            </a:endParaRP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-13459"/>
          <a:stretch/>
        </p:blipFill>
        <p:spPr>
          <a:xfrm>
            <a:off x="634371" y="1731322"/>
            <a:ext cx="2123516" cy="55305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5718"/>
          <a:stretch/>
        </p:blipFill>
        <p:spPr>
          <a:xfrm>
            <a:off x="325493" y="1732943"/>
            <a:ext cx="360307" cy="58856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27878" y="-228599"/>
            <a:ext cx="12191999" cy="685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76200"/>
            <a:ext cx="10995660" cy="388080"/>
          </a:xfrm>
        </p:spPr>
        <p:txBody>
          <a:bodyPr/>
          <a:lstStyle/>
          <a:p>
            <a:r>
              <a:rPr lang="sk-SK" sz="2500"/>
              <a:t>Oprávnené projekty pre túto výzvu sú tie, ktorých </a:t>
            </a:r>
            <a:r>
              <a:rPr lang="sk-SK" sz="2500">
                <a:solidFill>
                  <a:srgbClr val="292675"/>
                </a:solidFill>
              </a:rPr>
              <a:t>technologická vrstva </a:t>
            </a:r>
            <a:r>
              <a:rPr lang="sk-SK" sz="25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787063"/>
              </p:ext>
            </p:extLst>
          </p:nvPr>
        </p:nvGraphicFramePr>
        <p:xfrm>
          <a:off x="586740" y="529280"/>
          <a:ext cx="10843260" cy="350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4468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7068792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</a:tblGrid>
              <a:tr h="392120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1936720"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verejná časť vládneho </a:t>
                      </a:r>
                      <a:r>
                        <a:rPr lang="sk-SK" sz="16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endParaRPr lang="sk-SK" sz="1600" b="1">
                        <a:solidFill>
                          <a:srgbClr val="29267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ISVS v rámci projektu bude prevádzkovaný vo verejnej časti Vládneho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, ktorá je tvorená komerčnými verejnými poskytovateľmi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cloudových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služieb.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238931"/>
                  </a:ext>
                </a:extLst>
              </a:tr>
              <a:tr h="1176360">
                <a:tc>
                  <a:txBody>
                    <a:bodyPr/>
                    <a:lstStyle/>
                    <a:p>
                      <a:pPr algn="l"/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privátna časť vládneho </a:t>
                      </a:r>
                      <a:r>
                        <a:rPr lang="sk-SK" sz="16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cloudu</a:t>
                      </a:r>
                      <a:endParaRPr lang="sk-SK" sz="16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ISVS v rámci projektu bude prevádzkovaný v privátnej časti Vládneho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cloudu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, ktorá je tvorená dátovými centrami a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technológiami MVSR. ISVS je v špecifických prípadoch možné prevádzkovať   v rezortnom privátnom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(napr. MF SR) alebo v komunitnom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(napr. DEUS), a to po schválení  MIRRI SR. 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0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807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152400" y="0"/>
            <a:ext cx="12191999" cy="68579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699" y="3377018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699" y="4600682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-13459"/>
          <a:stretch/>
        </p:blipFill>
        <p:spPr>
          <a:xfrm>
            <a:off x="634371" y="1731322"/>
            <a:ext cx="2123516" cy="55305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5718"/>
          <a:stretch/>
        </p:blipFill>
        <p:spPr>
          <a:xfrm>
            <a:off x="325493" y="1732943"/>
            <a:ext cx="360307" cy="588561"/>
          </a:xfrm>
          <a:prstGeom prst="rect">
            <a:avLst/>
          </a:prstGeom>
        </p:spPr>
      </p:pic>
      <p:sp>
        <p:nvSpPr>
          <p:cNvPr id="19" name="Obdĺžnik 18"/>
          <p:cNvSpPr/>
          <p:nvPr/>
        </p:nvSpPr>
        <p:spPr>
          <a:xfrm>
            <a:off x="3062226" y="1577340"/>
            <a:ext cx="4024374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Obdĺžnik 19"/>
          <p:cNvSpPr/>
          <p:nvPr/>
        </p:nvSpPr>
        <p:spPr>
          <a:xfrm>
            <a:off x="7239000" y="1577340"/>
            <a:ext cx="4343400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2937764" y="1641194"/>
            <a:ext cx="8111236" cy="738664"/>
          </a:xfrm>
        </p:spPr>
        <p:txBody>
          <a:bodyPr/>
          <a:lstStyle/>
          <a:p>
            <a:r>
              <a:rPr lang="sk-SK" sz="4800" err="1">
                <a:solidFill>
                  <a:srgbClr val="292675"/>
                </a:solidFill>
              </a:rPr>
              <a:t>NE</a:t>
            </a:r>
            <a:r>
              <a:rPr lang="sk-SK" sz="3400" err="1"/>
              <a:t>oprávnené</a:t>
            </a:r>
            <a:r>
              <a:rPr lang="sk-SK" sz="3400"/>
              <a:t> projekty pre túto výzvu sú:</a:t>
            </a:r>
          </a:p>
        </p:txBody>
      </p:sp>
      <p:sp>
        <p:nvSpPr>
          <p:cNvPr id="10" name="Zástupný objekt pre text 9"/>
          <p:cNvSpPr>
            <a:spLocks noGrp="1"/>
          </p:cNvSpPr>
          <p:nvPr>
            <p:ph type="body" idx="1"/>
          </p:nvPr>
        </p:nvSpPr>
        <p:spPr>
          <a:xfrm>
            <a:off x="2937764" y="2379858"/>
            <a:ext cx="7762875" cy="2954655"/>
          </a:xfrm>
        </p:spPr>
        <p:txBody>
          <a:bodyPr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800"/>
              <a:t>Projekty, ktorých predmetný agendový alebo podporný IS je súčasťou projektov a aktivít v rámci nasledovných reforiem a investícií POO: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800"/>
              <a:t>Reforma č. 1: Budovanie </a:t>
            </a:r>
            <a:r>
              <a:rPr lang="sk-SK" sz="1800" err="1"/>
              <a:t>eGovernment</a:t>
            </a:r>
            <a:r>
              <a:rPr lang="sk-SK" sz="1800"/>
              <a:t> riešení prioritných životných situácií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800"/>
              <a:t>Reforma č. 2: Centrálny manažment IT zdrojov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800"/>
              <a:t>Investícia č. 1: Lepšie služby pre občanov a podnikateľov</a:t>
            </a:r>
          </a:p>
          <a:p>
            <a:pPr marL="371475" lvl="0" algn="just"/>
            <a:endParaRPr lang="sk-SK" sz="180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800"/>
              <a:t>Projekty, ktorých predmetný agendový alebo podporný IS je súčasťou projektov financovaných z iných zdrojov fondov EÚ (napr. OPII, OPIS, PSK) a bude podliehať duplicitnému financovaniu.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sk-SK" sz="1200"/>
          </a:p>
        </p:txBody>
      </p:sp>
    </p:spTree>
    <p:extLst>
      <p:ext uri="{BB962C8B-B14F-4D97-AF65-F5344CB8AC3E}">
        <p14:creationId xmlns:p14="http://schemas.microsoft.com/office/powerpoint/2010/main" val="2104091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152400" y="0"/>
            <a:ext cx="12191999" cy="68579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699" y="3377018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699" y="4600682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-13459"/>
          <a:stretch/>
        </p:blipFill>
        <p:spPr>
          <a:xfrm>
            <a:off x="634371" y="1731322"/>
            <a:ext cx="2123516" cy="55305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5718"/>
          <a:stretch/>
        </p:blipFill>
        <p:spPr>
          <a:xfrm>
            <a:off x="325493" y="1732943"/>
            <a:ext cx="360307" cy="588561"/>
          </a:xfrm>
          <a:prstGeom prst="rect">
            <a:avLst/>
          </a:prstGeom>
        </p:spPr>
      </p:pic>
      <p:sp>
        <p:nvSpPr>
          <p:cNvPr id="19" name="Obdĺžnik 18"/>
          <p:cNvSpPr/>
          <p:nvPr/>
        </p:nvSpPr>
        <p:spPr>
          <a:xfrm>
            <a:off x="3062226" y="1577340"/>
            <a:ext cx="4024374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Obdĺžnik 19"/>
          <p:cNvSpPr/>
          <p:nvPr/>
        </p:nvSpPr>
        <p:spPr>
          <a:xfrm>
            <a:off x="7239000" y="1577340"/>
            <a:ext cx="4343400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2924622" y="1641193"/>
            <a:ext cx="6905178" cy="523220"/>
          </a:xfrm>
        </p:spPr>
        <p:txBody>
          <a:bodyPr/>
          <a:lstStyle/>
          <a:p>
            <a:r>
              <a:rPr lang="sk-SK" sz="3400"/>
              <a:t>Náležitosti predkladaných projektov:</a:t>
            </a:r>
          </a:p>
        </p:txBody>
      </p:sp>
      <p:sp>
        <p:nvSpPr>
          <p:cNvPr id="10" name="Zástupný objekt pre text 9"/>
          <p:cNvSpPr>
            <a:spLocks noGrp="1"/>
          </p:cNvSpPr>
          <p:nvPr>
            <p:ph type="body" idx="1"/>
          </p:nvPr>
        </p:nvSpPr>
        <p:spPr>
          <a:xfrm>
            <a:off x="2937764" y="2164413"/>
            <a:ext cx="7762875" cy="4464987"/>
          </a:xfrm>
        </p:spPr>
        <p:txBody>
          <a:bodyPr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700"/>
              <a:t>Pred podaním žiadosti o poskytnutie prostriedkov mechanizmu pre potreby veľkého projektu, je žiadateľ povinný predložiť potrebnú projektovú dokumentáciu na stanovisko orgánu vedenia a </a:t>
            </a:r>
            <a:r>
              <a:rPr lang="sk-SK" sz="1700">
                <a:solidFill>
                  <a:srgbClr val="FF0000"/>
                </a:solidFill>
              </a:rPr>
              <a:t>Úradu hodnoty za peniaze</a:t>
            </a:r>
            <a:r>
              <a:rPr lang="sk-SK" sz="1700"/>
              <a:t>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sk-SK" sz="170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700"/>
              <a:t>Žiadosť o poskytnutie prostriedkov mechanizmu musí obsahovať nasledovné prílohy:</a:t>
            </a:r>
          </a:p>
          <a:p>
            <a:pPr marL="714375" indent="-342900" algn="just">
              <a:buFont typeface="+mj-lt"/>
              <a:buAutoNum type="alphaLcPeriod"/>
            </a:pPr>
            <a:r>
              <a:rPr lang="sk-SK" sz="1700"/>
              <a:t>Príloha 1: Opis projektu 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700"/>
              <a:t>Príloha 1A: Rozpočet projektu</a:t>
            </a:r>
          </a:p>
          <a:p>
            <a:pPr marL="714375" lvl="0" indent="-342900" algn="just">
              <a:buFont typeface="+mj-lt"/>
              <a:buAutoNum type="alphaLcPeriod"/>
            </a:pPr>
            <a:endParaRPr lang="sk-SK" sz="170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700">
                <a:solidFill>
                  <a:srgbClr val="FF0000"/>
                </a:solidFill>
              </a:rPr>
              <a:t>Projektovú dokumentáciu </a:t>
            </a:r>
            <a:r>
              <a:rPr lang="sk-SK" sz="1700"/>
              <a:t>v zmysle vyhlášky č. 85/2020 </a:t>
            </a:r>
            <a:r>
              <a:rPr lang="sk-SK" sz="1700" err="1"/>
              <a:t>Z.z</a:t>
            </a:r>
            <a:r>
              <a:rPr lang="sk-SK" sz="1700"/>
              <a:t>. o riadení projektov v aktuálne platnom znení bude MIRRI požadovať najneskôr </a:t>
            </a:r>
            <a:r>
              <a:rPr lang="sk-SK" sz="1700">
                <a:solidFill>
                  <a:srgbClr val="FF0000"/>
                </a:solidFill>
              </a:rPr>
              <a:t>do 3 mesiacov</a:t>
            </a:r>
            <a:r>
              <a:rPr lang="sk-SK" sz="1700"/>
              <a:t> od podpísania Zmluvy o poskytnutí prostriedkov mechanizmu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sk-SK" sz="170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700"/>
              <a:t>Žiadateľ začne s hlavnými aktivitami projektu (realizačná fáza) najneskôr </a:t>
            </a:r>
            <a:r>
              <a:rPr lang="sk-SK" sz="1700">
                <a:solidFill>
                  <a:srgbClr val="FF0000"/>
                </a:solidFill>
              </a:rPr>
              <a:t>do 6 mesiacov</a:t>
            </a:r>
            <a:r>
              <a:rPr lang="sk-SK" sz="1700"/>
              <a:t> odo dňa uzavretia zmluvy o PPM. Doba realizácie projektu nesmie prekročiť 12 </a:t>
            </a:r>
            <a:r>
              <a:rPr lang="sk-SK" sz="1700">
                <a:solidFill>
                  <a:srgbClr val="FF0000"/>
                </a:solidFill>
              </a:rPr>
              <a:t>mesiacov</a:t>
            </a:r>
            <a:r>
              <a:rPr lang="sk-SK" sz="1700"/>
              <a:t> a musí byť ukončená do konca obdobia trvania Plánu obnovy a odolnosti.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sk-SK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sk-SK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sk-SK" sz="1200"/>
          </a:p>
        </p:txBody>
      </p:sp>
    </p:spTree>
    <p:extLst>
      <p:ext uri="{BB962C8B-B14F-4D97-AF65-F5344CB8AC3E}">
        <p14:creationId xmlns:p14="http://schemas.microsoft.com/office/powerpoint/2010/main" val="79701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27878" y="-228599"/>
            <a:ext cx="12191999" cy="685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2362200" y="1603374"/>
            <a:ext cx="6912863" cy="2894447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sk-SK" sz="5400"/>
              <a:t>Ďakujeme za pozornosť</a:t>
            </a:r>
            <a:br>
              <a:rPr lang="sk-SK" sz="5400"/>
            </a:br>
            <a:r>
              <a:rPr lang="sk-SK" sz="8000">
                <a:sym typeface="Wingdings" panose="05000000000000000000" pitchFamily="2" charset="2"/>
              </a:rPr>
              <a:t></a:t>
            </a:r>
            <a:endParaRPr lang="sk-SK" sz="8000"/>
          </a:p>
        </p:txBody>
      </p:sp>
    </p:spTree>
    <p:extLst>
      <p:ext uri="{BB962C8B-B14F-4D97-AF65-F5344CB8AC3E}">
        <p14:creationId xmlns:p14="http://schemas.microsoft.com/office/powerpoint/2010/main" val="63187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>
            <a:spLocks noChangeAspect="1"/>
          </p:cNvSpPr>
          <p:nvPr/>
        </p:nvSpPr>
        <p:spPr>
          <a:xfrm>
            <a:off x="3274067" y="2788062"/>
            <a:ext cx="5643866" cy="79145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dĺžnik 12"/>
          <p:cNvSpPr/>
          <p:nvPr/>
        </p:nvSpPr>
        <p:spPr>
          <a:xfrm>
            <a:off x="2667000" y="381000"/>
            <a:ext cx="76200" cy="6172200"/>
          </a:xfrm>
          <a:prstGeom prst="rect">
            <a:avLst/>
          </a:prstGeom>
          <a:solidFill>
            <a:srgbClr val="292675"/>
          </a:solidFill>
          <a:ln>
            <a:solidFill>
              <a:srgbClr val="2926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74496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699" y="3377018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699" y="4600682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6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-13459"/>
          <a:stretch/>
        </p:blipFill>
        <p:spPr>
          <a:xfrm>
            <a:off x="634371" y="1731322"/>
            <a:ext cx="2123516" cy="55305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5718"/>
          <a:stretch/>
        </p:blipFill>
        <p:spPr>
          <a:xfrm>
            <a:off x="325493" y="1732943"/>
            <a:ext cx="360307" cy="588561"/>
          </a:xfrm>
          <a:prstGeom prst="rect">
            <a:avLst/>
          </a:prstGeom>
        </p:spPr>
      </p:pic>
      <p:sp>
        <p:nvSpPr>
          <p:cNvPr id="14" name="Zástupný objekt pre obsah 13" title="Cieľ výzvy"/>
          <p:cNvSpPr>
            <a:spLocks noGrp="1"/>
          </p:cNvSpPr>
          <p:nvPr>
            <p:ph sz="half" idx="2"/>
          </p:nvPr>
        </p:nvSpPr>
        <p:spPr>
          <a:xfrm>
            <a:off x="3062226" y="1577340"/>
            <a:ext cx="4044186" cy="4594860"/>
          </a:xfrm>
        </p:spPr>
        <p:txBody>
          <a:bodyPr>
            <a:normAutofit/>
          </a:bodyPr>
          <a:lstStyle/>
          <a:p>
            <a:pPr marL="180975" algn="ctr">
              <a:lnSpc>
                <a:spcPct val="200000"/>
              </a:lnSpc>
            </a:pPr>
            <a:r>
              <a:rPr lang="sk-SK" sz="4100"/>
              <a:t>Cieľ výzvy</a:t>
            </a:r>
          </a:p>
          <a:p>
            <a:pPr algn="ctr">
              <a:lnSpc>
                <a:spcPct val="150000"/>
              </a:lnSpc>
              <a:tabLst>
                <a:tab pos="3675063" algn="l"/>
              </a:tabLst>
            </a:pPr>
            <a:r>
              <a:rPr lang="sk-SK" sz="1600"/>
              <a:t>Optimalizácia a automatizácia procesov a úsekov verejnej správy vedúce k zlepšeniu kvality verejných služieb alebo k zvýšeniu efektívnosti verejných služieb. </a:t>
            </a:r>
            <a:endParaRPr lang="sk-SK" sz="3200"/>
          </a:p>
        </p:txBody>
      </p:sp>
      <p:sp>
        <p:nvSpPr>
          <p:cNvPr id="15" name="Zástupný objekt pre obsah 14"/>
          <p:cNvSpPr>
            <a:spLocks noGrp="1"/>
          </p:cNvSpPr>
          <p:nvPr>
            <p:ph sz="half" idx="3"/>
          </p:nvPr>
        </p:nvSpPr>
        <p:spPr>
          <a:xfrm>
            <a:off x="7239000" y="1577340"/>
            <a:ext cx="4343400" cy="4594860"/>
          </a:xfrm>
          <a:effectLst>
            <a:softEdge rad="31750"/>
          </a:effectLst>
        </p:spPr>
        <p:txBody>
          <a:bodyPr>
            <a:normAutofit fontScale="70000" lnSpcReduction="20000"/>
          </a:bodyPr>
          <a:lstStyle/>
          <a:p>
            <a:pPr marL="180975" algn="ctr">
              <a:lnSpc>
                <a:spcPct val="220000"/>
              </a:lnSpc>
            </a:pPr>
            <a:r>
              <a:rPr lang="sk-SK" sz="5800"/>
              <a:t>Účel výzvy</a:t>
            </a:r>
          </a:p>
          <a:p>
            <a:pPr algn="ctr">
              <a:lnSpc>
                <a:spcPct val="170000"/>
              </a:lnSpc>
            </a:pPr>
            <a:r>
              <a:rPr lang="sk-SK" sz="2300"/>
              <a:t>Odstránenie neefektívnej organizácie jednotlivých nedigitalizovaných </a:t>
            </a:r>
            <a:r>
              <a:rPr lang="sk-SK" sz="2300" err="1"/>
              <a:t>agiend</a:t>
            </a:r>
            <a:r>
              <a:rPr lang="sk-SK" sz="2300"/>
              <a:t> na úsekoch verejnej správy, dokončenie začatej/nedokončenej optimalizácie procesov a jej zavedenie do praxe (napr. úpravou informačných systémov), a k odstráneniu a prevencii vytvárania duplicitných riešení, cenovej a časovej neefektívnosti</a:t>
            </a:r>
          </a:p>
        </p:txBody>
      </p:sp>
      <p:sp>
        <p:nvSpPr>
          <p:cNvPr id="19" name="Obdĺžnik 18"/>
          <p:cNvSpPr/>
          <p:nvPr/>
        </p:nvSpPr>
        <p:spPr>
          <a:xfrm>
            <a:off x="3062226" y="1577340"/>
            <a:ext cx="4024374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Obdĺžnik 19"/>
          <p:cNvSpPr/>
          <p:nvPr/>
        </p:nvSpPr>
        <p:spPr>
          <a:xfrm>
            <a:off x="7239000" y="1577340"/>
            <a:ext cx="4343400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67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2916935" y="1"/>
            <a:ext cx="6358128" cy="533399"/>
          </a:xfrm>
        </p:spPr>
        <p:txBody>
          <a:bodyPr/>
          <a:lstStyle/>
          <a:p>
            <a:r>
              <a:rPr lang="sk-SK"/>
              <a:t>Základné informácie o výzve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564105"/>
              </p:ext>
            </p:extLst>
          </p:nvPr>
        </p:nvGraphicFramePr>
        <p:xfrm>
          <a:off x="586740" y="457201"/>
          <a:ext cx="10995660" cy="554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6276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5459384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</a:tblGrid>
              <a:tr h="468204">
                <a:tc>
                  <a:txBody>
                    <a:bodyPr/>
                    <a:lstStyle/>
                    <a:p>
                      <a:pPr marL="0"/>
                      <a:r>
                        <a:rPr lang="sk-SK" sz="2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Informácia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665968">
                <a:tc>
                  <a:txBody>
                    <a:bodyPr/>
                    <a:lstStyle/>
                    <a:p>
                      <a:pPr mar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Indikatívna výška prostriedkov mechanizmu určených na výzvu (alokácia)</a:t>
                      </a:r>
                    </a:p>
                  </a:txBody>
                  <a:tcPr marL="68580" marR="68580" marT="0" marB="0"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4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14 159 577,00 € bez DPH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16 991 492,40 € s DPH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238931"/>
                  </a:ext>
                </a:extLst>
              </a:tr>
              <a:tr h="433215">
                <a:tc>
                  <a:txBody>
                    <a:bodyPr/>
                    <a:lstStyle/>
                    <a:p>
                      <a:r>
                        <a:rPr lang="sk-SK" sz="1600" b="1" i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Maximálna výška prostriedkov</a:t>
                      </a:r>
                      <a:r>
                        <a:rPr lang="sk-SK" sz="1600" b="1" i="0" baseline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 mechanizmu</a:t>
                      </a:r>
                      <a:r>
                        <a:rPr lang="sk-SK" sz="1600" b="1" i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 na ISVS</a:t>
                      </a:r>
                    </a:p>
                  </a:txBody>
                  <a:tcPr anchor="ctr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1" i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2 000 000,00 €</a:t>
                      </a:r>
                    </a:p>
                  </a:txBody>
                  <a:tcPr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08470"/>
                  </a:ext>
                </a:extLst>
              </a:tr>
              <a:tr h="451091">
                <a:tc>
                  <a:txBody>
                    <a:bodyPr/>
                    <a:lstStyle/>
                    <a:p>
                      <a:pPr mar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Termín uzatvorenia 1.hodnitiaceho kola 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05.01.2024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979130"/>
                  </a:ext>
                </a:extLst>
              </a:tr>
              <a:tr h="582044">
                <a:tc>
                  <a:txBody>
                    <a:bodyPr/>
                    <a:lstStyle/>
                    <a:p>
                      <a:pPr marL="0"/>
                      <a:r>
                        <a:rPr lang="sk-SK" sz="1600" b="1" i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Termín uzatvorenia 2. hodnotiaceho kola </a:t>
                      </a:r>
                    </a:p>
                  </a:txBody>
                  <a:tcPr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1" i="0">
                          <a:solidFill>
                            <a:srgbClr val="001F5F"/>
                          </a:solidFill>
                          <a:latin typeface="Calibri"/>
                          <a:ea typeface="+mn-ea"/>
                          <a:cs typeface="Calibri"/>
                        </a:rPr>
                        <a:t>V intervale 3 mesiacov od termínu uzatvorenia predchádzajúceho hodnotiaceho kola</a:t>
                      </a:r>
                    </a:p>
                  </a:txBody>
                  <a:tcPr anchor="ctr">
                    <a:solidFill>
                      <a:schemeClr val="accent1">
                        <a:tint val="20000"/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518519"/>
                  </a:ext>
                </a:extLst>
              </a:tr>
              <a:tr h="2943479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Oprávnení žiadatelia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Ministerstvá a ich príspevkové a rozpočtové organizácie a ostatné ústredné orgány štátnej správy ,  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štátne rozpočtové organizácie,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DataCentrum</a:t>
                      </a: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Národná agentúra pre sieťové a elektronické služby,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komora, na ktorú je prenesený výkon verejnej moci s povinným členstvom,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Sociálna poisťovňa,</a:t>
                      </a:r>
                    </a:p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obec, 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vyšší územný celok,  V zmysle </a:t>
                      </a:r>
                      <a:r>
                        <a:rPr lang="sk-SK" sz="14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ust</a:t>
                      </a: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§ 3 zákona č. 575/2001 </a:t>
                      </a:r>
                      <a:r>
                        <a:rPr lang="sk-SK" sz="14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Z.z</a:t>
                      </a:r>
                      <a:r>
                        <a:rPr lang="sk-SK" sz="14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 o organizácii činnosti vlády a organizácii ústrednej štátnej správy  v platnom znení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4624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-152400" y="0"/>
            <a:ext cx="12191999" cy="685799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699" y="3377018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699" y="4600682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 rotWithShape="1">
          <a:blip r:embed="rId7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-13459"/>
          <a:stretch/>
        </p:blipFill>
        <p:spPr>
          <a:xfrm>
            <a:off x="634371" y="1731322"/>
            <a:ext cx="2123516" cy="553058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5718"/>
          <a:stretch/>
        </p:blipFill>
        <p:spPr>
          <a:xfrm>
            <a:off x="325493" y="1732943"/>
            <a:ext cx="360307" cy="588561"/>
          </a:xfrm>
          <a:prstGeom prst="rect">
            <a:avLst/>
          </a:prstGeom>
        </p:spPr>
      </p:pic>
      <p:sp>
        <p:nvSpPr>
          <p:cNvPr id="19" name="Obdĺžnik 18"/>
          <p:cNvSpPr/>
          <p:nvPr/>
        </p:nvSpPr>
        <p:spPr>
          <a:xfrm>
            <a:off x="3062226" y="1577340"/>
            <a:ext cx="4024374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0" name="Obdĺžnik 19"/>
          <p:cNvSpPr/>
          <p:nvPr/>
        </p:nvSpPr>
        <p:spPr>
          <a:xfrm>
            <a:off x="7239000" y="1577340"/>
            <a:ext cx="4343400" cy="4594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2924622" y="1641193"/>
            <a:ext cx="6905178" cy="523220"/>
          </a:xfrm>
        </p:spPr>
        <p:txBody>
          <a:bodyPr/>
          <a:lstStyle/>
          <a:p>
            <a:r>
              <a:rPr lang="sk-SK" sz="3400"/>
              <a:t>Oprávnené projekty pre túto výzvu sú:</a:t>
            </a:r>
          </a:p>
        </p:txBody>
      </p:sp>
      <p:sp>
        <p:nvSpPr>
          <p:cNvPr id="10" name="Zástupný objekt pre text 9"/>
          <p:cNvSpPr>
            <a:spLocks noGrp="1"/>
          </p:cNvSpPr>
          <p:nvPr>
            <p:ph type="body" idx="1"/>
          </p:nvPr>
        </p:nvSpPr>
        <p:spPr>
          <a:xfrm>
            <a:off x="2937764" y="2164413"/>
            <a:ext cx="7762875" cy="4154984"/>
          </a:xfrm>
        </p:spPr>
        <p:txBody>
          <a:bodyPr wrap="square" lIns="0" tIns="0" rIns="0" bIns="0" anchor="t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800"/>
              <a:t>Projekty, ktorých predmetom je digitálna transformácia jedného alebo viacerých agendových alebo podporných ISVS v rámci úsekov verejnej správy, ktoré sú zahrnuté v číselníku úsekov VS, pričom projekt môže zahŕňať transformáciou viacerých ISVS aj viacerých úsekov verejnej správy, v tom prípade sa výška poskytovaných prostriedkov mechanizmu môže spočítavať.</a:t>
            </a:r>
            <a:endParaRPr lang="sk-SK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sk-SK" sz="180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800"/>
              <a:t>Projekty, ktorých úspešná realizácia naplní ciele NKIVS , najmä ciele prioritnej osi 2 – Dátová a digitálna transformácia s dôrazom na: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800"/>
              <a:t>	 odstránenie bariér digitálnej transformácie verejnej správy,</a:t>
            </a:r>
          </a:p>
          <a:p>
            <a:pPr marL="714375" lvl="0" indent="-342900" algn="just">
              <a:buFont typeface="+mj-lt"/>
              <a:buAutoNum type="alphaLcPeriod"/>
            </a:pPr>
            <a:r>
              <a:rPr lang="sk-SK" sz="1800"/>
              <a:t>	 zefektívnenie implementácie služieb využívaním </a:t>
            </a:r>
            <a:r>
              <a:rPr lang="sk-SK" sz="1800" err="1"/>
              <a:t>cloud</a:t>
            </a:r>
            <a:r>
              <a:rPr lang="sk-SK" sz="1800"/>
              <a:t> 	 	 	 natívnych služieb (verejná a privátna   	 časť </a:t>
            </a:r>
            <a:r>
              <a:rPr lang="sk-SK" sz="1800" err="1"/>
              <a:t>cloudu</a:t>
            </a:r>
            <a:r>
              <a:rPr lang="sk-SK" sz="1800"/>
              <a:t>);</a:t>
            </a:r>
          </a:p>
          <a:p>
            <a:pPr marL="371475" lvl="0" algn="just"/>
            <a:endParaRPr lang="sk-SK" sz="180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800"/>
              <a:t>Projekty, ktoré sa budú realizovať v súlade so strategickou prioritou Rozvoj agendových informačných systémov a využívanie centrálnych spoločných blokov.</a:t>
            </a:r>
            <a:endParaRPr lang="sk-SK" sz="1200"/>
          </a:p>
        </p:txBody>
      </p:sp>
    </p:spTree>
    <p:extLst>
      <p:ext uri="{BB962C8B-B14F-4D97-AF65-F5344CB8AC3E}">
        <p14:creationId xmlns:p14="http://schemas.microsoft.com/office/powerpoint/2010/main" val="2249735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0"/>
            <a:ext cx="10995660" cy="202288"/>
          </a:xfrm>
        </p:spPr>
        <p:txBody>
          <a:bodyPr/>
          <a:lstStyle/>
          <a:p>
            <a:r>
              <a:rPr lang="sk-SK" sz="2800"/>
              <a:t>Oprávnené projekty pre túto výzvu sú tie, ktorých </a:t>
            </a:r>
            <a:r>
              <a:rPr lang="sk-SK" sz="2800">
                <a:solidFill>
                  <a:srgbClr val="292675"/>
                </a:solidFill>
              </a:rPr>
              <a:t>biznis vrstva </a:t>
            </a:r>
            <a:r>
              <a:rPr lang="sk-SK" sz="28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269859"/>
              </p:ext>
            </p:extLst>
          </p:nvPr>
        </p:nvGraphicFramePr>
        <p:xfrm>
          <a:off x="594358" y="457707"/>
          <a:ext cx="10988041" cy="5562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438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4442994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  <a:gridCol w="3628609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</a:tblGrid>
              <a:tr h="389637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Využiteľné aplikácie/nástroje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769784"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Digitálna transformácia len v oblasti úspory prevádzkových nákladov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Zachovanie AS IS stavu ISVS a migrácia ISVS do vládneho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rehost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replatform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), pričom v prípade potreby sú možné menšie úpravy ISVS s cieľom maximalizovať prínosy migrácie do vládneho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sk-SK" sz="1200" b="1">
                        <a:solidFill>
                          <a:srgbClr val="29267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238931"/>
                  </a:ext>
                </a:extLst>
              </a:tr>
              <a:tr h="1168913">
                <a:tc>
                  <a:txBody>
                    <a:bodyPr/>
                    <a:lstStyle/>
                    <a:p>
                      <a:pPr algn="l"/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Digitálna transformácia v oblasti Front-</a:t>
                      </a:r>
                      <a:r>
                        <a:rPr lang="sk-SK" sz="16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office</a:t>
                      </a:r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, obsluhy a poskytovanie služieb </a:t>
                      </a:r>
                      <a:endParaRPr lang="sk-SK" sz="16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Zásadné zlepšenie a zjednodušenie prostredníctvom inteligentných agentov ako osobných asistentov, pre riešenie životných situácií, ale i právne poradenstvo a podobne. Cieľom je zmeniť vzťah klienta a inštitúcie verejnej správy a umožniť klientovi služby s intuitívnym používateľským prostredím. 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a) Použitie automatizovanej konverzácie (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chatbot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)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b) Návody (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Wiki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c) Zavedenie merania kvality a spätnej väzby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d) Navigácia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e) Automatizované vybavenie služby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g) Adresná služba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08470"/>
                  </a:ext>
                </a:extLst>
              </a:tr>
              <a:tr h="1629485"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Digitálna transformácia v oblasti vydávania rozhodnutí v rámci konania (správneho, súdneho)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Expertný systém, snaha o návrh vhodného rozhodnutia algoritmom s ponechaním, človeka v rámci rozhodovacieho cyklu ako poslednú autoritu. Primárnym cieľom je automatizovať procesy, napr. identifikácia súladu s pravidlami a procesmi, identifikácia chýbajúcich náležitostí; expertné posúdenie zhody so súborom pravidiel; analýza predchádzajúcich prípadov a výsledkov; predikcia rizika v danom prípade; pred-vyplnenie rozhodnutia; posúdenie odvolania.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a) Použitie evidencie 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b) Využitie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workflow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engine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c) Automatizácia procesov (RA) 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d) Asistencia pri rozhodovaní (AI)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7979130"/>
                  </a:ext>
                </a:extLst>
              </a:tr>
              <a:tr h="1528579">
                <a:tc>
                  <a:txBody>
                    <a:bodyPr/>
                    <a:lstStyle/>
                    <a:p>
                      <a:pPr marL="0" algn="l"/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Digitálna transformácia v oblasti plánovania a výkonu kontrol</a:t>
                      </a:r>
                      <a:endParaRPr lang="sk-SK" sz="16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Dátové riešenia, kontrolovanie problematických transakcií a subjektov (primárne sa odporúča inštitúciám ako je ÚVO, Finančná správa, NKÚ). Vhodné pre procesy: identifikácia podozrivých prípadov na základe minulosti v celej škále prípadov (ad-hoc, na základe aktuálnej situácie); návrh optimálneho plánu kontrol z cieľom eliminácia možných problémov; ex-post hľadanie chýb; ex-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ante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posudzovanie návrhov, projektov a obstarávaní a identifikácia rizík.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a)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Wiki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(evidenčný systém)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b)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Document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management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system</a:t>
                      </a:r>
                      <a:endParaRPr lang="sk-SK" sz="1200" b="1" i="0">
                        <a:solidFill>
                          <a:schemeClr val="bg1"/>
                        </a:solidFill>
                        <a:latin typeface="+mn-lt"/>
                        <a:ea typeface="+mn-ea"/>
                        <a:cs typeface="Calibri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c) Automatizácia procesov plánovania a výkonu kontrol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d) Asistencia pri rozhodovaní (AI)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518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0944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0"/>
            <a:ext cx="10995660" cy="462702"/>
          </a:xfrm>
        </p:spPr>
        <p:txBody>
          <a:bodyPr/>
          <a:lstStyle/>
          <a:p>
            <a:r>
              <a:rPr lang="sk-SK" sz="2800"/>
              <a:t>Oprávnené projekty pre túto výzvu sú tie, ktorých </a:t>
            </a:r>
            <a:r>
              <a:rPr lang="sk-SK" sz="2800">
                <a:solidFill>
                  <a:srgbClr val="292675"/>
                </a:solidFill>
              </a:rPr>
              <a:t>biznis vrstva </a:t>
            </a:r>
            <a:r>
              <a:rPr lang="sk-SK" sz="28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689643"/>
              </p:ext>
            </p:extLst>
          </p:nvPr>
        </p:nvGraphicFramePr>
        <p:xfrm>
          <a:off x="586740" y="462702"/>
          <a:ext cx="10995660" cy="5574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8460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4446075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  <a:gridCol w="3631125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</a:tblGrid>
              <a:tr h="378708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Využiteľné aplikácie/nástroje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158377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Digitálna transformácia v oblasti riadenia zdrojov a plánovania činností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Cieľom je s využitím nových technológií lepšie riadiť zdroje a plánovať činnosti pracovníkov, ktorí sú k dispozícii. V prípade verejnej správy je možné podporiť operačné centrá a centrálne riadiť použitie zdrojov v oblastiach verejného obstarávania, plánovaní zdrojov organizácie, plánovaní pracovných rozvrhov, plánovaní údržby a využitia zariadení v správe organizácie, skladovom hospodárstve či v oblasti operatívnej alokácii zdrojov (napr. v krízovej situácií).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a) Enterprise </a:t>
                      </a:r>
                      <a:r>
                        <a:rPr lang="sk-SK" sz="11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resource</a:t>
                      </a: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1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planning</a:t>
                      </a: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(ERP) 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b) Využitie </a:t>
                      </a:r>
                      <a:r>
                        <a:rPr lang="sk-SK" sz="11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workflow</a:t>
                      </a: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1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engine</a:t>
                      </a: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c) Automatizácia procesov (RA) 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1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d) Asistencia pri rozhodovaní (AI)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462430"/>
                  </a:ext>
                </a:extLst>
              </a:tr>
              <a:tr h="1583777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6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Digitálna transformácia v oblasti plánovania a predvídania budúceho dopytu </a:t>
                      </a:r>
                      <a:endParaRPr lang="sk-SK" sz="1600" b="1" i="0">
                        <a:solidFill>
                          <a:srgbClr val="001F5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Cieľom je využitie dátovej vedy na predvídanie dopytu po budúcich verejných službách aj v dlhodobom horizonte a optimalizovanie siete verejných služieb, najmä pri odhadovaní potrieb dopytu po jednotlivých verejných službách, odhadovaní vývoja príjmov, ako i </a:t>
                      </a:r>
                      <a:r>
                        <a:rPr lang="sk-SK" sz="1200" b="1" i="0" err="1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dpadov</a:t>
                      </a: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 rozpočtových opatrení, odhadovanie </a:t>
                      </a:r>
                      <a:r>
                        <a:rPr lang="sk-SK" sz="1200" b="1" i="0" err="1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pravdepodovnosti</a:t>
                      </a: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 budúcich </a:t>
                      </a:r>
                      <a:r>
                        <a:rPr lang="sk-SK" sz="1200" b="1" i="0" err="1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intervencí</a:t>
                      </a: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 pri individuálnych prípadoch (napr. pacient v zdravotnej starostlivosti; sociálna starostlivosť o deti; v oblasti vzdelávania), predikcii budúcich krízových situácií. </a:t>
                      </a:r>
                      <a:endParaRPr lang="sk-SK" sz="1200" b="1" i="0">
                        <a:solidFill>
                          <a:srgbClr val="001F5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a) Použitie analytickej vrstvy pre výpočet dopadov a vplyvov 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 i="0">
                          <a:solidFill>
                            <a:srgbClr val="001F5F"/>
                          </a:solidFill>
                          <a:latin typeface="+mn-lt"/>
                          <a:ea typeface="+mn-ea"/>
                          <a:cs typeface="Calibri"/>
                        </a:rPr>
                        <a:t>b) Použitie dátovej vedy a simulácií dopadov a vplyvov </a:t>
                      </a:r>
                    </a:p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sk-SK" sz="1200" b="1" i="0">
                        <a:solidFill>
                          <a:srgbClr val="001F5F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2968715"/>
                  </a:ext>
                </a:extLst>
              </a:tr>
              <a:tr h="18815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6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Digitálna transformácia v oblasti posudzovania vplyvov regulácií pomocou veľkých dát a v oblasti lepšieho dozoru a dohľadu nad regulovaným prostredím 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Cieľom je vylepšovanie regulačného rámca obsahujúceho obrovský počet regulácií tak, aby v reálnom čase umožnilo sledovať vplyvy regulácií a hlavným aktérom v rozhodovacom procese prinieslo dostatočné nástroje pre posúdenie vypočítaných vplyvov a vzájomnú spoluprácu na zlepšovaní regulovaného prostredia.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sk-SK" sz="11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03679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0"/>
            <a:ext cx="10995660" cy="467265"/>
          </a:xfrm>
        </p:spPr>
        <p:txBody>
          <a:bodyPr/>
          <a:lstStyle/>
          <a:p>
            <a:r>
              <a:rPr lang="sk-SK" sz="2600"/>
              <a:t>Oprávnené projekty pre túto výzvu sú tie, ktorých </a:t>
            </a:r>
            <a:r>
              <a:rPr lang="sk-SK" sz="2600">
                <a:solidFill>
                  <a:srgbClr val="292675"/>
                </a:solidFill>
              </a:rPr>
              <a:t>aplikačná vrstva </a:t>
            </a:r>
            <a:r>
              <a:rPr lang="sk-SK" sz="26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70791"/>
              </p:ext>
            </p:extLst>
          </p:nvPr>
        </p:nvGraphicFramePr>
        <p:xfrm>
          <a:off x="586740" y="425956"/>
          <a:ext cx="10996930" cy="3899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460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  <a:gridCol w="2363470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33466813"/>
                    </a:ext>
                  </a:extLst>
                </a:gridCol>
              </a:tblGrid>
              <a:tr h="391176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Oprávnené</a:t>
                      </a:r>
                      <a:r>
                        <a:rPr lang="sk-SK" sz="2000" b="1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aktivity</a:t>
                      </a:r>
                      <a:endParaRPr lang="sk-SK" sz="20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Max výška príspevku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1932057"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Rehost</a:t>
                      </a:r>
                      <a:r>
                        <a:rPr lang="sk-SK" sz="16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(lift and </a:t>
                      </a:r>
                      <a:r>
                        <a:rPr lang="sk-SK" sz="16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shift</a:t>
                      </a:r>
                      <a:r>
                        <a:rPr lang="sk-SK" sz="16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Rehosting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alebo takisto nazývaný prístup "Lift and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shift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" predstavuje migráciu aplikácie do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v stave "as-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is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" s minimálnymi vývojovými zásahmi. Tento prístup je primárne vhodný pre ISVS, s ktorými je OVM spokojné, ale je možná optimalizácia nákladov prostredníctvom presunu do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Rehosting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podporuje ako vládny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, tak aj viacero verejných </a:t>
                      </a:r>
                      <a:r>
                        <a:rPr lang="sk-SK" sz="1200" b="1" err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cloudových</a:t>
                      </a: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poskytovateľov. V rámci tohto typu projektov sa nepredpokladajú významné zmeny aplikácie, povolené sú analytické práce, samotná migrácia a jej otestovanie.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Analýza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Migrácia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Testovanie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 Nasadenie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k-SK" sz="1800" b="1">
                          <a:solidFill>
                            <a:srgbClr val="292675"/>
                          </a:solidFill>
                          <a:latin typeface="+mn-lt"/>
                          <a:ea typeface="+mn-ea"/>
                          <a:cs typeface="+mn-cs"/>
                        </a:rPr>
                        <a:t>850 000 EUR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7238931"/>
                  </a:ext>
                </a:extLst>
              </a:tr>
              <a:tr h="1534612">
                <a:tc>
                  <a:txBody>
                    <a:bodyPr/>
                    <a:lstStyle/>
                    <a:p>
                      <a:pPr algn="l"/>
                      <a:r>
                        <a:rPr lang="sk-SK" sz="16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Replatform</a:t>
                      </a:r>
                      <a:endParaRPr lang="sk-SK" sz="16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Projekt s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replatformingom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predstavuje strednú cestu medzi prístupmi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rehostingu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a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refaktoringu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. V porovnaní s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rehostingom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umožňuje tento typ projektu oprávnené výdavky aj na úpravy ISVS/aplikácie s cieľom dosiahnuť výhody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cloudu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(napr. zlepšená databázová funkcionalita, automatizácia alebo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škálovateľnosť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).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Analýza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Vývoj (max 25% z ceny projektu, pripadajúcej na príslušné ISVS)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Nákup licencií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Migrácia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Testovanie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Nasadenie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8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1 000 000 EUR</a:t>
                      </a:r>
                      <a:endParaRPr lang="sk-SK" sz="18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0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67074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-1"/>
            <a:ext cx="10995660" cy="171511"/>
          </a:xfrm>
        </p:spPr>
        <p:txBody>
          <a:bodyPr/>
          <a:lstStyle/>
          <a:p>
            <a:r>
              <a:rPr lang="sk-SK" sz="2600"/>
              <a:t>Oprávnené projekty pre túto výzvu sú tie, ktorých </a:t>
            </a:r>
            <a:r>
              <a:rPr lang="sk-SK" sz="2600">
                <a:solidFill>
                  <a:srgbClr val="292675"/>
                </a:solidFill>
              </a:rPr>
              <a:t>aplikačná vrstva </a:t>
            </a:r>
            <a:r>
              <a:rPr lang="sk-SK" sz="26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811659"/>
              </p:ext>
            </p:extLst>
          </p:nvPr>
        </p:nvGraphicFramePr>
        <p:xfrm>
          <a:off x="586740" y="446640"/>
          <a:ext cx="10996930" cy="5576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460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  <a:gridCol w="2287270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33466813"/>
                    </a:ext>
                  </a:extLst>
                </a:gridCol>
              </a:tblGrid>
              <a:tr h="385680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Oprávnené</a:t>
                      </a:r>
                      <a:r>
                        <a:rPr lang="sk-SK" sz="2000" b="1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aktivity</a:t>
                      </a:r>
                      <a:endParaRPr lang="sk-SK" sz="20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Max výška príspevku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5180230">
                <a:tc>
                  <a:txBody>
                    <a:bodyPr/>
                    <a:lstStyle/>
                    <a:p>
                      <a:pPr marL="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60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Refactor</a:t>
                      </a:r>
                      <a:endParaRPr lang="sk-SK" sz="16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Projekt zameraný na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refactoring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zahŕňa migráciu ISVS/aplikácie na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cloudovú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infraštruktúru s následnou úpravou jej architektúry. V porovnaní s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rehostingom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ide o oveľa komplexnejší prístup, ktorý si vyžaduje výrazne viac času a úsilia. V rámci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refactoringu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je totiž potrebné upraviť ISVS tak, aby mohol byť nasadený na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cloude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, čo môže znamenať výrazné zmeny v jeho architektúre. Okrem toho je potrebné vykonávať aj náročné testovanie, ktoré zabezpečí, že aplikácia bude po migrácii fungovať správne a bude spĺňať požiadavky používateľov. Aj napriek vysokým nákladom na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refactoring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však ide o efektívny spôsob, ako dosiahnuť výrazné úspory v rámci prevádzky ISVS. Pri tomto type projektu je nevyhnutné vyhodnotiť, ktoré komponenty systému je možné nahradiť existujúcimi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softvérom alebo dostupnou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PaaS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SaaS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službou alebo COTS riešením. Tento prístup umožňuje financovať aj nadstavby nad existujúcim systémom alebo inovatívne nástroje z katalógu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cloudových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služieb poskytovateľa služieb verejného alebo privátneho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, ako aj financovanie nového modulu, pričom je potrebné preukázať jeho nevyhnutnosť. V rámci BC/TCO je potrebné požiadavky na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opensource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softvér, nákup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PaaS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SaaS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služieb a COTS uviesť ako nefunkčné požiadavky a cenu za nákup licencií uviesť na hárku "Rozpočet - HW a licencie". Pre stanovenie ceny 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customizácie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je žiadateľ povinný vytvoriť samostatný modul "</a:t>
                      </a:r>
                      <a:r>
                        <a:rPr lang="sk-SK" sz="1150" b="1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Custom</a:t>
                      </a:r>
                      <a:r>
                        <a:rPr lang="sk-SK" sz="115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-vývoj" a oceniť ho prostredníctvom funkčných požiadaviek v rámci katalógu požiadaviek.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Analýza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Vývoj (max 50% z ceny projektu, pripadajúcej na príslušné ISVS)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Nákup licencií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Migrácia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Testovanie</a:t>
                      </a:r>
                    </a:p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sk-SK" sz="12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Nasadenie.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sk-SK" sz="18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1 500 000 EUR</a:t>
                      </a: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979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506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50464" y="3001416"/>
            <a:ext cx="7566025" cy="972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420"/>
              </a:lnSpc>
            </a:pPr>
            <a:r>
              <a:rPr sz="3600" b="1">
                <a:solidFill>
                  <a:srgbClr val="FF0000"/>
                </a:solidFill>
                <a:latin typeface="Calibri"/>
                <a:cs typeface="Calibri"/>
              </a:rPr>
              <a:t>Kliknutím 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upravte </a:t>
            </a:r>
            <a:r>
              <a:rPr sz="3600" b="1" spc="-10">
                <a:solidFill>
                  <a:srgbClr val="FF0000"/>
                </a:solidFill>
                <a:latin typeface="Calibri"/>
                <a:cs typeface="Calibri"/>
              </a:rPr>
              <a:t>štýl </a:t>
            </a:r>
            <a:r>
              <a:rPr sz="3600" b="1" spc="-15">
                <a:solidFill>
                  <a:srgbClr val="FF0000"/>
                </a:solidFill>
                <a:latin typeface="Calibri"/>
                <a:cs typeface="Calibri"/>
              </a:rPr>
              <a:t>predlohy</a:t>
            </a:r>
            <a:r>
              <a:rPr sz="3600" b="1" spc="-25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3600" b="1" spc="-5">
                <a:solidFill>
                  <a:srgbClr val="FF0000"/>
                </a:solidFill>
                <a:latin typeface="Calibri"/>
                <a:cs typeface="Calibri"/>
              </a:rPr>
              <a:t>nadpisu</a:t>
            </a:r>
            <a:endParaRPr sz="3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0"/>
              </a:spcBef>
            </a:pP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Kliknutím </a:t>
            </a:r>
            <a:r>
              <a:rPr sz="2400" b="1" spc="-20">
                <a:solidFill>
                  <a:srgbClr val="001F5F"/>
                </a:solidFill>
                <a:latin typeface="Calibri"/>
                <a:cs typeface="Calibri"/>
              </a:rPr>
              <a:t>upravte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štýl </a:t>
            </a:r>
            <a:r>
              <a:rPr sz="2400" b="1" spc="-15">
                <a:solidFill>
                  <a:srgbClr val="001F5F"/>
                </a:solidFill>
                <a:latin typeface="Calibri"/>
                <a:cs typeface="Calibri"/>
              </a:rPr>
              <a:t>predlohy</a:t>
            </a:r>
            <a:r>
              <a:rPr sz="2400" b="1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>
                <a:solidFill>
                  <a:srgbClr val="001F5F"/>
                </a:solidFill>
                <a:latin typeface="Calibri"/>
                <a:cs typeface="Calibri"/>
              </a:rPr>
              <a:t>podnadpisu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1129283"/>
            <a:ext cx="1866900" cy="26289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86740" y="4325111"/>
            <a:ext cx="1575816" cy="2209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94359" y="5309615"/>
            <a:ext cx="1577340" cy="377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" y="-228600"/>
            <a:ext cx="12191999" cy="68579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86740" y="-1"/>
            <a:ext cx="10995660" cy="171511"/>
          </a:xfrm>
        </p:spPr>
        <p:txBody>
          <a:bodyPr/>
          <a:lstStyle/>
          <a:p>
            <a:r>
              <a:rPr lang="sk-SK" sz="2600"/>
              <a:t>Oprávnené projekty pre túto výzvu sú tie, ktorých </a:t>
            </a:r>
            <a:r>
              <a:rPr lang="sk-SK" sz="2600">
                <a:solidFill>
                  <a:srgbClr val="292675"/>
                </a:solidFill>
              </a:rPr>
              <a:t>aplikačná vrstva </a:t>
            </a:r>
            <a:r>
              <a:rPr lang="sk-SK" sz="2600"/>
              <a:t>spadá pod:</a:t>
            </a: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426600"/>
              </p:ext>
            </p:extLst>
          </p:nvPr>
        </p:nvGraphicFramePr>
        <p:xfrm>
          <a:off x="586740" y="457200"/>
          <a:ext cx="1099693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6460">
                  <a:extLst>
                    <a:ext uri="{9D8B030D-6E8A-4147-A177-3AD203B41FA5}">
                      <a16:colId xmlns:a16="http://schemas.microsoft.com/office/drawing/2014/main" val="3811386427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1493946061"/>
                    </a:ext>
                  </a:extLst>
                </a:gridCol>
                <a:gridCol w="2363470">
                  <a:extLst>
                    <a:ext uri="{9D8B030D-6E8A-4147-A177-3AD203B41FA5}">
                      <a16:colId xmlns:a16="http://schemas.microsoft.com/office/drawing/2014/main" val="4251219574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433466813"/>
                    </a:ext>
                  </a:extLst>
                </a:gridCol>
              </a:tblGrid>
              <a:tr h="369266"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 transformácie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Krátky popis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Oprávnené</a:t>
                      </a:r>
                      <a:r>
                        <a:rPr lang="sk-SK" sz="2000" b="1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aktivity</a:t>
                      </a:r>
                      <a:endParaRPr lang="sk-SK" sz="2000" b="1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tc>
                  <a:txBody>
                    <a:bodyPr/>
                    <a:lstStyle/>
                    <a:p>
                      <a:pPr marL="0"/>
                      <a:r>
                        <a:rPr lang="sk-SK" sz="2000" b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Max výška príspevku</a:t>
                      </a:r>
                    </a:p>
                  </a:txBody>
                  <a:tcPr anchor="ctr">
                    <a:solidFill>
                      <a:srgbClr val="2926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026299"/>
                  </a:ext>
                </a:extLst>
              </a:tr>
              <a:tr h="3323390">
                <a:tc>
                  <a:txBody>
                    <a:bodyPr/>
                    <a:lstStyle/>
                    <a:p>
                      <a:pPr marL="0" algn="l"/>
                      <a:r>
                        <a:rPr lang="sk-SK" sz="16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Repurchase</a:t>
                      </a:r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(</a:t>
                      </a:r>
                      <a:r>
                        <a:rPr lang="sk-SK" sz="16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Replace</a:t>
                      </a:r>
                      <a:r>
                        <a:rPr lang="sk-SK" sz="16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)</a:t>
                      </a:r>
                      <a:endParaRPr lang="sk-SK" sz="16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/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Pri tomto type projektu dochádza k výraznému prehodnoteniu súčasnej architektúry ISVS/aplikácie a k návrhu novej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cloud-native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architektúry, ktorá je optimalizovaná pre využitie v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. V rámci tohto projektu je tiež potrebné zohľadniť výber vhodného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PaaS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/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SaaS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riešenia alebo krabicového softvéru, ktorý bude slúžiť ako základ pre novú aplikáciu. V prípade, že takéto riešenie neexistuje, je potrebné zvážiť vývoj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custom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riešenia. Projekt umožňuje aj obstaranie nadstavby nad existujúcim systémom z katalógu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cloudových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služieb poskytovateľa služieb verejného alebo privátneho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cloudu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, ktorá môže slúžiť ako doplnenie k novému ISVS/aplikácii. Aby bolo možné zahrnúť otázky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open-source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SW, nákupu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PaaS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/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SaaS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služieb a COTS do BC/TCO, musia byť tieto požiadavky uvádzané ako nefunkčné požiadavky a náklady na licencie zahrnuté v rozpočte pod "Rozpočet - HW a licencie". Pre stanovenie ceny 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customizácie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je žiadateľ povinný vytvoriť samostatný modul "</a:t>
                      </a:r>
                      <a:r>
                        <a:rPr lang="sk-SK" sz="1200" b="1" i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Custom</a:t>
                      </a: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-vývoj" a oceniť ho na základe funkčných požiadaviek v rámci katalógu požiadaviek.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Analýza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Vývoj (max 25% z ceny projektu, pripadajúcej na príslušné ISVS)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Nákup licencií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Migrácia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Testovanie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sk-SK" sz="12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 Nasadenie</a:t>
                      </a:r>
                      <a:endParaRPr lang="sk-SK" sz="12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sz="1800" b="1" i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Calibri"/>
                        </a:rPr>
                        <a:t>2 000 000 EUR</a:t>
                      </a:r>
                      <a:endParaRPr lang="sk-SK" sz="1800" b="1" i="0">
                        <a:solidFill>
                          <a:schemeClr val="bg1"/>
                        </a:solidFill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solidFill>
                      <a:srgbClr val="292675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518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459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1F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Flow_SignoffStatus xmlns="3cd966dc-1e62-4749-8976-f4b18f499ff8" xsi:nil="true"/>
    <TaxCatchAll xmlns="45a0424a-b6ff-4064-ab3b-f5cc1d862c5f" xsi:nil="true"/>
    <CRZ xmlns="3cd966dc-1e62-4749-8976-f4b18f499ff8">
      <Url xsi:nil="true"/>
      <Description xsi:nil="true"/>
    </CRZ>
    <lcf76f155ced4ddcb4097134ff3c332f xmlns="3cd966dc-1e62-4749-8976-f4b18f499ff8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71C5DE828D0C54BBC2152FF33446E9B" ma:contentTypeVersion="24" ma:contentTypeDescription="Umožňuje vytvoriť nový dokument." ma:contentTypeScope="" ma:versionID="5a1ef3ec709c5885a643355fdec2df0e">
  <xsd:schema xmlns:xsd="http://www.w3.org/2001/XMLSchema" xmlns:xs="http://www.w3.org/2001/XMLSchema" xmlns:p="http://schemas.microsoft.com/office/2006/metadata/properties" xmlns:ns2="3cd966dc-1e62-4749-8976-f4b18f499ff8" xmlns:ns3="45a0424a-b6ff-4064-ab3b-f5cc1d862c5f" xmlns:ns4="http://schemas.microsoft.com/sharepoint/v3/fields" targetNamespace="http://schemas.microsoft.com/office/2006/metadata/properties" ma:root="true" ma:fieldsID="7c433c545af2aa7b9bc0d505df316b65" ns2:_="" ns3:_="" ns4:_="">
    <xsd:import namespace="3cd966dc-1e62-4749-8976-f4b18f499ff8"/>
    <xsd:import namespace="45a0424a-b6ff-4064-ab3b-f5cc1d862c5f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LengthInSeconds" minOccurs="0"/>
                <xsd:element ref="ns4:_Versio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  <xsd:element ref="ns2:CRZ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d966dc-1e62-4749-8976-f4b18f499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Značky obrázka" ma:readOnly="false" ma:fieldId="{5cf76f15-5ced-4ddc-b409-7134ff3c332f}" ma:taxonomyMulti="true" ma:sspId="823deb3c-b9f3-4fad-b534-fe0741e71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5" nillable="true" ma:displayName="Stav odhlásenia" ma:internalName="Stav_x0020_odhl_x00e1_senia">
      <xsd:simpleType>
        <xsd:restriction base="dms:Text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RZ" ma:index="27" nillable="true" ma:displayName="CRZ" ma:description="https://crz.gov.sk/zmluva/6972147/" ma:format="Hyperlink" ma:internalName="CRZ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a0424a-b6ff-4064-ab3b-f5cc1d862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fb093d69-c3d8-4bf5-8b32-7b45c5182836}" ma:internalName="TaxCatchAll" ma:showField="CatchAllData" ma:web="45a0424a-b6ff-4064-ab3b-f5cc1d862c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20" nillable="true" ma:displayName="Verzia" ma:internalName="_Vers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F0BDA0-DEF3-4B55-823F-3814C16ABE64}">
  <ds:schemaRefs>
    <ds:schemaRef ds:uri="3cd966dc-1e62-4749-8976-f4b18f499ff8"/>
    <ds:schemaRef ds:uri="45a0424a-b6ff-4064-ab3b-f5cc1d862c5f"/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66830FC1-75FD-4899-8D63-D61D640121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EBA529-F700-4A89-817F-8AEE82A8BBB4}">
  <ds:schemaRefs>
    <ds:schemaRef ds:uri="3cd966dc-1e62-4749-8976-f4b18f499ff8"/>
    <ds:schemaRef ds:uri="45a0424a-b6ff-4064-ab3b-f5cc1d862c5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Základné informácie o výzve</vt:lpstr>
      <vt:lpstr>Oprávnené projekty pre túto výzvu sú:</vt:lpstr>
      <vt:lpstr>Oprávnené projekty pre túto výzvu sú tie, ktorých biznis vrstva spadá pod:</vt:lpstr>
      <vt:lpstr>Oprávnené projekty pre túto výzvu sú tie, ktorých biznis vrstva spadá pod:</vt:lpstr>
      <vt:lpstr>Oprávnené projekty pre túto výzvu sú tie, ktorých aplikačná vrstva spadá pod:</vt:lpstr>
      <vt:lpstr>Oprávnené projekty pre túto výzvu sú tie, ktorých aplikačná vrstva spadá pod:</vt:lpstr>
      <vt:lpstr>Oprávnené projekty pre túto výzvu sú tie, ktorých aplikačná vrstva spadá pod:</vt:lpstr>
      <vt:lpstr>Oprávnené projekty pre túto výzvu sú tie, ktorých technologická vrstva spadá pod:</vt:lpstr>
      <vt:lpstr>NEoprávnené projekty pre túto výzvu sú:</vt:lpstr>
      <vt:lpstr>Náležitosti predkladaných projektov:</vt:lpstr>
      <vt:lpstr>Ďakujeme za pozornosť 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Diana Stern</dc:creator>
  <cp:revision>1</cp:revision>
  <dcterms:created xsi:type="dcterms:W3CDTF">2023-10-04T09:10:38Z</dcterms:created>
  <dcterms:modified xsi:type="dcterms:W3CDTF">2023-10-26T17:11:10Z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2023-04-26T00:00:00Z</vt:filetime>
  </property>
  <property fmtid="{D5CDD505-2E9C-101B-9397-08002B2CF9AE}" pid="3" name="Creator">
    <vt:lpwstr>Microsoft® PowerPoint® pre Microsoft 365</vt:lpwstr>
  </property>
  <property fmtid="{D5CDD505-2E9C-101B-9397-08002B2CF9AE}" pid="4" name="LastSaved">
    <vt:filetime>2023-10-04T00:00:00Z</vt:filetime>
  </property>
  <property fmtid="{D5CDD505-2E9C-101B-9397-08002B2CF9AE}" pid="5" name="ContentTypeId">
    <vt:lpwstr>0x010100171C5DE828D0C54BBC2152FF33446E9B</vt:lpwstr>
  </property>
  <property fmtid="{D5CDD505-2E9C-101B-9397-08002B2CF9AE}" pid="6" name="MediaServiceImageTags">
    <vt:lpwstr/>
  </property>
</Properties>
</file>