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6"/>
  </p:notesMasterIdLst>
  <p:handoutMasterIdLst>
    <p:handoutMasterId r:id="rId7"/>
  </p:handoutMasterIdLst>
  <p:sldIdLst>
    <p:sldId id="338" r:id="rId2"/>
    <p:sldId id="367" r:id="rId3"/>
    <p:sldId id="375" r:id="rId4"/>
    <p:sldId id="356" r:id="rId5"/>
  </p:sldIdLst>
  <p:sldSz cx="12192000" cy="6858000"/>
  <p:notesSz cx="7102475" cy="938847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V." initials="AV" lastIdx="1" clrIdx="4">
    <p:extLst>
      <p:ext uri="{19B8F6BF-5375-455C-9EA6-DF929625EA0E}">
        <p15:presenceInfo xmlns:p15="http://schemas.microsoft.com/office/powerpoint/2012/main" userId="3c7022b5956a2155" providerId="Windows Live"/>
      </p:ext>
    </p:extLst>
  </p:cmAuthor>
  <p:cmAuthor id="2" name="Daniela Stojanová" initials="DS" lastIdx="1" clrIdx="2">
    <p:extLst>
      <p:ext uri="{19B8F6BF-5375-455C-9EA6-DF929625EA0E}">
        <p15:presenceInfo xmlns:p15="http://schemas.microsoft.com/office/powerpoint/2012/main" userId="S-1-5-21-1933036909-321857055-1030881100-1350" providerId="AD"/>
      </p:ext>
    </p:extLst>
  </p:cmAuthor>
  <p:cmAuthor id="3" name="Peter Čmiko" initials="PČ" lastIdx="9" clrIdx="3">
    <p:extLst>
      <p:ext uri="{19B8F6BF-5375-455C-9EA6-DF929625EA0E}">
        <p15:presenceInfo xmlns:p15="http://schemas.microsoft.com/office/powerpoint/2012/main" userId="S-1-5-21-1933036909-321857055-1030881100-134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54DA2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redný štýl 1 - zvýrazneni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Svetlý štýl 3 - zvýrazneni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Stredný štýl 2 - zvýrazneni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 autoAdjust="0"/>
    <p:restoredTop sz="91004" autoAdjust="0"/>
  </p:normalViewPr>
  <p:slideViewPr>
    <p:cSldViewPr snapToGrid="0">
      <p:cViewPr varScale="1">
        <p:scale>
          <a:sx n="59" d="100"/>
          <a:sy n="59" d="100"/>
        </p:scale>
        <p:origin x="4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38FCD0C7-62A0-4773-9100-F1FA655FA846}" type="datetimeFigureOut">
              <a:rPr lang="sk-SK" smtClean="0"/>
              <a:t>29.6.2017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8F9E66E2-BFD3-4AFB-8722-E48EDCCF2AB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82676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BF8BAFF5-19A3-4BF3-BB84-AAC0F4317D69}" type="datetimeFigureOut">
              <a:rPr lang="sk-SK" smtClean="0"/>
              <a:t>29.6.2017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9D51C8E2-DB5A-4DEF-BF48-37F6694EA7C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1867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710248" y="4459526"/>
            <a:ext cx="5681979" cy="4224814"/>
          </a:xfrm>
          <a:prstGeom prst="rect">
            <a:avLst/>
          </a:prstGeom>
          <a:noFill/>
          <a:ln>
            <a:noFill/>
          </a:ln>
        </p:spPr>
        <p:txBody>
          <a:bodyPr lIns="94213" tIns="94213" rIns="94213" bIns="94213" anchor="ctr" anchorCtr="0">
            <a:noAutofit/>
          </a:bodyPr>
          <a:lstStyle/>
          <a:p>
            <a:endParaRPr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704850"/>
            <a:ext cx="6257925" cy="3519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63155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podnadpisov</a:t>
            </a:r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20875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sk-SK"/>
              <a:t>Upravte štýly predlohy textu</a:t>
            </a:r>
            <a:endParaRPr lang="sk-SK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380744"/>
            <a:ext cx="6172200" cy="448030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Ak chcete pridať obrázok, kliknite na ikonu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4959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0" y="34313"/>
            <a:ext cx="12192000" cy="103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3F3F3F"/>
              </a:buClr>
              <a:buFont typeface="Arial"/>
              <a:buNone/>
              <a:defRPr sz="4800" b="1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None/>
              <a:defRPr sz="2400"/>
            </a:lvl2pPr>
            <a:lvl3pPr lvl="2" indent="0" rtl="0">
              <a:spcBef>
                <a:spcPts val="0"/>
              </a:spcBef>
              <a:buNone/>
              <a:defRPr sz="2400"/>
            </a:lvl3pPr>
            <a:lvl4pPr lvl="3" indent="0" rtl="0">
              <a:spcBef>
                <a:spcPts val="0"/>
              </a:spcBef>
              <a:buNone/>
              <a:defRPr sz="2400"/>
            </a:lvl4pPr>
            <a:lvl5pPr lvl="4" indent="0" rtl="0">
              <a:spcBef>
                <a:spcPts val="0"/>
              </a:spcBef>
              <a:buNone/>
              <a:defRPr sz="2400"/>
            </a:lvl5pPr>
            <a:lvl6pPr lvl="5" indent="0" rtl="0">
              <a:spcBef>
                <a:spcPts val="0"/>
              </a:spcBef>
              <a:buNone/>
              <a:defRPr sz="2400"/>
            </a:lvl6pPr>
            <a:lvl7pPr lvl="6" indent="0" rtl="0">
              <a:spcBef>
                <a:spcPts val="0"/>
              </a:spcBef>
              <a:buNone/>
              <a:defRPr sz="2400"/>
            </a:lvl7pPr>
            <a:lvl8pPr lvl="7" indent="0" rtl="0">
              <a:spcBef>
                <a:spcPts val="0"/>
              </a:spcBef>
              <a:buNone/>
              <a:defRPr sz="2400"/>
            </a:lvl8pPr>
            <a:lvl9pPr lvl="8" indent="0" rtl="0">
              <a:spcBef>
                <a:spcPts val="0"/>
              </a:spcBef>
              <a:buNone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97837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0" y="34314"/>
            <a:ext cx="12192000" cy="10353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3F3F3F"/>
              </a:buClr>
              <a:buFont typeface="Arial"/>
              <a:buNone/>
              <a:defRPr sz="4800" b="1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2400"/>
            </a:lvl2pPr>
            <a:lvl3pPr lvl="2" indent="0">
              <a:spcBef>
                <a:spcPts val="0"/>
              </a:spcBef>
              <a:buNone/>
              <a:defRPr sz="2400"/>
            </a:lvl3pPr>
            <a:lvl4pPr lvl="3" indent="0">
              <a:spcBef>
                <a:spcPts val="0"/>
              </a:spcBef>
              <a:buNone/>
              <a:defRPr sz="2400"/>
            </a:lvl4pPr>
            <a:lvl5pPr lvl="4" indent="0">
              <a:spcBef>
                <a:spcPts val="0"/>
              </a:spcBef>
              <a:buNone/>
              <a:defRPr sz="2400"/>
            </a:lvl5pPr>
            <a:lvl6pPr lvl="5" indent="0">
              <a:spcBef>
                <a:spcPts val="0"/>
              </a:spcBef>
              <a:buNone/>
              <a:defRPr sz="2400"/>
            </a:lvl6pPr>
            <a:lvl7pPr lvl="6" indent="0">
              <a:spcBef>
                <a:spcPts val="0"/>
              </a:spcBef>
              <a:buNone/>
              <a:defRPr sz="2400"/>
            </a:lvl7pPr>
            <a:lvl8pPr lvl="7" indent="0">
              <a:spcBef>
                <a:spcPts val="0"/>
              </a:spcBef>
              <a:buNone/>
              <a:defRPr sz="2400"/>
            </a:lvl8pPr>
            <a:lvl9pPr lvl="8" indent="0">
              <a:spcBef>
                <a:spcPts val="0"/>
              </a:spcBef>
              <a:buNone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9743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41442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61169"/>
            <a:ext cx="10515600" cy="400271"/>
          </a:xfrm>
        </p:spPr>
        <p:txBody>
          <a:bodyPr/>
          <a:lstStyle>
            <a:lvl1pPr marL="0" indent="0">
              <a:buNone/>
              <a:defRPr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645306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  <a:endParaRPr lang="sk-S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45060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73719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22870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8264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90241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sk-SK" sz="24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/>
              <a:t>Upravte štýly predlohy textu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9090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sk-S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25880"/>
            <a:ext cx="10515600" cy="4851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  <p:pic>
        <p:nvPicPr>
          <p:cNvPr id="1026" name="Picture 2" descr="https://www.vicepremier.gov.sk/wp-content/uploads/2016/05/UPVSR-1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85738"/>
            <a:ext cx="3078127" cy="9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16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703" r:id="rId11"/>
    <p:sldLayoutId id="214748370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accent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hyperlink" Target="mailto:tomas.kysela@vicepremier.gov.sk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kupina 5"/>
          <p:cNvGrpSpPr/>
          <p:nvPr/>
        </p:nvGrpSpPr>
        <p:grpSpPr>
          <a:xfrm>
            <a:off x="576891" y="2610714"/>
            <a:ext cx="11686540" cy="2004150"/>
            <a:chOff x="432669" y="1958036"/>
            <a:chExt cx="8764905" cy="1503113"/>
          </a:xfrm>
        </p:grpSpPr>
        <p:sp>
          <p:nvSpPr>
            <p:cNvPr id="13" name="Shape 148"/>
            <p:cNvSpPr txBox="1">
              <a:spLocks/>
            </p:cNvSpPr>
            <p:nvPr/>
          </p:nvSpPr>
          <p:spPr>
            <a:xfrm>
              <a:off x="4039787" y="1958036"/>
              <a:ext cx="5157787" cy="1503113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Font typeface="Arial"/>
                <a:buNone/>
                <a:defRPr sz="3600" b="1" i="0" u="none" strike="noStrike" cap="none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lvl="1" indent="0" rtl="0">
                <a:spcBef>
                  <a:spcPts val="0"/>
                </a:spcBef>
                <a:buNone/>
                <a:defRPr sz="1800"/>
              </a:lvl2pPr>
              <a:lvl3pPr lvl="2" indent="0" rtl="0">
                <a:spcBef>
                  <a:spcPts val="0"/>
                </a:spcBef>
                <a:buNone/>
                <a:defRPr sz="1800"/>
              </a:lvl3pPr>
              <a:lvl4pPr lvl="3" indent="0" rtl="0">
                <a:spcBef>
                  <a:spcPts val="0"/>
                </a:spcBef>
                <a:buNone/>
                <a:defRPr sz="1800"/>
              </a:lvl4pPr>
              <a:lvl5pPr lvl="4" indent="0" rtl="0">
                <a:spcBef>
                  <a:spcPts val="0"/>
                </a:spcBef>
                <a:buNone/>
                <a:defRPr sz="1800"/>
              </a:lvl5pPr>
              <a:lvl6pPr lvl="5" indent="0" rtl="0">
                <a:spcBef>
                  <a:spcPts val="0"/>
                </a:spcBef>
                <a:buNone/>
                <a:defRPr sz="1800"/>
              </a:lvl6pPr>
              <a:lvl7pPr lvl="6" indent="0" rtl="0">
                <a:spcBef>
                  <a:spcPts val="0"/>
                </a:spcBef>
                <a:buNone/>
                <a:defRPr sz="1800"/>
              </a:lvl7pPr>
              <a:lvl8pPr lvl="7" indent="0" rtl="0">
                <a:spcBef>
                  <a:spcPts val="0"/>
                </a:spcBef>
                <a:buNone/>
                <a:defRPr sz="1800"/>
              </a:lvl8pPr>
              <a:lvl9pPr lvl="8" indent="0" rtl="0">
                <a:spcBef>
                  <a:spcPts val="0"/>
                </a:spcBef>
                <a:buNone/>
                <a:defRPr sz="1800"/>
              </a:lvl9pPr>
            </a:lstStyle>
            <a:p>
              <a:pPr algn="l">
                <a:buClr>
                  <a:srgbClr val="595959"/>
                </a:buClr>
                <a:buSzPct val="25000"/>
              </a:pPr>
              <a:r>
                <a:rPr lang="sk-SK" sz="3733" dirty="0" smtClean="0">
                  <a:solidFill>
                    <a:srgbClr val="595959"/>
                  </a:solidFill>
                </a:rPr>
                <a:t>PS Strategická architektúra</a:t>
              </a:r>
            </a:p>
            <a:p>
              <a:pPr algn="l">
                <a:buClr>
                  <a:srgbClr val="595959"/>
                </a:buClr>
                <a:buSzPct val="25000"/>
              </a:pPr>
              <a:r>
                <a:rPr lang="sk-SK" sz="3733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Referenčná architektúra ISVS</a:t>
              </a:r>
            </a:p>
            <a:p>
              <a:pPr algn="l">
                <a:buClr>
                  <a:srgbClr val="595959"/>
                </a:buClr>
                <a:buSzPct val="25000"/>
              </a:pPr>
              <a:r>
                <a:rPr lang="sk-SK" sz="3733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vo vládnom </a:t>
              </a:r>
              <a:r>
                <a:rPr lang="sk-SK" sz="3733" dirty="0" err="1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c</a:t>
              </a:r>
              <a:r>
                <a:rPr lang="sk-SK" sz="3733" dirty="0" err="1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loude</a:t>
              </a:r>
              <a:endParaRPr lang="en-US" sz="3733" dirty="0">
                <a:solidFill>
                  <a:srgbClr val="595959"/>
                </a:solidFill>
              </a:endParaRPr>
            </a:p>
          </p:txBody>
        </p:sp>
        <p:pic>
          <p:nvPicPr>
            <p:cNvPr id="1026" name="Picture 2" descr="https://www.vicepremier.gov.sk/wp-content/themes/upv/assets/img/upvsr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669" y="2151545"/>
              <a:ext cx="3528173" cy="1187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Rectangle 3"/>
          <p:cNvSpPr/>
          <p:nvPr/>
        </p:nvSpPr>
        <p:spPr>
          <a:xfrm>
            <a:off x="7690676" y="6353471"/>
            <a:ext cx="4372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2400" dirty="0" err="1" smtClean="0">
                <a:solidFill>
                  <a:schemeClr val="bg2"/>
                </a:solidFill>
                <a:hlinkClick r:id="rId4"/>
              </a:rPr>
              <a:t>tomas</a:t>
            </a:r>
            <a:r>
              <a:rPr lang="en-US" sz="2400" dirty="0" smtClean="0">
                <a:solidFill>
                  <a:schemeClr val="bg2"/>
                </a:solidFill>
                <a:hlinkClick r:id="rId4"/>
              </a:rPr>
              <a:t>.</a:t>
            </a:r>
            <a:r>
              <a:rPr lang="sk-SK" sz="2400" dirty="0" err="1" smtClean="0">
                <a:solidFill>
                  <a:schemeClr val="bg2"/>
                </a:solidFill>
                <a:hlinkClick r:id="rId4"/>
              </a:rPr>
              <a:t>kysela</a:t>
            </a:r>
            <a:r>
              <a:rPr lang="en-US" sz="2400" dirty="0" smtClean="0">
                <a:solidFill>
                  <a:schemeClr val="bg2"/>
                </a:solidFill>
                <a:hlinkClick r:id="rId4"/>
              </a:rPr>
              <a:t>@vicepremier.gov.sk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731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>
          <a:xfrm>
            <a:off x="796995" y="1063432"/>
            <a:ext cx="10515600" cy="127164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sk-SK" dirty="0" smtClean="0"/>
              <a:t>Popísať cieľový stav a „plán rozvoja“ z pohľadu nie systému, ale jeho časti (ISVS)</a:t>
            </a:r>
          </a:p>
          <a:p>
            <a:r>
              <a:rPr lang="sk-SK" dirty="0" smtClean="0"/>
              <a:t>Najprv popíšme cieľový stav (nemusíme čakať na AP), držme sa „dejovej“ línie z pohľadu správcu konkrétneho systému.</a:t>
            </a:r>
          </a:p>
          <a:p>
            <a:r>
              <a:rPr lang="sk-SK" dirty="0" smtClean="0"/>
              <a:t>Identifikácia „bielych miest“</a:t>
            </a:r>
          </a:p>
          <a:p>
            <a:pPr lvl="1"/>
            <a:endParaRPr lang="sk-SK" dirty="0" smtClean="0"/>
          </a:p>
          <a:p>
            <a:pPr lvl="1"/>
            <a:endParaRPr lang="sk-SK" dirty="0"/>
          </a:p>
          <a:p>
            <a:pPr lvl="1"/>
            <a:endParaRPr lang="sk-SK" dirty="0" smtClean="0"/>
          </a:p>
          <a:p>
            <a:pPr lvl="1"/>
            <a:endParaRPr lang="sk-SK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Úloha dokumentu</a:t>
            </a:r>
            <a:endParaRPr lang="sk-SK" dirty="0"/>
          </a:p>
        </p:txBody>
      </p:sp>
      <p:sp>
        <p:nvSpPr>
          <p:cNvPr id="4" name="Obdĺžnik 3"/>
          <p:cNvSpPr/>
          <p:nvPr/>
        </p:nvSpPr>
        <p:spPr>
          <a:xfrm>
            <a:off x="5411584" y="2038073"/>
            <a:ext cx="1964817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„Môj“ systém</a:t>
            </a:r>
            <a:endParaRPr lang="sk-SK" dirty="0"/>
          </a:p>
        </p:txBody>
      </p:sp>
      <p:sp>
        <p:nvSpPr>
          <p:cNvPr id="6" name="Obdĺžnik 5"/>
          <p:cNvSpPr/>
          <p:nvPr/>
        </p:nvSpPr>
        <p:spPr>
          <a:xfrm>
            <a:off x="2053422" y="2963866"/>
            <a:ext cx="1639634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Špecifické časti</a:t>
            </a:r>
            <a:endParaRPr lang="sk-SK" dirty="0"/>
          </a:p>
        </p:txBody>
      </p:sp>
      <p:sp>
        <p:nvSpPr>
          <p:cNvPr id="7" name="Obdĺžnik 6"/>
          <p:cNvSpPr/>
          <p:nvPr/>
        </p:nvSpPr>
        <p:spPr>
          <a:xfrm>
            <a:off x="8413424" y="2917819"/>
            <a:ext cx="2043685" cy="7726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Generické časti v hybridnom </a:t>
            </a:r>
            <a:r>
              <a:rPr lang="sk-SK" dirty="0" err="1" smtClean="0"/>
              <a:t>cloude</a:t>
            </a:r>
            <a:endParaRPr lang="sk-SK" dirty="0"/>
          </a:p>
        </p:txBody>
      </p:sp>
      <p:sp>
        <p:nvSpPr>
          <p:cNvPr id="11" name="Obdĺžnik 10"/>
          <p:cNvSpPr/>
          <p:nvPr/>
        </p:nvSpPr>
        <p:spPr>
          <a:xfrm>
            <a:off x="7531431" y="4828903"/>
            <a:ext cx="1037698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err="1" smtClean="0"/>
              <a:t>PaaS</a:t>
            </a:r>
            <a:endParaRPr lang="sk-SK" dirty="0"/>
          </a:p>
        </p:txBody>
      </p:sp>
      <p:sp>
        <p:nvSpPr>
          <p:cNvPr id="12" name="Obdĺžnik 11"/>
          <p:cNvSpPr/>
          <p:nvPr/>
        </p:nvSpPr>
        <p:spPr>
          <a:xfrm>
            <a:off x="8684386" y="4847233"/>
            <a:ext cx="821245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err="1" smtClean="0"/>
              <a:t>SaaS</a:t>
            </a:r>
            <a:endParaRPr lang="sk-SK" dirty="0"/>
          </a:p>
        </p:txBody>
      </p:sp>
      <p:sp>
        <p:nvSpPr>
          <p:cNvPr id="13" name="Obdĺžnik 12"/>
          <p:cNvSpPr/>
          <p:nvPr/>
        </p:nvSpPr>
        <p:spPr>
          <a:xfrm>
            <a:off x="192520" y="3904568"/>
            <a:ext cx="2076244" cy="6850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Stupne „zrelosti“ systémov</a:t>
            </a:r>
            <a:endParaRPr lang="sk-SK" dirty="0"/>
          </a:p>
        </p:txBody>
      </p:sp>
      <p:sp>
        <p:nvSpPr>
          <p:cNvPr id="14" name="Obdĺžnik 13"/>
          <p:cNvSpPr/>
          <p:nvPr/>
        </p:nvSpPr>
        <p:spPr>
          <a:xfrm>
            <a:off x="5159856" y="2971674"/>
            <a:ext cx="1642490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Integrácie</a:t>
            </a:r>
            <a:endParaRPr lang="sk-SK" dirty="0"/>
          </a:p>
        </p:txBody>
      </p:sp>
      <p:sp>
        <p:nvSpPr>
          <p:cNvPr id="15" name="Obdĺžnik 14"/>
          <p:cNvSpPr/>
          <p:nvPr/>
        </p:nvSpPr>
        <p:spPr>
          <a:xfrm>
            <a:off x="3232154" y="3912416"/>
            <a:ext cx="1809703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Platforma integrácie údajov</a:t>
            </a:r>
            <a:endParaRPr lang="sk-SK" dirty="0"/>
          </a:p>
        </p:txBody>
      </p:sp>
      <p:sp>
        <p:nvSpPr>
          <p:cNvPr id="16" name="Obdĺžnik 15"/>
          <p:cNvSpPr/>
          <p:nvPr/>
        </p:nvSpPr>
        <p:spPr>
          <a:xfrm>
            <a:off x="5104125" y="3904568"/>
            <a:ext cx="1642521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Zbernica FE integrácie</a:t>
            </a:r>
            <a:endParaRPr lang="sk-SK" dirty="0"/>
          </a:p>
        </p:txBody>
      </p:sp>
      <p:cxnSp>
        <p:nvCxnSpPr>
          <p:cNvPr id="18" name="Rovná spojovacia šípka 17"/>
          <p:cNvCxnSpPr>
            <a:stCxn id="4" idx="2"/>
          </p:cNvCxnSpPr>
          <p:nvPr/>
        </p:nvCxnSpPr>
        <p:spPr>
          <a:xfrm flipH="1">
            <a:off x="3558972" y="2681010"/>
            <a:ext cx="2835021" cy="275867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ovná spojovacia šípka 23"/>
          <p:cNvCxnSpPr>
            <a:stCxn id="4" idx="2"/>
          </p:cNvCxnSpPr>
          <p:nvPr/>
        </p:nvCxnSpPr>
        <p:spPr>
          <a:xfrm>
            <a:off x="6393993" y="2681010"/>
            <a:ext cx="3011261" cy="178282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ovná spojovacia šípka 26"/>
          <p:cNvCxnSpPr/>
          <p:nvPr/>
        </p:nvCxnSpPr>
        <p:spPr>
          <a:xfrm flipH="1">
            <a:off x="8304531" y="3760301"/>
            <a:ext cx="1207608" cy="94249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ovná spojovacia šípka 29"/>
          <p:cNvCxnSpPr/>
          <p:nvPr/>
        </p:nvCxnSpPr>
        <p:spPr>
          <a:xfrm>
            <a:off x="9528879" y="3760301"/>
            <a:ext cx="1208314" cy="116006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ovná spojovacia šípka 33"/>
          <p:cNvCxnSpPr>
            <a:endCxn id="15" idx="0"/>
          </p:cNvCxnSpPr>
          <p:nvPr/>
        </p:nvCxnSpPr>
        <p:spPr>
          <a:xfrm flipH="1">
            <a:off x="4137006" y="3644682"/>
            <a:ext cx="1663228" cy="267734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ovná spojovacia šípka 34"/>
          <p:cNvCxnSpPr/>
          <p:nvPr/>
        </p:nvCxnSpPr>
        <p:spPr>
          <a:xfrm>
            <a:off x="5800234" y="3644682"/>
            <a:ext cx="593758" cy="20986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bdĺžnik 35"/>
          <p:cNvSpPr/>
          <p:nvPr/>
        </p:nvSpPr>
        <p:spPr>
          <a:xfrm>
            <a:off x="2290788" y="4878844"/>
            <a:ext cx="1149843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smtClean="0"/>
              <a:t>Prepojenie referenčných údajov</a:t>
            </a:r>
            <a:endParaRPr lang="sk-SK" sz="1400" dirty="0"/>
          </a:p>
        </p:txBody>
      </p:sp>
      <p:sp>
        <p:nvSpPr>
          <p:cNvPr id="37" name="Obdĺžnik 36"/>
          <p:cNvSpPr/>
          <p:nvPr/>
        </p:nvSpPr>
        <p:spPr>
          <a:xfrm>
            <a:off x="3525146" y="4878844"/>
            <a:ext cx="1149843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smtClean="0"/>
              <a:t>Publikácia otvorených údajov</a:t>
            </a:r>
            <a:endParaRPr lang="sk-SK" sz="1400" dirty="0"/>
          </a:p>
        </p:txBody>
      </p:sp>
      <p:sp>
        <p:nvSpPr>
          <p:cNvPr id="38" name="Obdĺžnik 37"/>
          <p:cNvSpPr/>
          <p:nvPr/>
        </p:nvSpPr>
        <p:spPr>
          <a:xfrm>
            <a:off x="4741601" y="4878844"/>
            <a:ext cx="1149843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smtClean="0"/>
              <a:t>Analytické využitie údajov</a:t>
            </a:r>
            <a:endParaRPr lang="sk-SK" sz="1400" dirty="0"/>
          </a:p>
        </p:txBody>
      </p:sp>
      <p:cxnSp>
        <p:nvCxnSpPr>
          <p:cNvPr id="39" name="Rovná spojovacia šípka 38"/>
          <p:cNvCxnSpPr/>
          <p:nvPr/>
        </p:nvCxnSpPr>
        <p:spPr>
          <a:xfrm flipH="1">
            <a:off x="3062304" y="4583887"/>
            <a:ext cx="630014" cy="266422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ovná spojovacia šípka 39"/>
          <p:cNvCxnSpPr/>
          <p:nvPr/>
        </p:nvCxnSpPr>
        <p:spPr>
          <a:xfrm>
            <a:off x="3849227" y="4608367"/>
            <a:ext cx="501679" cy="252087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ovná spojovacia šípka 42"/>
          <p:cNvCxnSpPr>
            <a:endCxn id="38" idx="0"/>
          </p:cNvCxnSpPr>
          <p:nvPr/>
        </p:nvCxnSpPr>
        <p:spPr>
          <a:xfrm>
            <a:off x="4232565" y="4605435"/>
            <a:ext cx="1083958" cy="273409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bdĺžnik 45"/>
          <p:cNvSpPr/>
          <p:nvPr/>
        </p:nvSpPr>
        <p:spPr>
          <a:xfrm>
            <a:off x="6802346" y="5762504"/>
            <a:ext cx="1703530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smtClean="0"/>
              <a:t>Publikácia služieb (hlavných aj podporných)</a:t>
            </a:r>
            <a:endParaRPr lang="sk-SK" sz="1400" dirty="0"/>
          </a:p>
        </p:txBody>
      </p:sp>
      <p:sp>
        <p:nvSpPr>
          <p:cNvPr id="47" name="Obdĺžnik 46"/>
          <p:cNvSpPr/>
          <p:nvPr/>
        </p:nvSpPr>
        <p:spPr>
          <a:xfrm>
            <a:off x="5411584" y="5777314"/>
            <a:ext cx="1250470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smtClean="0"/>
              <a:t>Pripojenie sa na SM FE</a:t>
            </a:r>
            <a:endParaRPr lang="sk-SK" sz="1400" dirty="0"/>
          </a:p>
        </p:txBody>
      </p:sp>
      <p:cxnSp>
        <p:nvCxnSpPr>
          <p:cNvPr id="48" name="Rovná spojovacia šípka 47"/>
          <p:cNvCxnSpPr/>
          <p:nvPr/>
        </p:nvCxnSpPr>
        <p:spPr>
          <a:xfrm>
            <a:off x="6111350" y="4591055"/>
            <a:ext cx="94376" cy="1120851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ovná spojovacia šípka 48"/>
          <p:cNvCxnSpPr/>
          <p:nvPr/>
        </p:nvCxnSpPr>
        <p:spPr>
          <a:xfrm>
            <a:off x="6205726" y="4631626"/>
            <a:ext cx="848921" cy="108028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bdĺžnik 51"/>
          <p:cNvSpPr/>
          <p:nvPr/>
        </p:nvSpPr>
        <p:spPr>
          <a:xfrm>
            <a:off x="326572" y="4860454"/>
            <a:ext cx="1882344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smtClean="0"/>
              <a:t>Pripojenie sa na SM BE a zdieľané systémy</a:t>
            </a:r>
            <a:endParaRPr lang="sk-SK" sz="1400" dirty="0"/>
          </a:p>
        </p:txBody>
      </p:sp>
      <p:cxnSp>
        <p:nvCxnSpPr>
          <p:cNvPr id="55" name="Rovná spojovacia šípka 54"/>
          <p:cNvCxnSpPr>
            <a:endCxn id="52" idx="0"/>
          </p:cNvCxnSpPr>
          <p:nvPr/>
        </p:nvCxnSpPr>
        <p:spPr>
          <a:xfrm flipH="1">
            <a:off x="1267744" y="4615920"/>
            <a:ext cx="2169994" cy="244534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ovná spojovacia šípka 56"/>
          <p:cNvCxnSpPr>
            <a:stCxn id="6" idx="2"/>
          </p:cNvCxnSpPr>
          <p:nvPr/>
        </p:nvCxnSpPr>
        <p:spPr>
          <a:xfrm flipH="1">
            <a:off x="1336336" y="3606803"/>
            <a:ext cx="1536903" cy="193154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bdĺžnik 60"/>
          <p:cNvSpPr/>
          <p:nvPr/>
        </p:nvSpPr>
        <p:spPr>
          <a:xfrm>
            <a:off x="9620888" y="4855721"/>
            <a:ext cx="821245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err="1" smtClean="0"/>
              <a:t>BPaaS</a:t>
            </a:r>
            <a:endParaRPr lang="sk-SK" dirty="0"/>
          </a:p>
        </p:txBody>
      </p:sp>
      <p:cxnSp>
        <p:nvCxnSpPr>
          <p:cNvPr id="62" name="Rovná spojovacia šípka 61"/>
          <p:cNvCxnSpPr/>
          <p:nvPr/>
        </p:nvCxnSpPr>
        <p:spPr>
          <a:xfrm flipH="1">
            <a:off x="7950627" y="4553310"/>
            <a:ext cx="199306" cy="28973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bdĺžnik 62"/>
          <p:cNvSpPr/>
          <p:nvPr/>
        </p:nvSpPr>
        <p:spPr>
          <a:xfrm>
            <a:off x="7756073" y="3876307"/>
            <a:ext cx="1346156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Režim využívania</a:t>
            </a:r>
            <a:endParaRPr lang="sk-SK" dirty="0"/>
          </a:p>
        </p:txBody>
      </p:sp>
      <p:cxnSp>
        <p:nvCxnSpPr>
          <p:cNvPr id="64" name="Rovná spojovacia šípka 63"/>
          <p:cNvCxnSpPr>
            <a:endCxn id="61" idx="0"/>
          </p:cNvCxnSpPr>
          <p:nvPr/>
        </p:nvCxnSpPr>
        <p:spPr>
          <a:xfrm>
            <a:off x="8602513" y="4500064"/>
            <a:ext cx="1428998" cy="355657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Rovná spojovacia šípka 65"/>
          <p:cNvCxnSpPr>
            <a:endCxn id="12" idx="0"/>
          </p:cNvCxnSpPr>
          <p:nvPr/>
        </p:nvCxnSpPr>
        <p:spPr>
          <a:xfrm>
            <a:off x="8238399" y="4566115"/>
            <a:ext cx="856610" cy="28111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bdĺžnik 69"/>
          <p:cNvSpPr/>
          <p:nvPr/>
        </p:nvSpPr>
        <p:spPr>
          <a:xfrm>
            <a:off x="9813471" y="3910495"/>
            <a:ext cx="1394492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Proces on-</a:t>
            </a:r>
            <a:r>
              <a:rPr lang="sk-SK" dirty="0" err="1" smtClean="0"/>
              <a:t>boarding</a:t>
            </a:r>
            <a:r>
              <a:rPr lang="sk-SK" dirty="0" smtClean="0"/>
              <a:t>-u</a:t>
            </a:r>
            <a:endParaRPr lang="sk-SK" dirty="0"/>
          </a:p>
        </p:txBody>
      </p:sp>
      <p:cxnSp>
        <p:nvCxnSpPr>
          <p:cNvPr id="71" name="Rovná spojovacia šípka 70"/>
          <p:cNvCxnSpPr/>
          <p:nvPr/>
        </p:nvCxnSpPr>
        <p:spPr>
          <a:xfrm flipH="1">
            <a:off x="5981085" y="2696815"/>
            <a:ext cx="704162" cy="21227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bdĺžnik 93"/>
          <p:cNvSpPr/>
          <p:nvPr/>
        </p:nvSpPr>
        <p:spPr>
          <a:xfrm>
            <a:off x="10737306" y="2928996"/>
            <a:ext cx="1196872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Prevádzka (</a:t>
            </a:r>
            <a:r>
              <a:rPr lang="sk-SK" dirty="0" err="1" smtClean="0"/>
              <a:t>DevOps</a:t>
            </a:r>
            <a:r>
              <a:rPr lang="sk-SK" dirty="0" smtClean="0"/>
              <a:t>)</a:t>
            </a:r>
            <a:endParaRPr lang="sk-SK" dirty="0"/>
          </a:p>
        </p:txBody>
      </p:sp>
      <p:cxnSp>
        <p:nvCxnSpPr>
          <p:cNvPr id="95" name="Rovná spojovacia šípka 94"/>
          <p:cNvCxnSpPr/>
          <p:nvPr/>
        </p:nvCxnSpPr>
        <p:spPr>
          <a:xfrm>
            <a:off x="7178755" y="2669716"/>
            <a:ext cx="4156987" cy="141868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504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Informácia o dianí na ostatných PS</a:t>
            </a:r>
            <a:endParaRPr lang="sk-SK" dirty="0"/>
          </a:p>
        </p:txBody>
      </p:sp>
      <p:graphicFrame>
        <p:nvGraphicFramePr>
          <p:cNvPr id="5" name="Zástupný objekt pre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0433888"/>
              </p:ext>
            </p:extLst>
          </p:nvPr>
        </p:nvGraphicFramePr>
        <p:xfrm>
          <a:off x="242889" y="933864"/>
          <a:ext cx="11744324" cy="55639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98198">
                  <a:extLst>
                    <a:ext uri="{9D8B030D-6E8A-4147-A177-3AD203B41FA5}">
                      <a16:colId xmlns:a16="http://schemas.microsoft.com/office/drawing/2014/main" val="154244583"/>
                    </a:ext>
                  </a:extLst>
                </a:gridCol>
                <a:gridCol w="1707554">
                  <a:extLst>
                    <a:ext uri="{9D8B030D-6E8A-4147-A177-3AD203B41FA5}">
                      <a16:colId xmlns:a16="http://schemas.microsoft.com/office/drawing/2014/main" val="2578698388"/>
                    </a:ext>
                  </a:extLst>
                </a:gridCol>
                <a:gridCol w="7338572">
                  <a:extLst>
                    <a:ext uri="{9D8B030D-6E8A-4147-A177-3AD203B41FA5}">
                      <a16:colId xmlns:a16="http://schemas.microsoft.com/office/drawing/2014/main" val="418989423"/>
                    </a:ext>
                  </a:extLst>
                </a:gridCol>
              </a:tblGrid>
              <a:tr h="150232"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1" u="none" strike="noStrike" dirty="0">
                          <a:effectLst/>
                        </a:rPr>
                        <a:t>PS Názov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1" u="none" strike="noStrike" dirty="0">
                          <a:effectLst/>
                        </a:rPr>
                        <a:t>Vedúci PS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1" u="none" strike="noStrike" dirty="0">
                          <a:effectLst/>
                        </a:rPr>
                        <a:t>Hlavný cieľ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979872121"/>
                  </a:ext>
                </a:extLst>
              </a:tr>
              <a:tr h="307977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 err="1">
                          <a:effectLst/>
                        </a:rPr>
                        <a:t>Delivery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Rastislav Janáč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Detailný akčný plán informatizácie 2017-2020 </a:t>
                      </a:r>
                      <a:r>
                        <a:rPr lang="sk-SK" sz="1200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>
                          <a:effectLst/>
                        </a:rPr>
                        <a:t>podrobný rozpis aktivít, kľúčových projektov - </a:t>
                      </a:r>
                      <a:r>
                        <a:rPr lang="sk-SK" sz="1200" u="none" strike="noStrike" dirty="0" err="1">
                          <a:effectLst/>
                        </a:rPr>
                        <a:t>enablerov</a:t>
                      </a:r>
                      <a:r>
                        <a:rPr lang="sk-SK" sz="1200" u="none" strike="noStrike" dirty="0">
                          <a:effectLst/>
                        </a:rPr>
                        <a:t>, a kľúčových centrálnych partnerských projektov)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296065751"/>
                  </a:ext>
                </a:extLst>
              </a:tr>
              <a:tr h="118684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 err="1">
                          <a:effectLst/>
                        </a:rPr>
                        <a:t>Governance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Rastislav Janáč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Aktualizovaná metodika projektového </a:t>
                      </a:r>
                      <a:r>
                        <a:rPr lang="sk-SK" sz="1200" b="1" u="none" strike="noStrike" dirty="0" smtClean="0">
                          <a:effectLst/>
                        </a:rPr>
                        <a:t>riadenia,</a:t>
                      </a:r>
                      <a:r>
                        <a:rPr lang="sk-SK" sz="1200" u="none" strike="noStrike" dirty="0" smtClean="0">
                          <a:effectLst/>
                        </a:rPr>
                        <a:t> </a:t>
                      </a:r>
                      <a:r>
                        <a:rPr lang="sk-SK" sz="1200" b="1" u="none" strike="noStrike" dirty="0">
                          <a:effectLst/>
                        </a:rPr>
                        <a:t>Koncepcia riadenia informatizácie</a:t>
                      </a:r>
                      <a:r>
                        <a:rPr lang="sk-SK" sz="1200" u="none" strike="noStrike" dirty="0">
                          <a:effectLst/>
                        </a:rPr>
                        <a:t> Do: 30/9/2017(rozpracovanie tém, ako: centrálna koordinácia IT počas celého životného cyklu projektov a prevádzky (bez ohľadu na zdroj financovania), transparentný a </a:t>
                      </a:r>
                      <a:r>
                        <a:rPr lang="sk-SK" sz="1200" u="none" strike="noStrike" dirty="0" err="1">
                          <a:effectLst/>
                        </a:rPr>
                        <a:t>participatívny</a:t>
                      </a:r>
                      <a:r>
                        <a:rPr lang="sk-SK" sz="1200" u="none" strike="noStrike" dirty="0">
                          <a:effectLst/>
                        </a:rPr>
                        <a:t> proces plánovania, centrálny architektonický dohľad, agilný vývoj riešení a testovanie prototypov, či uplatnenie hodnoty za peniaze), </a:t>
                      </a:r>
                      <a:r>
                        <a:rPr lang="sk-SK" sz="1200" b="1" u="none" strike="noStrike" dirty="0">
                          <a:effectLst/>
                        </a:rPr>
                        <a:t>Koncepcia riadenia ľudských zdrojov v IT </a:t>
                      </a:r>
                      <a:r>
                        <a:rPr lang="sk-SK" sz="1200" u="none" strike="noStrike" dirty="0">
                          <a:effectLst/>
                        </a:rPr>
                        <a:t>Do: 31/12/2017  (návrh spôsobu riadenia ľudských zdrojov a budovania interných kapacít v oblasti IT (vrátane nastavenia programu zvyšovania kvalifikácie ľudských zdrojov venujúcich sa IT vo VS)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3578899060"/>
                  </a:ext>
                </a:extLst>
              </a:tr>
              <a:tr h="57088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Lepšie služby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Tomáš Révaj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Interakcia s verejnou správou, životné situácie a výber služby </a:t>
                      </a:r>
                      <a:r>
                        <a:rPr lang="sk-SK" sz="1200" b="1" u="none" strike="noStrike" dirty="0" smtClean="0">
                          <a:effectLst/>
                        </a:rPr>
                        <a:t>navigáciou </a:t>
                      </a:r>
                      <a:r>
                        <a:rPr lang="sk-SK" sz="1200" u="none" strike="noStrike" dirty="0" smtClean="0">
                          <a:effectLst/>
                        </a:rPr>
                        <a:t>(systematické </a:t>
                      </a:r>
                      <a:r>
                        <a:rPr lang="sk-SK" sz="1200" u="none" strike="noStrike" dirty="0">
                          <a:effectLst/>
                        </a:rPr>
                        <a:t>vysvetlenie prístupu k riešeniu poskytovania služieb VS občanom a podnikateľom </a:t>
                      </a:r>
                      <a:r>
                        <a:rPr lang="sk-SK" sz="1200" u="none" strike="noStrike" dirty="0" smtClean="0">
                          <a:effectLst/>
                        </a:rPr>
                        <a:t>.</a:t>
                      </a:r>
                      <a:r>
                        <a:rPr lang="sk-SK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sk-SK" sz="1200" u="none" strike="noStrike" dirty="0" smtClean="0">
                          <a:effectLst/>
                        </a:rPr>
                        <a:t>rátane </a:t>
                      </a:r>
                      <a:r>
                        <a:rPr lang="sk-SK" sz="1200" u="none" strike="noStrike" dirty="0">
                          <a:effectLst/>
                        </a:rPr>
                        <a:t>konceptov interaktívnej obsluhy, navigácie, životných situácií).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2325686308"/>
                  </a:ext>
                </a:extLst>
              </a:tr>
              <a:tr h="353047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Lepšie dáta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Juraj Bárdy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Otvorené údaje </a:t>
                      </a:r>
                      <a:r>
                        <a:rPr lang="sk-SK" sz="1200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>
                          <a:effectLst/>
                        </a:rPr>
                        <a:t>systematické vysvetlenie konceptu, ako sa pristúpi k zverejňovania osobných údajov)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1114062432"/>
                  </a:ext>
                </a:extLst>
              </a:tr>
              <a:tr h="75116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Digitalizácia agend VS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Juraj Bárdy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Využívanie centrálnych spoločných blokov </a:t>
                      </a:r>
                      <a:r>
                        <a:rPr lang="sk-SK" sz="1200" u="none" strike="noStrike" dirty="0">
                          <a:effectLst/>
                        </a:rPr>
                        <a:t> </a:t>
                      </a:r>
                      <a:r>
                        <a:rPr lang="sk-SK" sz="1200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>
                          <a:effectLst/>
                        </a:rPr>
                        <a:t>Predstavenie možných riešení </a:t>
                      </a:r>
                      <a:r>
                        <a:rPr lang="sk-SK" sz="1200" u="none" strike="noStrike" dirty="0" err="1">
                          <a:effectLst/>
                        </a:rPr>
                        <a:t>zdeľaných</a:t>
                      </a:r>
                      <a:r>
                        <a:rPr lang="sk-SK" sz="1200" u="none" strike="noStrike" dirty="0">
                          <a:effectLst/>
                        </a:rPr>
                        <a:t> služieb v režime </a:t>
                      </a:r>
                      <a:r>
                        <a:rPr lang="sk-SK" sz="1200" u="none" strike="noStrike" dirty="0" err="1">
                          <a:effectLst/>
                        </a:rPr>
                        <a:t>SaaS</a:t>
                      </a:r>
                      <a:r>
                        <a:rPr lang="sk-SK" sz="1200" u="none" strike="noStrike" dirty="0">
                          <a:effectLst/>
                        </a:rPr>
                        <a:t>), </a:t>
                      </a:r>
                      <a:r>
                        <a:rPr lang="sk-SK" sz="1200" b="1" u="none" strike="noStrike" dirty="0">
                          <a:effectLst/>
                        </a:rPr>
                        <a:t>Rozvoj agendových informačných systémov </a:t>
                      </a:r>
                      <a:r>
                        <a:rPr lang="sk-SK" sz="1200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>
                          <a:effectLst/>
                        </a:rPr>
                        <a:t>Systematické vysvetlenie požiadaviek na rozvoj agendových IS - manuál pre gestorov/správcov AIS)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3412213520"/>
                  </a:ext>
                </a:extLst>
              </a:tr>
              <a:tr h="450699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Verejné obstarávanie IKT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Branislav Hudec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</a:t>
                      </a:r>
                      <a:r>
                        <a:rPr lang="sk-SK" sz="1200" b="1" u="none" strike="noStrike" dirty="0">
                          <a:effectLst/>
                        </a:rPr>
                        <a:t>: Koncepcia nákupu IT vo verejnej správe </a:t>
                      </a:r>
                      <a:r>
                        <a:rPr lang="sk-SK" sz="1200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>
                          <a:effectLst/>
                        </a:rPr>
                        <a:t>Koncepcia prestaví konkrétne návrhy a postupy, ktoré zlepšia nákup IT a vyriešia identifikované problémy)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2627140170"/>
                  </a:ext>
                </a:extLst>
              </a:tr>
              <a:tr h="15023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Vládny </a:t>
                      </a:r>
                      <a:r>
                        <a:rPr lang="sk-SK" sz="1200" u="none" strike="noStrike" dirty="0" err="1">
                          <a:effectLst/>
                        </a:rPr>
                        <a:t>cloud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Richard Hollý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dirty="0">
                          <a:effectLst/>
                        </a:rPr>
                        <a:t>Reakcia </a:t>
                      </a:r>
                      <a:r>
                        <a:rPr lang="pl-PL" sz="1200" u="none" strike="noStrike" dirty="0" smtClean="0">
                          <a:effectLst/>
                        </a:rPr>
                        <a:t>na </a:t>
                      </a:r>
                      <a:r>
                        <a:rPr lang="pl-PL" sz="1200" u="none" strike="noStrike" dirty="0">
                          <a:effectLst/>
                        </a:rPr>
                        <a:t>vstupy od iných </a:t>
                      </a:r>
                      <a:r>
                        <a:rPr lang="pl-PL" sz="1200" u="none" strike="noStrike" dirty="0" smtClean="0">
                          <a:effectLst/>
                        </a:rPr>
                        <a:t>PS a konzultácie</a:t>
                      </a:r>
                      <a:r>
                        <a:rPr lang="pl-PL" sz="1200" u="none" strike="noStrike" baseline="0" dirty="0" smtClean="0">
                          <a:effectLst/>
                        </a:rPr>
                        <a:t> k témam vládneho cloudu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688205250"/>
                  </a:ext>
                </a:extLst>
              </a:tr>
              <a:tr h="1126747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Strategická architektúra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Tomáš Kysela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Referenčná architektúra IISVS  </a:t>
                      </a:r>
                      <a:r>
                        <a:rPr lang="sk-SK" sz="1200" u="none" strike="noStrike" dirty="0">
                          <a:effectLst/>
                        </a:rPr>
                        <a:t>(systematický architektonický popis a princípy budovania </a:t>
                      </a:r>
                      <a:r>
                        <a:rPr lang="sk-SK" sz="1200" u="none" strike="noStrike" dirty="0" err="1">
                          <a:effectLst/>
                        </a:rPr>
                        <a:t>eGovernmentu</a:t>
                      </a:r>
                      <a:r>
                        <a:rPr lang="sk-SK" sz="1200" u="none" strike="noStrike" dirty="0">
                          <a:effectLst/>
                        </a:rPr>
                        <a:t> ako integrovaného informačného systému VS</a:t>
                      </a:r>
                      <a:r>
                        <a:rPr lang="sk-SK" sz="1200" b="1" u="none" strike="noStrike" dirty="0">
                          <a:effectLst/>
                        </a:rPr>
                        <a:t>) Referenčná architektúra ISVS v </a:t>
                      </a:r>
                      <a:r>
                        <a:rPr lang="sk-SK" sz="1200" b="1" u="none" strike="noStrike" dirty="0" err="1">
                          <a:effectLst/>
                        </a:rPr>
                        <a:t>cloude</a:t>
                      </a:r>
                      <a:r>
                        <a:rPr lang="sk-SK" sz="1200" b="1" u="none" strike="noStrike" dirty="0">
                          <a:effectLst/>
                        </a:rPr>
                        <a:t> </a:t>
                      </a:r>
                      <a:r>
                        <a:rPr lang="sk-SK" sz="1200" b="1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 smtClean="0">
                          <a:effectLst/>
                        </a:rPr>
                        <a:t>štandardizácia </a:t>
                      </a:r>
                      <a:r>
                        <a:rPr lang="sk-SK" sz="1200" u="none" strike="noStrike" dirty="0">
                          <a:effectLst/>
                        </a:rPr>
                        <a:t>architektúry ISVS aby bol vhodný pre vládny </a:t>
                      </a:r>
                      <a:r>
                        <a:rPr lang="sk-SK" sz="1200" u="none" strike="noStrike" dirty="0" err="1" smtClean="0">
                          <a:effectLst/>
                        </a:rPr>
                        <a:t>cloud</a:t>
                      </a:r>
                      <a:r>
                        <a:rPr lang="sk-SK" sz="1200" u="none" strike="noStrike" dirty="0" smtClean="0">
                          <a:effectLst/>
                        </a:rPr>
                        <a:t>), </a:t>
                      </a:r>
                      <a:r>
                        <a:rPr lang="sk-SK" sz="1200" u="none" strike="noStrike" dirty="0">
                          <a:effectLst/>
                        </a:rPr>
                        <a:t>Strategická architektúra </a:t>
                      </a:r>
                      <a:r>
                        <a:rPr lang="sk-SK" sz="1200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>
                          <a:effectLst/>
                        </a:rPr>
                        <a:t>navrhuje pohľad na architektúru VS z centrálnej úrovne vrátane definícii zdieľaných služieb a spoločných komponentov)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1481727782"/>
                  </a:ext>
                </a:extLst>
              </a:tr>
              <a:tr h="30046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Kybernetická bezpečnosť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Peter Poliak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Informačná a kybernetická bezpečnosť</a:t>
                      </a:r>
                      <a:r>
                        <a:rPr lang="sk-SK" sz="1200" u="none" strike="noStrike" dirty="0">
                          <a:effectLst/>
                        </a:rPr>
                        <a:t> Do: TBD (systematické vysvetlenie prístupu v oblasti informačnej a kybernetickej bezpečnosti)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1432157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858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584" y="2502375"/>
            <a:ext cx="5852181" cy="103537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Ďakujem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pozornosť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186" y="406400"/>
            <a:ext cx="5920445" cy="60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942939"/>
      </p:ext>
    </p:extLst>
  </p:cSld>
  <p:clrMapOvr>
    <a:masterClrMapping/>
  </p:clrMapOvr>
</p:sld>
</file>

<file path=ppt/theme/theme1.xml><?xml version="1.0" encoding="utf-8"?>
<a:theme xmlns:a="http://schemas.openxmlformats.org/drawingml/2006/main" name="OPII_cerpanie_v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65C2DF258143245B9490EE1F8110AAF" ma:contentTypeVersion="1" ma:contentTypeDescription="Umožňuje vytvoriť nový dokument." ma:contentTypeScope="" ma:versionID="212887e08f6cf881fde2d2fe724e95f7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CTYWSUCD3UHA-1850250954-62</_dlc_DocId>
    <_dlc_DocIdUrl xmlns="af457a4c-de28-4d38-bda9-e56a61b168cd">
      <Url>https://sp1.prod.metais.local/strategicka-architektura/_layouts/15/DocIdRedir.aspx?ID=CTYWSUCD3UHA-1850250954-62</Url>
      <Description>CTYWSUCD3UHA-1850250954-62</Description>
    </_dlc_DocIdUrl>
  </documentManagement>
</p:properties>
</file>

<file path=customXml/itemProps1.xml><?xml version="1.0" encoding="utf-8"?>
<ds:datastoreItem xmlns:ds="http://schemas.openxmlformats.org/officeDocument/2006/customXml" ds:itemID="{D1E38155-0D1C-4580-A842-8B5A9E83A863}"/>
</file>

<file path=customXml/itemProps2.xml><?xml version="1.0" encoding="utf-8"?>
<ds:datastoreItem xmlns:ds="http://schemas.openxmlformats.org/officeDocument/2006/customXml" ds:itemID="{FCC4543F-0844-444B-B5A1-C04338752506}"/>
</file>

<file path=customXml/itemProps3.xml><?xml version="1.0" encoding="utf-8"?>
<ds:datastoreItem xmlns:ds="http://schemas.openxmlformats.org/officeDocument/2006/customXml" ds:itemID="{E5F13F23-102E-4748-B50E-9C8EC9D359F6}"/>
</file>

<file path=customXml/itemProps4.xml><?xml version="1.0" encoding="utf-8"?>
<ds:datastoreItem xmlns:ds="http://schemas.openxmlformats.org/officeDocument/2006/customXml" ds:itemID="{A9E4972D-EF34-4D65-83CD-262E628F0F3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17958</TotalTime>
  <Words>489</Words>
  <Application>Microsoft Office PowerPoint</Application>
  <PresentationFormat>Širokouhlá</PresentationFormat>
  <Paragraphs>61</Paragraphs>
  <Slides>4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Open Sans</vt:lpstr>
      <vt:lpstr>OPII_cerpanie_v2</vt:lpstr>
      <vt:lpstr>Prezentácia programu PowerPoint</vt:lpstr>
      <vt:lpstr>Úloha dokumentu</vt:lpstr>
      <vt:lpstr>Informácia o dianí na ostatných PS</vt:lpstr>
      <vt:lpstr>Ďakujem za pozornosť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NÁZOV PREZENTÁCIE</dc:title>
  <dc:creator>Bošanská, Ľubomíra</dc:creator>
  <cp:lastModifiedBy>Tomáš Kysela</cp:lastModifiedBy>
  <cp:revision>485</cp:revision>
  <cp:lastPrinted>2017-06-11T19:37:40Z</cp:lastPrinted>
  <dcterms:created xsi:type="dcterms:W3CDTF">2016-06-24T11:30:20Z</dcterms:created>
  <dcterms:modified xsi:type="dcterms:W3CDTF">2017-06-29T10:46:07Z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0x010100765C2DF258143245B9490EE1F8110AAF</vt:lpwstr>
  </property>
  <property fmtid="{D5CDD505-2E9C-101B-9397-08002B2CF9AE}" pid="3" name="_dlc_DocIdItemGuid">
    <vt:lpwstr>002ad69e-b8d0-4420-b6b7-74d9f13fad1e</vt:lpwstr>
  </property>
</Properties>
</file>