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3"/>
  </p:notesMasterIdLst>
  <p:handoutMasterIdLst>
    <p:handoutMasterId r:id="rId14"/>
  </p:handoutMasterIdLst>
  <p:sldIdLst>
    <p:sldId id="338" r:id="rId2"/>
    <p:sldId id="367" r:id="rId3"/>
    <p:sldId id="368" r:id="rId4"/>
    <p:sldId id="369" r:id="rId5"/>
    <p:sldId id="371" r:id="rId6"/>
    <p:sldId id="372" r:id="rId7"/>
    <p:sldId id="373" r:id="rId8"/>
    <p:sldId id="374" r:id="rId9"/>
    <p:sldId id="376" r:id="rId10"/>
    <p:sldId id="375" r:id="rId11"/>
    <p:sldId id="356" r:id="rId12"/>
  </p:sldIdLst>
  <p:sldSz cx="12192000" cy="6858000"/>
  <p:notesSz cx="7102475" cy="938847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V." initials="AV" lastIdx="1" clrIdx="4">
    <p:extLst>
      <p:ext uri="{19B8F6BF-5375-455C-9EA6-DF929625EA0E}">
        <p15:presenceInfo xmlns:p15="http://schemas.microsoft.com/office/powerpoint/2012/main" userId="3c7022b5956a2155" providerId="Windows Live"/>
      </p:ext>
    </p:extLst>
  </p:cmAuthor>
  <p:cmAuthor id="2" name="Daniela Stojanová" initials="DS" lastIdx="1" clrIdx="2">
    <p:extLst>
      <p:ext uri="{19B8F6BF-5375-455C-9EA6-DF929625EA0E}">
        <p15:presenceInfo xmlns:p15="http://schemas.microsoft.com/office/powerpoint/2012/main" userId="S-1-5-21-1933036909-321857055-1030881100-1350" providerId="AD"/>
      </p:ext>
    </p:extLst>
  </p:cmAuthor>
  <p:cmAuthor id="3" name="Peter Čmiko" initials="PČ" lastIdx="9" clrIdx="3">
    <p:extLst>
      <p:ext uri="{19B8F6BF-5375-455C-9EA6-DF929625EA0E}">
        <p15:presenceInfo xmlns:p15="http://schemas.microsoft.com/office/powerpoint/2012/main" userId="S-1-5-21-1933036909-321857055-1030881100-134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54DA2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redný štýl 1 - zvýrazneni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Svetlý štýl 3 - zvýrazneni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Stredný štýl 2 - zvýrazneni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 autoAdjust="0"/>
    <p:restoredTop sz="91004" autoAdjust="0"/>
  </p:normalViewPr>
  <p:slideViewPr>
    <p:cSldViewPr snapToGrid="0">
      <p:cViewPr varScale="1">
        <p:scale>
          <a:sx n="67" d="100"/>
          <a:sy n="67" d="100"/>
        </p:scale>
        <p:origin x="6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23" Type="http://schemas.openxmlformats.org/officeDocument/2006/relationships/customXml" Target="../customXml/item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38FCD0C7-62A0-4773-9100-F1FA655FA846}" type="datetimeFigureOut">
              <a:rPr lang="sk-SK" smtClean="0"/>
              <a:t>27.6.2017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8F9E66E2-BFD3-4AFB-8722-E48EDCCF2AB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82676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BF8BAFF5-19A3-4BF3-BB84-AAC0F4317D69}" type="datetimeFigureOut">
              <a:rPr lang="sk-SK" smtClean="0"/>
              <a:t>27.6.2017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9D51C8E2-DB5A-4DEF-BF48-37F6694EA7C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1867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710248" y="4459526"/>
            <a:ext cx="5681979" cy="4224814"/>
          </a:xfrm>
          <a:prstGeom prst="rect">
            <a:avLst/>
          </a:prstGeom>
          <a:noFill/>
          <a:ln>
            <a:noFill/>
          </a:ln>
        </p:spPr>
        <p:txBody>
          <a:bodyPr lIns="94213" tIns="94213" rIns="94213" bIns="94213" anchor="ctr" anchorCtr="0">
            <a:noAutofit/>
          </a:bodyPr>
          <a:lstStyle/>
          <a:p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704850"/>
            <a:ext cx="6257925" cy="3519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63155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20875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sk-SK"/>
              <a:t>Upravte štýly predlohy textu</a:t>
            </a:r>
            <a:endParaRPr lang="sk-SK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380744"/>
            <a:ext cx="6172200" cy="44803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Ak chcete pridať obrázok, kliknite na ikonu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4959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0" y="34313"/>
            <a:ext cx="12192000" cy="103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3F3F3F"/>
              </a:buClr>
              <a:buFont typeface="Arial"/>
              <a:buNone/>
              <a:defRPr sz="4800" b="1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None/>
              <a:defRPr sz="2400"/>
            </a:lvl2pPr>
            <a:lvl3pPr lvl="2" indent="0" rtl="0">
              <a:spcBef>
                <a:spcPts val="0"/>
              </a:spcBef>
              <a:buNone/>
              <a:defRPr sz="2400"/>
            </a:lvl3pPr>
            <a:lvl4pPr lvl="3" indent="0" rtl="0">
              <a:spcBef>
                <a:spcPts val="0"/>
              </a:spcBef>
              <a:buNone/>
              <a:defRPr sz="2400"/>
            </a:lvl4pPr>
            <a:lvl5pPr lvl="4" indent="0" rtl="0">
              <a:spcBef>
                <a:spcPts val="0"/>
              </a:spcBef>
              <a:buNone/>
              <a:defRPr sz="2400"/>
            </a:lvl5pPr>
            <a:lvl6pPr lvl="5" indent="0" rtl="0">
              <a:spcBef>
                <a:spcPts val="0"/>
              </a:spcBef>
              <a:buNone/>
              <a:defRPr sz="2400"/>
            </a:lvl6pPr>
            <a:lvl7pPr lvl="6" indent="0" rtl="0">
              <a:spcBef>
                <a:spcPts val="0"/>
              </a:spcBef>
              <a:buNone/>
              <a:defRPr sz="2400"/>
            </a:lvl7pPr>
            <a:lvl8pPr lvl="7" indent="0" rtl="0">
              <a:spcBef>
                <a:spcPts val="0"/>
              </a:spcBef>
              <a:buNone/>
              <a:defRPr sz="2400"/>
            </a:lvl8pPr>
            <a:lvl9pPr lvl="8" indent="0" rtl="0">
              <a:spcBef>
                <a:spcPts val="0"/>
              </a:spcBef>
              <a:buNone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97837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0" y="34314"/>
            <a:ext cx="12192000" cy="10353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rgbClr val="3F3F3F"/>
              </a:buClr>
              <a:buFont typeface="Arial"/>
              <a:buNone/>
              <a:defRPr sz="4800" b="1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2400"/>
            </a:lvl2pPr>
            <a:lvl3pPr lvl="2" indent="0">
              <a:spcBef>
                <a:spcPts val="0"/>
              </a:spcBef>
              <a:buNone/>
              <a:defRPr sz="2400"/>
            </a:lvl3pPr>
            <a:lvl4pPr lvl="3" indent="0">
              <a:spcBef>
                <a:spcPts val="0"/>
              </a:spcBef>
              <a:buNone/>
              <a:defRPr sz="2400"/>
            </a:lvl4pPr>
            <a:lvl5pPr lvl="4" indent="0">
              <a:spcBef>
                <a:spcPts val="0"/>
              </a:spcBef>
              <a:buNone/>
              <a:defRPr sz="2400"/>
            </a:lvl5pPr>
            <a:lvl6pPr lvl="5" indent="0">
              <a:spcBef>
                <a:spcPts val="0"/>
              </a:spcBef>
              <a:buNone/>
              <a:defRPr sz="2400"/>
            </a:lvl6pPr>
            <a:lvl7pPr lvl="6" indent="0">
              <a:spcBef>
                <a:spcPts val="0"/>
              </a:spcBef>
              <a:buNone/>
              <a:defRPr sz="2400"/>
            </a:lvl7pPr>
            <a:lvl8pPr lvl="7" indent="0">
              <a:spcBef>
                <a:spcPts val="0"/>
              </a:spcBef>
              <a:buNone/>
              <a:defRPr sz="2400"/>
            </a:lvl8pPr>
            <a:lvl9pPr lvl="8" indent="0">
              <a:spcBef>
                <a:spcPts val="0"/>
              </a:spcBef>
              <a:buNone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974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41442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61169"/>
            <a:ext cx="10515600" cy="400271"/>
          </a:xfrm>
        </p:spPr>
        <p:txBody>
          <a:bodyPr/>
          <a:lstStyle>
            <a:lvl1pPr marL="0" indent="0">
              <a:buNone/>
              <a:defRPr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645306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  <a:endParaRPr lang="sk-S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45060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73719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22870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8264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024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sk-SK" sz="24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/>
              <a:t>Upravte štýly predlohy textu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9090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sk-S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25880"/>
            <a:ext cx="10515600" cy="4851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11823-3B33-4A16-80C2-EE9DAB1F74B4}" type="slidenum">
              <a:rPr lang="sk-SK" smtClean="0"/>
              <a:t>‹#›</a:t>
            </a:fld>
            <a:endParaRPr lang="sk-SK"/>
          </a:p>
        </p:txBody>
      </p:sp>
      <p:pic>
        <p:nvPicPr>
          <p:cNvPr id="1026" name="Picture 2" descr="https://www.vicepremier.gov.sk/wp-content/uploads/2016/05/UPVSR-1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85738"/>
            <a:ext cx="3078127" cy="9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16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703" r:id="rId11"/>
    <p:sldLayoutId id="214748370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accent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hyperlink" Target="mailto:tomas.kysela@vicepremier.gov.sk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ormatizacia.sk/narodna-koncepcia-informatizacie-verejnej-spravy--2016-/22662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jan.kulavjak@vicepremier.gov.sk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ormatiz&#225;cia.sk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kupina 5"/>
          <p:cNvGrpSpPr/>
          <p:nvPr/>
        </p:nvGrpSpPr>
        <p:grpSpPr>
          <a:xfrm>
            <a:off x="576891" y="2610713"/>
            <a:ext cx="11686540" cy="1840951"/>
            <a:chOff x="432669" y="1958036"/>
            <a:chExt cx="8764905" cy="1380714"/>
          </a:xfrm>
        </p:grpSpPr>
        <p:sp>
          <p:nvSpPr>
            <p:cNvPr id="13" name="Shape 148"/>
            <p:cNvSpPr txBox="1">
              <a:spLocks/>
            </p:cNvSpPr>
            <p:nvPr/>
          </p:nvSpPr>
          <p:spPr>
            <a:xfrm>
              <a:off x="4039787" y="1958036"/>
              <a:ext cx="5157787" cy="1043871"/>
            </a:xfrm>
            <a:prstGeom prst="rect">
              <a:avLst/>
            </a:prstGeom>
            <a:noFill/>
            <a:ln>
              <a:noFill/>
            </a:ln>
          </p:spPr>
          <p:txBody>
            <a:bodyPr lIns="121900" tIns="60933" rIns="121900" bIns="60933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F3F3F"/>
                </a:buClr>
                <a:buFont typeface="Arial"/>
                <a:buNone/>
                <a:defRPr sz="3600" b="1" i="0" u="none" strike="noStrike" cap="none">
                  <a:solidFill>
                    <a:srgbClr val="3F3F3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lvl="1" indent="0" rtl="0">
                <a:spcBef>
                  <a:spcPts val="0"/>
                </a:spcBef>
                <a:buNone/>
                <a:defRPr sz="1800"/>
              </a:lvl2pPr>
              <a:lvl3pPr lvl="2" indent="0" rtl="0">
                <a:spcBef>
                  <a:spcPts val="0"/>
                </a:spcBef>
                <a:buNone/>
                <a:defRPr sz="1800"/>
              </a:lvl3pPr>
              <a:lvl4pPr lvl="3" indent="0" rtl="0">
                <a:spcBef>
                  <a:spcPts val="0"/>
                </a:spcBef>
                <a:buNone/>
                <a:defRPr sz="1800"/>
              </a:lvl4pPr>
              <a:lvl5pPr lvl="4" indent="0" rtl="0">
                <a:spcBef>
                  <a:spcPts val="0"/>
                </a:spcBef>
                <a:buNone/>
                <a:defRPr sz="1800"/>
              </a:lvl5pPr>
              <a:lvl6pPr lvl="5" indent="0" rtl="0">
                <a:spcBef>
                  <a:spcPts val="0"/>
                </a:spcBef>
                <a:buNone/>
                <a:defRPr sz="1800"/>
              </a:lvl6pPr>
              <a:lvl7pPr lvl="6" indent="0" rtl="0">
                <a:spcBef>
                  <a:spcPts val="0"/>
                </a:spcBef>
                <a:buNone/>
                <a:defRPr sz="1800"/>
              </a:lvl7pPr>
              <a:lvl8pPr lvl="7" indent="0" rtl="0">
                <a:spcBef>
                  <a:spcPts val="0"/>
                </a:spcBef>
                <a:buNone/>
                <a:defRPr sz="1800"/>
              </a:lvl8pPr>
              <a:lvl9pPr lvl="8" indent="0" rtl="0">
                <a:spcBef>
                  <a:spcPts val="0"/>
                </a:spcBef>
                <a:buNone/>
                <a:defRPr sz="1800"/>
              </a:lvl9pPr>
            </a:lstStyle>
            <a:p>
              <a:pPr algn="l">
                <a:buClr>
                  <a:srgbClr val="595959"/>
                </a:buClr>
                <a:buSzPct val="25000"/>
              </a:pPr>
              <a:r>
                <a:rPr lang="sk-SK" sz="3733" dirty="0" smtClean="0">
                  <a:solidFill>
                    <a:srgbClr val="595959"/>
                  </a:solidFill>
                </a:rPr>
                <a:t>PS Strategická architektúra</a:t>
              </a:r>
            </a:p>
            <a:p>
              <a:pPr algn="l">
                <a:buClr>
                  <a:srgbClr val="595959"/>
                </a:buClr>
                <a:buSzPct val="25000"/>
              </a:pPr>
              <a:r>
                <a:rPr lang="sk-SK" sz="3733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Obnovenie činnosti</a:t>
              </a:r>
              <a:endParaRPr lang="en-US" sz="3733" dirty="0">
                <a:solidFill>
                  <a:srgbClr val="595959"/>
                </a:solidFill>
              </a:endParaRPr>
            </a:p>
          </p:txBody>
        </p:sp>
        <p:pic>
          <p:nvPicPr>
            <p:cNvPr id="1026" name="Picture 2" descr="https://www.vicepremier.gov.sk/wp-content/themes/upv/assets/img/upvsr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669" y="2151545"/>
              <a:ext cx="3528173" cy="11872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Rectangle 3"/>
          <p:cNvSpPr/>
          <p:nvPr/>
        </p:nvSpPr>
        <p:spPr>
          <a:xfrm>
            <a:off x="7690676" y="6353471"/>
            <a:ext cx="4372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2400" dirty="0" err="1" smtClean="0">
                <a:solidFill>
                  <a:schemeClr val="bg2"/>
                </a:solidFill>
                <a:hlinkClick r:id="rId4"/>
              </a:rPr>
              <a:t>tomas</a:t>
            </a:r>
            <a:r>
              <a:rPr lang="en-US" sz="2400" dirty="0" smtClean="0">
                <a:solidFill>
                  <a:schemeClr val="bg2"/>
                </a:solidFill>
                <a:hlinkClick r:id="rId4"/>
              </a:rPr>
              <a:t>.</a:t>
            </a:r>
            <a:r>
              <a:rPr lang="sk-SK" sz="2400" dirty="0" err="1" smtClean="0">
                <a:solidFill>
                  <a:schemeClr val="bg2"/>
                </a:solidFill>
                <a:hlinkClick r:id="rId4"/>
              </a:rPr>
              <a:t>kysela</a:t>
            </a:r>
            <a:r>
              <a:rPr lang="en-US" sz="2400" dirty="0" smtClean="0">
                <a:solidFill>
                  <a:schemeClr val="bg2"/>
                </a:solidFill>
                <a:hlinkClick r:id="rId4"/>
              </a:rPr>
              <a:t>@vicepremier.gov.sk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731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Informácia o dianí na ostatných PS</a:t>
            </a:r>
            <a:endParaRPr lang="sk-SK" dirty="0"/>
          </a:p>
        </p:txBody>
      </p:sp>
      <p:graphicFrame>
        <p:nvGraphicFramePr>
          <p:cNvPr id="5" name="Zástupný objekt pre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0433888"/>
              </p:ext>
            </p:extLst>
          </p:nvPr>
        </p:nvGraphicFramePr>
        <p:xfrm>
          <a:off x="242889" y="933864"/>
          <a:ext cx="11744324" cy="55639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98198">
                  <a:extLst>
                    <a:ext uri="{9D8B030D-6E8A-4147-A177-3AD203B41FA5}">
                      <a16:colId xmlns:a16="http://schemas.microsoft.com/office/drawing/2014/main" val="154244583"/>
                    </a:ext>
                  </a:extLst>
                </a:gridCol>
                <a:gridCol w="1707554">
                  <a:extLst>
                    <a:ext uri="{9D8B030D-6E8A-4147-A177-3AD203B41FA5}">
                      <a16:colId xmlns:a16="http://schemas.microsoft.com/office/drawing/2014/main" val="2578698388"/>
                    </a:ext>
                  </a:extLst>
                </a:gridCol>
                <a:gridCol w="7338572">
                  <a:extLst>
                    <a:ext uri="{9D8B030D-6E8A-4147-A177-3AD203B41FA5}">
                      <a16:colId xmlns:a16="http://schemas.microsoft.com/office/drawing/2014/main" val="418989423"/>
                    </a:ext>
                  </a:extLst>
                </a:gridCol>
              </a:tblGrid>
              <a:tr h="150232"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1" u="none" strike="noStrike" dirty="0">
                          <a:effectLst/>
                        </a:rPr>
                        <a:t>PS Názov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1" u="none" strike="noStrike" dirty="0">
                          <a:effectLst/>
                        </a:rPr>
                        <a:t>Vedúci PS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200" b="1" u="none" strike="noStrike" dirty="0">
                          <a:effectLst/>
                        </a:rPr>
                        <a:t>Hlavný cieľ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979872121"/>
                  </a:ext>
                </a:extLst>
              </a:tr>
              <a:tr h="307977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 err="1">
                          <a:effectLst/>
                        </a:rPr>
                        <a:t>Delivery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Rastislav Janáč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Detailný akčný plán informatizácie 2017-2020 </a:t>
                      </a:r>
                      <a:r>
                        <a:rPr lang="sk-SK" sz="1200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>
                          <a:effectLst/>
                        </a:rPr>
                        <a:t>podrobný rozpis aktivít, kľúčových projektov - </a:t>
                      </a:r>
                      <a:r>
                        <a:rPr lang="sk-SK" sz="1200" u="none" strike="noStrike" dirty="0" err="1">
                          <a:effectLst/>
                        </a:rPr>
                        <a:t>enablerov</a:t>
                      </a:r>
                      <a:r>
                        <a:rPr lang="sk-SK" sz="1200" u="none" strike="noStrike" dirty="0">
                          <a:effectLst/>
                        </a:rPr>
                        <a:t>, a kľúčových centrálnych partnerských projektov)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296065751"/>
                  </a:ext>
                </a:extLst>
              </a:tr>
              <a:tr h="1186840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 err="1">
                          <a:effectLst/>
                        </a:rPr>
                        <a:t>Governance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Rastislav Janáč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Aktualizovaná metodika projektového </a:t>
                      </a:r>
                      <a:r>
                        <a:rPr lang="sk-SK" sz="1200" b="1" u="none" strike="noStrike" dirty="0" smtClean="0">
                          <a:effectLst/>
                        </a:rPr>
                        <a:t>riadenia,</a:t>
                      </a:r>
                      <a:r>
                        <a:rPr lang="sk-SK" sz="1200" u="none" strike="noStrike" dirty="0" smtClean="0">
                          <a:effectLst/>
                        </a:rPr>
                        <a:t> </a:t>
                      </a:r>
                      <a:r>
                        <a:rPr lang="sk-SK" sz="1200" b="1" u="none" strike="noStrike" dirty="0">
                          <a:effectLst/>
                        </a:rPr>
                        <a:t>Koncepcia riadenia informatizácie</a:t>
                      </a:r>
                      <a:r>
                        <a:rPr lang="sk-SK" sz="1200" u="none" strike="noStrike" dirty="0">
                          <a:effectLst/>
                        </a:rPr>
                        <a:t> Do: 30/9/2017(rozpracovanie tém, ako: centrálna koordinácia IT počas celého životného cyklu projektov a prevádzky (bez ohľadu na zdroj financovania), transparentný a </a:t>
                      </a:r>
                      <a:r>
                        <a:rPr lang="sk-SK" sz="1200" u="none" strike="noStrike" dirty="0" err="1">
                          <a:effectLst/>
                        </a:rPr>
                        <a:t>participatívny</a:t>
                      </a:r>
                      <a:r>
                        <a:rPr lang="sk-SK" sz="1200" u="none" strike="noStrike" dirty="0">
                          <a:effectLst/>
                        </a:rPr>
                        <a:t> proces plánovania, centrálny architektonický dohľad, agilný vývoj riešení a testovanie prototypov, či uplatnenie hodnoty za peniaze), </a:t>
                      </a:r>
                      <a:r>
                        <a:rPr lang="sk-SK" sz="1200" b="1" u="none" strike="noStrike" dirty="0">
                          <a:effectLst/>
                        </a:rPr>
                        <a:t>Koncepcia riadenia ľudských zdrojov v IT </a:t>
                      </a:r>
                      <a:r>
                        <a:rPr lang="sk-SK" sz="1200" u="none" strike="noStrike" dirty="0">
                          <a:effectLst/>
                        </a:rPr>
                        <a:t>Do: 31/12/2017  (návrh spôsobu riadenia ľudských zdrojov a budovania interných kapacít v oblasti IT (vrátane nastavenia programu zvyšovania kvalifikácie ľudských zdrojov venujúcich sa IT vo VS)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3578899060"/>
                  </a:ext>
                </a:extLst>
              </a:tr>
              <a:tr h="570885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Lepšie služby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Tomáš Révaj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Interakcia s verejnou správou, životné situácie a výber služby </a:t>
                      </a:r>
                      <a:r>
                        <a:rPr lang="sk-SK" sz="1200" b="1" u="none" strike="noStrike" dirty="0" smtClean="0">
                          <a:effectLst/>
                        </a:rPr>
                        <a:t>navigáciou </a:t>
                      </a:r>
                      <a:r>
                        <a:rPr lang="sk-SK" sz="1200" u="none" strike="noStrike" dirty="0" smtClean="0">
                          <a:effectLst/>
                        </a:rPr>
                        <a:t>(systematické </a:t>
                      </a:r>
                      <a:r>
                        <a:rPr lang="sk-SK" sz="1200" u="none" strike="noStrike" dirty="0">
                          <a:effectLst/>
                        </a:rPr>
                        <a:t>vysvetlenie prístupu k riešeniu poskytovania služieb VS občanom a podnikateľom </a:t>
                      </a:r>
                      <a:r>
                        <a:rPr lang="sk-SK" sz="1200" u="none" strike="noStrike" dirty="0" smtClean="0">
                          <a:effectLst/>
                        </a:rPr>
                        <a:t>.</a:t>
                      </a:r>
                      <a:r>
                        <a:rPr lang="sk-SK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sk-SK" sz="1200" u="none" strike="noStrike" dirty="0" smtClean="0">
                          <a:effectLst/>
                        </a:rPr>
                        <a:t>rátane </a:t>
                      </a:r>
                      <a:r>
                        <a:rPr lang="sk-SK" sz="1200" u="none" strike="noStrike" dirty="0">
                          <a:effectLst/>
                        </a:rPr>
                        <a:t>konceptov interaktívnej obsluhy, navigácie, životných situácií).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2325686308"/>
                  </a:ext>
                </a:extLst>
              </a:tr>
              <a:tr h="353047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Lepšie dáta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Juraj Bárdy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Otvorené údaje </a:t>
                      </a:r>
                      <a:r>
                        <a:rPr lang="sk-SK" sz="1200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>
                          <a:effectLst/>
                        </a:rPr>
                        <a:t>systematické vysvetlenie konceptu, ako sa pristúpi k zverejňovania osobných údajov)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1114062432"/>
                  </a:ext>
                </a:extLst>
              </a:tr>
              <a:tr h="751164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Digitalizácia agend VS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Juraj Bárdy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Využívanie centrálnych spoločných blokov </a:t>
                      </a:r>
                      <a:r>
                        <a:rPr lang="sk-SK" sz="1200" u="none" strike="noStrike" dirty="0">
                          <a:effectLst/>
                        </a:rPr>
                        <a:t> </a:t>
                      </a:r>
                      <a:r>
                        <a:rPr lang="sk-SK" sz="1200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>
                          <a:effectLst/>
                        </a:rPr>
                        <a:t>Predstavenie možných riešení </a:t>
                      </a:r>
                      <a:r>
                        <a:rPr lang="sk-SK" sz="1200" u="none" strike="noStrike" dirty="0" err="1">
                          <a:effectLst/>
                        </a:rPr>
                        <a:t>zdeľaných</a:t>
                      </a:r>
                      <a:r>
                        <a:rPr lang="sk-SK" sz="1200" u="none" strike="noStrike" dirty="0">
                          <a:effectLst/>
                        </a:rPr>
                        <a:t> služieb v režime </a:t>
                      </a:r>
                      <a:r>
                        <a:rPr lang="sk-SK" sz="1200" u="none" strike="noStrike" dirty="0" err="1">
                          <a:effectLst/>
                        </a:rPr>
                        <a:t>SaaS</a:t>
                      </a:r>
                      <a:r>
                        <a:rPr lang="sk-SK" sz="1200" u="none" strike="noStrike" dirty="0">
                          <a:effectLst/>
                        </a:rPr>
                        <a:t>), </a:t>
                      </a:r>
                      <a:r>
                        <a:rPr lang="sk-SK" sz="1200" b="1" u="none" strike="noStrike" dirty="0">
                          <a:effectLst/>
                        </a:rPr>
                        <a:t>Rozvoj agendových informačných systémov </a:t>
                      </a:r>
                      <a:r>
                        <a:rPr lang="sk-SK" sz="1200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>
                          <a:effectLst/>
                        </a:rPr>
                        <a:t>Systematické vysvetlenie požiadaviek na rozvoj agendových IS - manuál pre gestorov/správcov AIS)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3412213520"/>
                  </a:ext>
                </a:extLst>
              </a:tr>
              <a:tr h="450699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Verejné obstarávanie IKT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Branislav Hudec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</a:t>
                      </a:r>
                      <a:r>
                        <a:rPr lang="sk-SK" sz="1200" b="1" u="none" strike="noStrike" dirty="0">
                          <a:effectLst/>
                        </a:rPr>
                        <a:t>: Koncepcia nákupu IT vo verejnej správe </a:t>
                      </a:r>
                      <a:r>
                        <a:rPr lang="sk-SK" sz="1200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>
                          <a:effectLst/>
                        </a:rPr>
                        <a:t>Koncepcia prestaví konkrétne návrhy a postupy, ktoré zlepšia nákup IT a vyriešia identifikované problémy)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2627140170"/>
                  </a:ext>
                </a:extLst>
              </a:tr>
              <a:tr h="150232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Vládny </a:t>
                      </a:r>
                      <a:r>
                        <a:rPr lang="sk-SK" sz="1200" u="none" strike="noStrike" dirty="0" err="1">
                          <a:effectLst/>
                        </a:rPr>
                        <a:t>cloud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Richard Hollý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dirty="0">
                          <a:effectLst/>
                        </a:rPr>
                        <a:t>Reakcia </a:t>
                      </a:r>
                      <a:r>
                        <a:rPr lang="pl-PL" sz="1200" u="none" strike="noStrike" dirty="0" smtClean="0">
                          <a:effectLst/>
                        </a:rPr>
                        <a:t>na </a:t>
                      </a:r>
                      <a:r>
                        <a:rPr lang="pl-PL" sz="1200" u="none" strike="noStrike" dirty="0">
                          <a:effectLst/>
                        </a:rPr>
                        <a:t>vstupy od iných </a:t>
                      </a:r>
                      <a:r>
                        <a:rPr lang="pl-PL" sz="1200" u="none" strike="noStrike" dirty="0" smtClean="0">
                          <a:effectLst/>
                        </a:rPr>
                        <a:t>PS a konzultácie</a:t>
                      </a:r>
                      <a:r>
                        <a:rPr lang="pl-PL" sz="1200" u="none" strike="noStrike" baseline="0" dirty="0" smtClean="0">
                          <a:effectLst/>
                        </a:rPr>
                        <a:t> k témam vládneho cloudu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688205250"/>
                  </a:ext>
                </a:extLst>
              </a:tr>
              <a:tr h="1126747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Strategická architektúra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>
                          <a:effectLst/>
                        </a:rPr>
                        <a:t>Tomáš Kysela</a:t>
                      </a:r>
                      <a:endParaRPr lang="sk-SK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Referenčná architektúra IISVS  </a:t>
                      </a:r>
                      <a:r>
                        <a:rPr lang="sk-SK" sz="1200" u="none" strike="noStrike" dirty="0">
                          <a:effectLst/>
                        </a:rPr>
                        <a:t>(systematický architektonický popis a princípy budovania </a:t>
                      </a:r>
                      <a:r>
                        <a:rPr lang="sk-SK" sz="1200" u="none" strike="noStrike" dirty="0" err="1">
                          <a:effectLst/>
                        </a:rPr>
                        <a:t>eGovernmentu</a:t>
                      </a:r>
                      <a:r>
                        <a:rPr lang="sk-SK" sz="1200" u="none" strike="noStrike" dirty="0">
                          <a:effectLst/>
                        </a:rPr>
                        <a:t> ako integrovaného informačného systému VS</a:t>
                      </a:r>
                      <a:r>
                        <a:rPr lang="sk-SK" sz="1200" b="1" u="none" strike="noStrike" dirty="0">
                          <a:effectLst/>
                        </a:rPr>
                        <a:t>) Referenčná architektúra ISVS v </a:t>
                      </a:r>
                      <a:r>
                        <a:rPr lang="sk-SK" sz="1200" b="1" u="none" strike="noStrike" dirty="0" err="1">
                          <a:effectLst/>
                        </a:rPr>
                        <a:t>cloude</a:t>
                      </a:r>
                      <a:r>
                        <a:rPr lang="sk-SK" sz="1200" b="1" u="none" strike="noStrike" dirty="0">
                          <a:effectLst/>
                        </a:rPr>
                        <a:t> </a:t>
                      </a:r>
                      <a:r>
                        <a:rPr lang="sk-SK" sz="1200" b="1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 smtClean="0">
                          <a:effectLst/>
                        </a:rPr>
                        <a:t>štandardizácia </a:t>
                      </a:r>
                      <a:r>
                        <a:rPr lang="sk-SK" sz="1200" u="none" strike="noStrike" dirty="0">
                          <a:effectLst/>
                        </a:rPr>
                        <a:t>architektúry ISVS aby bol vhodný pre vládny </a:t>
                      </a:r>
                      <a:r>
                        <a:rPr lang="sk-SK" sz="1200" u="none" strike="noStrike" dirty="0" err="1" smtClean="0">
                          <a:effectLst/>
                        </a:rPr>
                        <a:t>cloud</a:t>
                      </a:r>
                      <a:r>
                        <a:rPr lang="sk-SK" sz="1200" u="none" strike="noStrike" dirty="0" smtClean="0">
                          <a:effectLst/>
                        </a:rPr>
                        <a:t>), </a:t>
                      </a:r>
                      <a:r>
                        <a:rPr lang="sk-SK" sz="1200" u="none" strike="noStrike" dirty="0">
                          <a:effectLst/>
                        </a:rPr>
                        <a:t>Strategická architektúra </a:t>
                      </a:r>
                      <a:r>
                        <a:rPr lang="sk-SK" sz="1200" u="none" strike="noStrike" dirty="0" smtClean="0">
                          <a:effectLst/>
                        </a:rPr>
                        <a:t>(</a:t>
                      </a:r>
                      <a:r>
                        <a:rPr lang="sk-SK" sz="1200" u="none" strike="noStrike" dirty="0">
                          <a:effectLst/>
                        </a:rPr>
                        <a:t>navrhuje pohľad na architektúru VS z centrálnej úrovne vrátane definícii zdieľaných služieb a spoločných komponentov)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1481727782"/>
                  </a:ext>
                </a:extLst>
              </a:tr>
              <a:tr h="300466"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Kybernetická bezpečnosť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Peter Poliak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200" u="none" strike="noStrike" dirty="0">
                          <a:effectLst/>
                        </a:rPr>
                        <a:t>Dokumenty: </a:t>
                      </a:r>
                      <a:r>
                        <a:rPr lang="sk-SK" sz="1200" b="1" u="none" strike="noStrike" dirty="0">
                          <a:effectLst/>
                        </a:rPr>
                        <a:t>Informačná a kybernetická bezpečnosť</a:t>
                      </a:r>
                      <a:r>
                        <a:rPr lang="sk-SK" sz="1200" u="none" strike="noStrike" dirty="0">
                          <a:effectLst/>
                        </a:rPr>
                        <a:t> Do: TBD (systematické vysvetlenie prístupu v oblasti informačnej a kybernetickej bezpečnosti)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14" marR="6814" marT="6814" marB="0" anchor="b"/>
                </a:tc>
                <a:extLst>
                  <a:ext uri="{0D108BD9-81ED-4DB2-BD59-A6C34878D82A}">
                    <a16:rowId xmlns:a16="http://schemas.microsoft.com/office/drawing/2014/main" val="1432157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858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584" y="2502375"/>
            <a:ext cx="5852181" cy="103537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Ďakujem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pozornosť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186" y="406400"/>
            <a:ext cx="5920445" cy="609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942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0"/>
            <a:ext cx="10515600" cy="5146358"/>
          </a:xfrm>
        </p:spPr>
        <p:txBody>
          <a:bodyPr>
            <a:normAutofit/>
          </a:bodyPr>
          <a:lstStyle/>
          <a:p>
            <a:pPr lvl="0"/>
            <a:r>
              <a:rPr lang="sk-SK" dirty="0"/>
              <a:t>Informácia o primárnej úlohe, formálnom (štatút) aj neformálnom fungovaní pracovnej skupiny. Prepojenie a koordinácia s ostatnými pracovnými skupinami NKIVS </a:t>
            </a:r>
            <a:r>
              <a:rPr lang="sk-SK" i="1" dirty="0"/>
              <a:t>(</a:t>
            </a:r>
            <a:r>
              <a:rPr lang="sk-SK" i="1" dirty="0">
                <a:solidFill>
                  <a:schemeClr val="accent6">
                    <a:lumMod val="75000"/>
                  </a:schemeClr>
                </a:solidFill>
              </a:rPr>
              <a:t>30 </a:t>
            </a:r>
            <a:r>
              <a:rPr lang="sk-SK" i="1" dirty="0" smtClean="0">
                <a:solidFill>
                  <a:schemeClr val="accent6">
                    <a:lumMod val="75000"/>
                  </a:schemeClr>
                </a:solidFill>
              </a:rPr>
              <a:t>min.</a:t>
            </a:r>
            <a:r>
              <a:rPr lang="sk-SK" i="1" dirty="0" smtClean="0"/>
              <a:t>) </a:t>
            </a:r>
            <a:endParaRPr lang="sk-SK" dirty="0"/>
          </a:p>
          <a:p>
            <a:pPr lvl="0"/>
            <a:r>
              <a:rPr lang="sk-SK" dirty="0"/>
              <a:t>Krátka informácia o výstupe z predchádzajúceho fungovania pracovnej </a:t>
            </a:r>
            <a:r>
              <a:rPr lang="sk-SK" dirty="0" smtClean="0"/>
              <a:t>skupiny (</a:t>
            </a:r>
            <a:r>
              <a:rPr lang="sk-SK" i="1" dirty="0" smtClean="0">
                <a:solidFill>
                  <a:schemeClr val="accent6">
                    <a:lumMod val="75000"/>
                  </a:schemeClr>
                </a:solidFill>
              </a:rPr>
              <a:t>20 min.</a:t>
            </a:r>
            <a:r>
              <a:rPr lang="sk-SK" dirty="0" smtClean="0"/>
              <a:t>)</a:t>
            </a:r>
          </a:p>
          <a:p>
            <a:pPr lvl="1"/>
            <a:r>
              <a:rPr lang="sk-SK" dirty="0" smtClean="0"/>
              <a:t>dokument </a:t>
            </a:r>
            <a:r>
              <a:rPr lang="sk-SK" i="1" dirty="0"/>
              <a:t>Referenčná architektúra integrovaného informačného systému verejnej </a:t>
            </a:r>
            <a:r>
              <a:rPr lang="sk-SK" i="1" dirty="0" smtClean="0"/>
              <a:t>správy</a:t>
            </a:r>
          </a:p>
          <a:p>
            <a:pPr lvl="2"/>
            <a:r>
              <a:rPr lang="sk-SK" dirty="0" smtClean="0"/>
              <a:t>hlavne </a:t>
            </a:r>
            <a:r>
              <a:rPr lang="sk-SK" dirty="0"/>
              <a:t>pre nových členov (keďže mnohí členovia sú staronoví členovia PS, ktorí sa na príprave podieľali a materiál poznajú). </a:t>
            </a:r>
            <a:endParaRPr lang="sk-SK" dirty="0" smtClean="0"/>
          </a:p>
          <a:p>
            <a:pPr lvl="1"/>
            <a:r>
              <a:rPr lang="sk-SK" dirty="0" smtClean="0"/>
              <a:t>ďalší </a:t>
            </a:r>
            <a:r>
              <a:rPr lang="sk-SK" dirty="0"/>
              <a:t>postup smerom k predloženiu na Radu vlády pre digitalizáciu verejnej správy a jednotný digitálny trh. </a:t>
            </a:r>
          </a:p>
          <a:p>
            <a:pPr lvl="0"/>
            <a:r>
              <a:rPr lang="sk-SK" dirty="0"/>
              <a:t>Informácia o ďalších, oficiálne záväzných výstupoch našej PS - vo väzbe na Národnú koncepciu informatizácie verejnej správy (</a:t>
            </a:r>
            <a:r>
              <a:rPr lang="sk-SK" dirty="0" smtClean="0">
                <a:hlinkClick r:id="rId2"/>
              </a:rPr>
              <a:t>NKIVS</a:t>
            </a:r>
            <a:r>
              <a:rPr lang="sk-SK" dirty="0" smtClean="0"/>
              <a:t>)(</a:t>
            </a:r>
            <a:r>
              <a:rPr lang="sk-SK" dirty="0">
                <a:solidFill>
                  <a:schemeClr val="accent6">
                    <a:lumMod val="75000"/>
                  </a:schemeClr>
                </a:solidFill>
              </a:rPr>
              <a:t>30 </a:t>
            </a:r>
            <a:r>
              <a:rPr lang="sk-SK" dirty="0" smtClean="0">
                <a:solidFill>
                  <a:schemeClr val="accent6">
                    <a:lumMod val="75000"/>
                  </a:schemeClr>
                </a:solidFill>
              </a:rPr>
              <a:t>min.</a:t>
            </a:r>
            <a:r>
              <a:rPr lang="sk-SK" dirty="0" smtClean="0"/>
              <a:t>)</a:t>
            </a:r>
            <a:endParaRPr lang="sk-SK" dirty="0"/>
          </a:p>
          <a:p>
            <a:r>
              <a:rPr lang="sk-SK" dirty="0"/>
              <a:t>Informácia o dianí na ostatných pracovných </a:t>
            </a:r>
            <a:r>
              <a:rPr lang="sk-SK" dirty="0" smtClean="0"/>
              <a:t>skupinách </a:t>
            </a:r>
            <a:r>
              <a:rPr lang="sk-SK" dirty="0"/>
              <a:t>(</a:t>
            </a:r>
            <a:r>
              <a:rPr lang="sk-SK" i="1" dirty="0">
                <a:solidFill>
                  <a:schemeClr val="accent6">
                    <a:lumMod val="75000"/>
                  </a:schemeClr>
                </a:solidFill>
              </a:rPr>
              <a:t>20 </a:t>
            </a:r>
            <a:r>
              <a:rPr lang="sk-SK" i="1" dirty="0" smtClean="0">
                <a:solidFill>
                  <a:schemeClr val="accent6">
                    <a:lumMod val="75000"/>
                  </a:schemeClr>
                </a:solidFill>
              </a:rPr>
              <a:t>min.</a:t>
            </a:r>
            <a:r>
              <a:rPr lang="sk-SK" dirty="0" smtClean="0"/>
              <a:t>)</a:t>
            </a:r>
          </a:p>
          <a:p>
            <a:pPr lvl="1"/>
            <a:r>
              <a:rPr lang="sk-SK" dirty="0" smtClean="0"/>
              <a:t>Dohodnutie </a:t>
            </a:r>
            <a:r>
              <a:rPr lang="sk-SK" dirty="0"/>
              <a:t>postupu detailnejšej koordinácie pri výstupoch, ktoré s architektúrou veľmi silno súvisia (napr. Lepšie dáta, Lepšie služby, Digitalizácia agend VS)</a:t>
            </a:r>
          </a:p>
          <a:p>
            <a:pPr lvl="0"/>
            <a:r>
              <a:rPr lang="sk-SK" dirty="0" smtClean="0"/>
              <a:t>Diskusia</a:t>
            </a:r>
            <a:r>
              <a:rPr lang="sk-SK" dirty="0"/>
              <a:t>, sumarizácia, náčrt programu </a:t>
            </a:r>
            <a:r>
              <a:rPr lang="sk-SK" dirty="0" smtClean="0"/>
              <a:t>ďalších zasadnutí </a:t>
            </a:r>
            <a:r>
              <a:rPr lang="sk-SK" dirty="0"/>
              <a:t>(</a:t>
            </a:r>
            <a:r>
              <a:rPr lang="sk-SK" i="1" dirty="0">
                <a:solidFill>
                  <a:schemeClr val="accent6">
                    <a:lumMod val="75000"/>
                  </a:schemeClr>
                </a:solidFill>
              </a:rPr>
              <a:t>20 </a:t>
            </a:r>
            <a:r>
              <a:rPr lang="sk-SK" i="1" dirty="0" smtClean="0">
                <a:solidFill>
                  <a:schemeClr val="accent6">
                    <a:lumMod val="75000"/>
                  </a:schemeClr>
                </a:solidFill>
              </a:rPr>
              <a:t>min.</a:t>
            </a:r>
            <a:r>
              <a:rPr lang="sk-SK" dirty="0" smtClean="0"/>
              <a:t>) </a:t>
            </a:r>
          </a:p>
          <a:p>
            <a:pPr lvl="0"/>
            <a:endParaRPr lang="sk-SK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Agenda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33504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0"/>
            <a:ext cx="10515600" cy="5260658"/>
          </a:xfrm>
        </p:spPr>
        <p:txBody>
          <a:bodyPr>
            <a:normAutofit lnSpcReduction="10000"/>
          </a:bodyPr>
          <a:lstStyle/>
          <a:p>
            <a:pPr lvl="0"/>
            <a:r>
              <a:rPr lang="sk-SK" dirty="0" smtClean="0"/>
              <a:t>Užší mandát</a:t>
            </a:r>
            <a:r>
              <a:rPr lang="sk-SK" b="1" dirty="0" smtClean="0"/>
              <a:t>: Poradný orgán </a:t>
            </a:r>
            <a:r>
              <a:rPr lang="sk-SK" dirty="0" smtClean="0"/>
              <a:t>pre ÚPPVII pri vypracovaní relevantných dokumentov podľa NKIVS</a:t>
            </a:r>
          </a:p>
          <a:p>
            <a:pPr lvl="1"/>
            <a:r>
              <a:rPr lang="sk-SK" dirty="0" smtClean="0"/>
              <a:t>Referenčná architektúra Integrovaného Informačného Systému Verejnej Správy (IISVS) </a:t>
            </a:r>
            <a:r>
              <a:rPr lang="en-US" dirty="0" smtClean="0"/>
              <a:t>[</a:t>
            </a:r>
            <a:r>
              <a:rPr lang="sk-SK" b="1" dirty="0" smtClean="0">
                <a:solidFill>
                  <a:schemeClr val="accent6">
                    <a:lumMod val="75000"/>
                  </a:schemeClr>
                </a:solidFill>
              </a:rPr>
              <a:t>splnená</a:t>
            </a:r>
            <a:r>
              <a:rPr lang="en-US" dirty="0" smtClean="0"/>
              <a:t>]</a:t>
            </a:r>
            <a:endParaRPr lang="sk-SK" dirty="0" smtClean="0"/>
          </a:p>
          <a:p>
            <a:pPr lvl="1"/>
            <a:r>
              <a:rPr lang="sk-SK" dirty="0" smtClean="0"/>
              <a:t>Referenčná architektúra ISVS prevádzkovanom vo vládnom </a:t>
            </a:r>
            <a:r>
              <a:rPr lang="sk-SK" dirty="0" err="1" smtClean="0"/>
              <a:t>cloude</a:t>
            </a:r>
            <a:r>
              <a:rPr lang="sk-SK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[</a:t>
            </a:r>
            <a:r>
              <a:rPr lang="en-US" dirty="0" err="1" smtClean="0">
                <a:solidFill>
                  <a:srgbClr val="C00000"/>
                </a:solidFill>
              </a:rPr>
              <a:t>hlavn</a:t>
            </a:r>
            <a:r>
              <a:rPr lang="sk-SK" dirty="0" smtClean="0">
                <a:solidFill>
                  <a:srgbClr val="C00000"/>
                </a:solidFill>
              </a:rPr>
              <a:t>á úloha</a:t>
            </a:r>
            <a:r>
              <a:rPr lang="en-US" dirty="0" smtClean="0">
                <a:solidFill>
                  <a:srgbClr val="C00000"/>
                </a:solidFill>
              </a:rPr>
              <a:t>]</a:t>
            </a:r>
            <a:endParaRPr lang="sk-SK" dirty="0" smtClean="0">
              <a:solidFill>
                <a:srgbClr val="C00000"/>
              </a:solidFill>
            </a:endParaRPr>
          </a:p>
          <a:p>
            <a:pPr lvl="1"/>
            <a:r>
              <a:rPr lang="sk-SK" dirty="0" smtClean="0"/>
              <a:t>Strategická </a:t>
            </a:r>
            <a:r>
              <a:rPr lang="sk-SK" dirty="0" err="1" smtClean="0"/>
              <a:t>architekúra</a:t>
            </a:r>
            <a:r>
              <a:rPr lang="sk-SK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[</a:t>
            </a:r>
            <a:r>
              <a:rPr lang="sk-SK" dirty="0" smtClean="0">
                <a:solidFill>
                  <a:srgbClr val="C00000"/>
                </a:solidFill>
              </a:rPr>
              <a:t>následná úloha</a:t>
            </a:r>
            <a:r>
              <a:rPr lang="en-US" dirty="0" smtClean="0">
                <a:solidFill>
                  <a:srgbClr val="C00000"/>
                </a:solidFill>
              </a:rPr>
              <a:t>]</a:t>
            </a:r>
            <a:endParaRPr lang="sk-SK" dirty="0" smtClean="0">
              <a:solidFill>
                <a:srgbClr val="C00000"/>
              </a:solidFill>
            </a:endParaRPr>
          </a:p>
          <a:p>
            <a:pPr lvl="1"/>
            <a:r>
              <a:rPr lang="sk-SK" dirty="0" smtClean="0"/>
              <a:t>Bonus: Konzultácia architektonických rozhodnutí z iných PS</a:t>
            </a:r>
          </a:p>
          <a:p>
            <a:pPr marL="457200" lvl="1" indent="0">
              <a:buNone/>
            </a:pPr>
            <a:endParaRPr lang="sk-SK" dirty="0" smtClean="0">
              <a:solidFill>
                <a:srgbClr val="C00000"/>
              </a:solidFill>
            </a:endParaRPr>
          </a:p>
          <a:p>
            <a:pPr lvl="0"/>
            <a:r>
              <a:rPr lang="sk-SK" dirty="0" smtClean="0"/>
              <a:t>Širší mandát: </a:t>
            </a:r>
            <a:r>
              <a:rPr lang="sk-SK" b="1" dirty="0" smtClean="0"/>
              <a:t>Poradný </a:t>
            </a:r>
            <a:r>
              <a:rPr lang="sk-SK" dirty="0" smtClean="0"/>
              <a:t>orgán pre ÚPPVII v architektonických otázkach informatizácie SR</a:t>
            </a:r>
          </a:p>
          <a:p>
            <a:pPr lvl="1"/>
            <a:r>
              <a:rPr lang="sk-SK" dirty="0" smtClean="0"/>
              <a:t>Témy, ktoré idú za hranicu „rozpracovania strategických priorít“ NKIVS.</a:t>
            </a:r>
          </a:p>
          <a:p>
            <a:pPr lvl="1"/>
            <a:r>
              <a:rPr lang="sk-SK" dirty="0"/>
              <a:t>Širší mandát si musíme „vyslúžiť</a:t>
            </a:r>
            <a:r>
              <a:rPr lang="sk-SK" dirty="0" smtClean="0"/>
              <a:t>“</a:t>
            </a:r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Predstava o fungovaní (v oboch prípadoch).:</a:t>
            </a:r>
          </a:p>
          <a:p>
            <a:pPr lvl="1"/>
            <a:r>
              <a:rPr lang="sk-SK" dirty="0" smtClean="0"/>
              <a:t>Úrad definuje, čo je potrebné riešiť (zadanie), definuje štruktúru a prístup k uchopeniu problémov</a:t>
            </a:r>
          </a:p>
          <a:p>
            <a:pPr lvl="1"/>
            <a:r>
              <a:rPr lang="sk-SK" dirty="0" smtClean="0"/>
              <a:t>PS pripomienkuje zadanie, prístup, dekompozíciu</a:t>
            </a:r>
          </a:p>
          <a:p>
            <a:pPr lvl="1"/>
            <a:r>
              <a:rPr lang="sk-SK" dirty="0" smtClean="0"/>
              <a:t>PS prichádza s návrhmi ak je niečo možné riešiť aj iným spôsobom (alternatívy)</a:t>
            </a:r>
          </a:p>
          <a:p>
            <a:pPr lvl="1"/>
            <a:r>
              <a:rPr lang="sk-SK" dirty="0" smtClean="0"/>
              <a:t>Úrad uvedené alternatívy zachytí aj so silnými a slabými stránkami/rizikami každej (v materiáloch)</a:t>
            </a:r>
          </a:p>
          <a:p>
            <a:pPr lvl="1"/>
            <a:r>
              <a:rPr lang="sk-SK" dirty="0" smtClean="0"/>
              <a:t>Úrad rozhoduje, ktorou alternatívou sa vyberie (konzultuje s názorom PS)</a:t>
            </a:r>
            <a:endParaRPr lang="sk-SK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Primárna úloha PS Strategická architektúra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31126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0"/>
            <a:ext cx="10515600" cy="5217796"/>
          </a:xfrm>
        </p:spPr>
        <p:txBody>
          <a:bodyPr>
            <a:normAutofit lnSpcReduction="10000"/>
          </a:bodyPr>
          <a:lstStyle/>
          <a:p>
            <a:pPr lvl="0"/>
            <a:r>
              <a:rPr lang="sk-SK" dirty="0" smtClean="0"/>
              <a:t>Formálne: </a:t>
            </a:r>
            <a:r>
              <a:rPr lang="sk-SK" b="1" dirty="0" smtClean="0"/>
              <a:t>Štatút PS</a:t>
            </a:r>
          </a:p>
          <a:p>
            <a:pPr lvl="1"/>
            <a:r>
              <a:rPr lang="sk-SK" dirty="0" smtClean="0"/>
              <a:t>Práva a povinnosti predsedu PS</a:t>
            </a:r>
          </a:p>
          <a:p>
            <a:pPr lvl="1"/>
            <a:r>
              <a:rPr lang="sk-SK" dirty="0" smtClean="0"/>
              <a:t>Práva a povinnosti členov PS</a:t>
            </a:r>
          </a:p>
          <a:p>
            <a:pPr lvl="0"/>
            <a:r>
              <a:rPr lang="sk-SK" dirty="0" smtClean="0"/>
              <a:t>Neformálne: </a:t>
            </a:r>
            <a:r>
              <a:rPr lang="sk-SK" b="1" dirty="0" smtClean="0"/>
              <a:t>Tak ako doteraz</a:t>
            </a:r>
          </a:p>
          <a:p>
            <a:pPr lvl="1"/>
            <a:r>
              <a:rPr lang="sk-SK" dirty="0" smtClean="0"/>
              <a:t>Konštruktívna atmosféra, všetci chceme aby informatizácia napredovala úspešne a zodpovedajúcim tempom</a:t>
            </a:r>
          </a:p>
          <a:p>
            <a:pPr lvl="1"/>
            <a:r>
              <a:rPr lang="sk-SK" dirty="0" err="1" smtClean="0"/>
              <a:t>Sharepoint</a:t>
            </a:r>
            <a:r>
              <a:rPr lang="sk-SK" dirty="0" smtClean="0"/>
              <a:t> úložisko: </a:t>
            </a:r>
            <a:r>
              <a:rPr lang="sk-SK" dirty="0" err="1" smtClean="0"/>
              <a:t>MetaIS</a:t>
            </a:r>
            <a:r>
              <a:rPr lang="sk-SK" dirty="0" smtClean="0"/>
              <a:t> (dohodnúť si zriadenie prístupu/oprávnení na : </a:t>
            </a:r>
            <a:r>
              <a:rPr lang="sk-SK" dirty="0" smtClean="0">
                <a:hlinkClick r:id="rId2"/>
              </a:rPr>
              <a:t>j</a:t>
            </a:r>
            <a:r>
              <a:rPr lang="en-US" dirty="0" smtClean="0">
                <a:hlinkClick r:id="rId2"/>
              </a:rPr>
              <a:t>a</a:t>
            </a:r>
            <a:r>
              <a:rPr lang="sk-SK" dirty="0" smtClean="0">
                <a:hlinkClick r:id="rId2"/>
              </a:rPr>
              <a:t>n.</a:t>
            </a:r>
            <a:r>
              <a:rPr lang="en-US" dirty="0" smtClean="0">
                <a:hlinkClick r:id="rId2"/>
              </a:rPr>
              <a:t>k</a:t>
            </a:r>
            <a:r>
              <a:rPr lang="sk-SK" dirty="0" err="1" smtClean="0">
                <a:hlinkClick r:id="rId2"/>
              </a:rPr>
              <a:t>ulavjak</a:t>
            </a:r>
            <a:r>
              <a:rPr lang="en-US" dirty="0" smtClean="0">
                <a:hlinkClick r:id="rId2"/>
              </a:rPr>
              <a:t>@vicepremier.gov.sk</a:t>
            </a:r>
            <a:r>
              <a:rPr lang="en-US" dirty="0" smtClean="0"/>
              <a:t>)</a:t>
            </a:r>
            <a:endParaRPr lang="sk-SK" dirty="0" smtClean="0"/>
          </a:p>
          <a:p>
            <a:r>
              <a:rPr lang="sk-SK" dirty="0" smtClean="0"/>
              <a:t>Preberieme dobré veci:</a:t>
            </a:r>
          </a:p>
          <a:p>
            <a:pPr lvl="1"/>
            <a:r>
              <a:rPr lang="sk-SK" dirty="0" smtClean="0"/>
              <a:t>Povinný zápis zo zasadnutia (predseda organizuje – môže vyžadovať vstupy od členov, doručený členom PS - do 3 pracovných dní od zasadnutia)</a:t>
            </a:r>
          </a:p>
          <a:p>
            <a:pPr lvl="1"/>
            <a:r>
              <a:rPr lang="sk-SK" dirty="0" smtClean="0"/>
              <a:t>Pevný termín, miesto a frekvencia zasadnutí (každý štvrtok, 13.00-15.00, ÚPPVII)</a:t>
            </a:r>
          </a:p>
          <a:p>
            <a:r>
              <a:rPr lang="sk-SK" dirty="0" smtClean="0"/>
              <a:t>Nepreberieme v praxi ťažko realizovateľné veci: </a:t>
            </a:r>
          </a:p>
          <a:p>
            <a:pPr lvl="1"/>
            <a:r>
              <a:rPr lang="sk-SK" dirty="0" smtClean="0"/>
              <a:t>Relevantné dokumenty poslané 7 dní pred zasadnutím (týždenný interval zasadnutí)</a:t>
            </a:r>
          </a:p>
          <a:p>
            <a:pPr lvl="1"/>
            <a:endParaRPr lang="sk-SK" dirty="0"/>
          </a:p>
          <a:p>
            <a:r>
              <a:rPr lang="sk-SK" dirty="0" smtClean="0">
                <a:solidFill>
                  <a:schemeClr val="accent6">
                    <a:lumMod val="50000"/>
                  </a:schemeClr>
                </a:solidFill>
              </a:rPr>
              <a:t>Využijeme širšiu účasť členov z VS:</a:t>
            </a:r>
          </a:p>
          <a:p>
            <a:pPr lvl="1"/>
            <a:r>
              <a:rPr lang="sk-SK" dirty="0" smtClean="0"/>
              <a:t>Aktívne príspevky/správy o existujúcom stave (k danej diskusii) relevantných systémov VS (registre, agendové systémy a pod.)</a:t>
            </a:r>
            <a:endParaRPr lang="sk-SK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Fungovanie PS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6050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0"/>
            <a:ext cx="10515600" cy="5046345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sk-SK" dirty="0" smtClean="0"/>
              <a:t>Doťahovanie relevantných údajov pre účely podania je riadené výhradne biznis logikou primárneho AIS-u.</a:t>
            </a:r>
          </a:p>
          <a:p>
            <a:pPr marL="457200" indent="-457200">
              <a:buFont typeface="+mj-lt"/>
              <a:buAutoNum type="arabicPeriod"/>
            </a:pPr>
            <a:r>
              <a:rPr lang="sk-SK" dirty="0" smtClean="0"/>
              <a:t>Validácia vstupov </a:t>
            </a:r>
            <a:r>
              <a:rPr lang="sk-SK" dirty="0"/>
              <a:t>pri podaní sa robí výhradne v rámci biznis logiky daného </a:t>
            </a:r>
            <a:r>
              <a:rPr lang="sk-SK" dirty="0" smtClean="0"/>
              <a:t>AIS-u.</a:t>
            </a:r>
          </a:p>
          <a:p>
            <a:pPr marL="457200" indent="-457200">
              <a:buFont typeface="+mj-lt"/>
              <a:buAutoNum type="arabicPeriod"/>
            </a:pPr>
            <a:r>
              <a:rPr lang="sk-SK" dirty="0" smtClean="0"/>
              <a:t>Zadávacia </a:t>
            </a:r>
            <a:r>
              <a:rPr lang="sk-SK" dirty="0"/>
              <a:t>časť vstupnej interakcie (vypĺňania podania) je zastrešená AIS-</a:t>
            </a:r>
            <a:r>
              <a:rPr lang="sk-SK" dirty="0" err="1"/>
              <a:t>om</a:t>
            </a:r>
            <a:r>
              <a:rPr lang="sk-SK" dirty="0"/>
              <a:t> a schvaľovacia časť (zobrazenie pre vyjadrenie vôle, samotná autorizácia občanom a pod.) centrálnymi komponentami. </a:t>
            </a:r>
            <a:endParaRPr lang="sk-SK" dirty="0" smtClean="0"/>
          </a:p>
          <a:p>
            <a:pPr marL="457200" indent="-457200">
              <a:buFont typeface="+mj-lt"/>
              <a:buAutoNum type="arabicPeriod"/>
            </a:pPr>
            <a:r>
              <a:rPr lang="sk-SK" dirty="0" smtClean="0"/>
              <a:t>Kvôli </a:t>
            </a:r>
            <a:r>
              <a:rPr lang="sk-SK" dirty="0"/>
              <a:t>zapojeniu sa do </a:t>
            </a:r>
            <a:r>
              <a:rPr lang="sk-SK" dirty="0" err="1"/>
              <a:t>ko</a:t>
            </a:r>
            <a:r>
              <a:rPr lang="sk-SK" dirty="0"/>
              <a:t>-existencie AIS v IIS VS sa AIS musí prispôsobovať/unifikovať len na svojom okraji (</a:t>
            </a:r>
            <a:r>
              <a:rPr lang="sk-SK" dirty="0" err="1"/>
              <a:t>t.j</a:t>
            </a:r>
            <a:r>
              <a:rPr lang="sk-SK" dirty="0"/>
              <a:t>. rozhrania, design manuál zadávacích obrazoviek, dizajn špecifikácia „</a:t>
            </a:r>
            <a:r>
              <a:rPr lang="sk-SK" dirty="0" err="1"/>
              <a:t>autosave</a:t>
            </a:r>
            <a:r>
              <a:rPr lang="sk-SK" dirty="0"/>
              <a:t>“ formulára), nie vo svojom vnútri </a:t>
            </a:r>
            <a:endParaRPr lang="sk-SK" dirty="0" smtClean="0"/>
          </a:p>
          <a:p>
            <a:pPr marL="457200" indent="-457200">
              <a:buFont typeface="+mj-lt"/>
              <a:buAutoNum type="arabicPeriod"/>
            </a:pPr>
            <a:r>
              <a:rPr lang="sk-SK" dirty="0" smtClean="0"/>
              <a:t>Zodpovednosť </a:t>
            </a:r>
            <a:r>
              <a:rPr lang="sk-SK" dirty="0"/>
              <a:t>za zdieľané údaje ostáva v rukách </a:t>
            </a:r>
            <a:r>
              <a:rPr lang="sk-SK" dirty="0" smtClean="0"/>
              <a:t>vlastníka</a:t>
            </a:r>
          </a:p>
          <a:p>
            <a:pPr marL="457200" indent="-457200">
              <a:buFont typeface="+mj-lt"/>
              <a:buAutoNum type="arabicPeriod"/>
            </a:pPr>
            <a:r>
              <a:rPr lang="sk-SK" dirty="0" smtClean="0"/>
              <a:t>Všetky </a:t>
            </a:r>
            <a:r>
              <a:rPr lang="sk-SK" dirty="0"/>
              <a:t>asistované kanály (klientske pracovisko, IOM...) by mali byť zdokonaľované súčasne so samoobslužnými kanálmi</a:t>
            </a:r>
            <a:r>
              <a:rPr lang="sk-SK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sk-SK" dirty="0" smtClean="0"/>
              <a:t>Princíp </a:t>
            </a:r>
            <a:r>
              <a:rPr lang="sk-SK" dirty="0"/>
              <a:t>„jedenkrát a dosť“ je potrebné riešiť primárne cez koncept zdieľania údajov v referenčných registroch. </a:t>
            </a:r>
            <a:endParaRPr lang="sk-SK" dirty="0" smtClean="0"/>
          </a:p>
          <a:p>
            <a:pPr marL="457200" indent="-457200">
              <a:buFont typeface="+mj-lt"/>
              <a:buAutoNum type="arabicPeriod"/>
            </a:pPr>
            <a:r>
              <a:rPr lang="pl-PL" dirty="0" smtClean="0"/>
              <a:t>Postup </a:t>
            </a:r>
            <a:r>
              <a:rPr lang="pl-PL" dirty="0"/>
              <a:t>od </a:t>
            </a:r>
            <a:r>
              <a:rPr lang="pl-PL" dirty="0" smtClean="0"/>
              <a:t>„jednoduchého” </a:t>
            </a:r>
            <a:r>
              <a:rPr lang="pl-PL" dirty="0"/>
              <a:t>k </a:t>
            </a:r>
            <a:r>
              <a:rPr lang="pl-PL" dirty="0" smtClean="0"/>
              <a:t>zložitému (1x a dosť </a:t>
            </a:r>
            <a:r>
              <a:rPr lang="en-US" dirty="0" smtClean="0"/>
              <a:t>-&gt; </a:t>
            </a:r>
            <a:r>
              <a:rPr lang="en-US" dirty="0" err="1" smtClean="0"/>
              <a:t>automati</a:t>
            </a:r>
            <a:r>
              <a:rPr lang="sk-SK" dirty="0" err="1" smtClean="0"/>
              <a:t>zácia</a:t>
            </a:r>
            <a:r>
              <a:rPr lang="sk-SK" dirty="0" smtClean="0"/>
              <a:t> – ŽS v zmysle zreťazených podaní</a:t>
            </a:r>
          </a:p>
          <a:p>
            <a:pPr marL="457200" indent="-457200">
              <a:buFont typeface="+mj-lt"/>
              <a:buAutoNum type="arabicPeriod"/>
            </a:pPr>
            <a:r>
              <a:rPr lang="sk-SK" dirty="0" smtClean="0"/>
              <a:t>Oddelenie </a:t>
            </a:r>
            <a:r>
              <a:rPr lang="sk-SK" dirty="0"/>
              <a:t>kontextového a obslužného významu termínu životné situácie</a:t>
            </a:r>
            <a:r>
              <a:rPr lang="sk-SK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sk-SK" dirty="0" smtClean="0"/>
              <a:t>Legislatíva </a:t>
            </a:r>
            <a:r>
              <a:rPr lang="sk-SK" dirty="0"/>
              <a:t>nemôže byť bariérou pre efektívne procesné riešenia.</a:t>
            </a:r>
            <a:endParaRPr lang="sk-SK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Referenčná architektúra IISVS – Princípy (Kapitola 3)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83926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6" y="100016"/>
            <a:ext cx="11344277" cy="6589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3488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4" y="257175"/>
            <a:ext cx="11287125" cy="6600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6719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0"/>
            <a:ext cx="10515600" cy="5046345"/>
          </a:xfrm>
        </p:spPr>
        <p:txBody>
          <a:bodyPr>
            <a:normAutofit/>
          </a:bodyPr>
          <a:lstStyle/>
          <a:p>
            <a:r>
              <a:rPr lang="sk-SK" dirty="0" smtClean="0"/>
              <a:t>Nastavíme si formu a vykonáme „zistenie miery porozumenia“ u </a:t>
            </a:r>
            <a:r>
              <a:rPr lang="sk-SK" b="1" dirty="0" smtClean="0"/>
              <a:t>nových </a:t>
            </a:r>
            <a:r>
              <a:rPr lang="sk-SK" dirty="0" smtClean="0"/>
              <a:t>členov</a:t>
            </a:r>
          </a:p>
          <a:p>
            <a:pPr lvl="1"/>
            <a:r>
              <a:rPr lang="sk-SK" dirty="0" smtClean="0"/>
              <a:t>Vykoná ÚPPVII, v súčinnosti s novými členmi – mimo hlavného programu a zasadnutí skupiny</a:t>
            </a:r>
          </a:p>
          <a:p>
            <a:pPr lvl="1"/>
            <a:r>
              <a:rPr lang="sk-SK" dirty="0" smtClean="0"/>
              <a:t>Primárne cez mail/telefonicky - ak </a:t>
            </a:r>
            <a:r>
              <a:rPr lang="sk-SK" dirty="0"/>
              <a:t>bude </a:t>
            </a:r>
            <a:r>
              <a:rPr lang="sk-SK" dirty="0" smtClean="0"/>
              <a:t>potrebné, tak konzultácie na ÚPPVII</a:t>
            </a:r>
          </a:p>
          <a:p>
            <a:pPr lvl="1"/>
            <a:r>
              <a:rPr lang="sk-SK" dirty="0" smtClean="0"/>
              <a:t>Cieľ: Všetci na jednej vlne v chápaní architektúry a princípov IISVS.</a:t>
            </a:r>
          </a:p>
          <a:p>
            <a:endParaRPr lang="sk-SK" dirty="0" smtClean="0"/>
          </a:p>
          <a:p>
            <a:r>
              <a:rPr lang="sk-SK" dirty="0" smtClean="0"/>
              <a:t>Dokument bude predložený v čo najkratšom možnom termíne na RV pre digitalizáciu a jednotný digitálny trh</a:t>
            </a:r>
          </a:p>
          <a:p>
            <a:pPr lvl="1"/>
            <a:r>
              <a:rPr lang="sk-SK" dirty="0" smtClean="0"/>
              <a:t>Termín bude oznámený</a:t>
            </a:r>
          </a:p>
          <a:p>
            <a:pPr marL="457200" lvl="1" indent="0">
              <a:buNone/>
            </a:pPr>
            <a:endParaRPr lang="sk-SK" dirty="0" smtClean="0"/>
          </a:p>
          <a:p>
            <a:r>
              <a:rPr lang="sk-SK" dirty="0" smtClean="0"/>
              <a:t>Následne bude dokument publikovaný ako oficiálny (a záväzný) výstup ÚPPVII (z PS Strategická architektúra) na </a:t>
            </a:r>
            <a:r>
              <a:rPr lang="sk-SK" dirty="0" smtClean="0">
                <a:hlinkClick r:id="rId2"/>
              </a:rPr>
              <a:t>www.informatizácia.sk</a:t>
            </a:r>
            <a:endParaRPr lang="sk-SK" dirty="0" smtClean="0"/>
          </a:p>
          <a:p>
            <a:endParaRPr lang="sk-SK" dirty="0"/>
          </a:p>
          <a:p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Ďalší postup s dokumentom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61800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 smtClean="0"/>
              <a:t>Dokument: Referenčná architektúra ISVS pre prevádzku vo vládnom </a:t>
            </a:r>
            <a:r>
              <a:rPr lang="sk-SK" dirty="0" err="1" smtClean="0"/>
              <a:t>cloude</a:t>
            </a:r>
            <a:endParaRPr lang="sk-SK" dirty="0" smtClean="0"/>
          </a:p>
          <a:p>
            <a:pPr lvl="1"/>
            <a:r>
              <a:rPr lang="sk-SK" dirty="0" smtClean="0"/>
              <a:t>Upozornenie: Nadpis môže doznať v priebehu tvorby korekcií (bez straty významu)</a:t>
            </a:r>
          </a:p>
          <a:p>
            <a:pPr lvl="1"/>
            <a:r>
              <a:rPr lang="sk-SK" dirty="0" smtClean="0"/>
              <a:t>Vstupy:</a:t>
            </a:r>
          </a:p>
          <a:p>
            <a:pPr lvl="2"/>
            <a:r>
              <a:rPr lang="sk-SK" dirty="0" smtClean="0"/>
              <a:t>Detailný akčný plán informatizácie (PS </a:t>
            </a:r>
            <a:r>
              <a:rPr lang="sk-SK" dirty="0" err="1" smtClean="0"/>
              <a:t>Delivery</a:t>
            </a:r>
            <a:r>
              <a:rPr lang="sk-SK" dirty="0" smtClean="0"/>
              <a:t>)</a:t>
            </a:r>
          </a:p>
          <a:p>
            <a:pPr lvl="2"/>
            <a:r>
              <a:rPr lang="sk-SK" dirty="0" smtClean="0"/>
              <a:t>Využívanie centrálnych spoločných blokov (PS Digitalizácia agend VS)</a:t>
            </a:r>
          </a:p>
          <a:p>
            <a:pPr lvl="2"/>
            <a:r>
              <a:rPr lang="sk-SK" dirty="0" smtClean="0"/>
              <a:t>Koncepcia riadenia informatizácie (PS </a:t>
            </a:r>
            <a:r>
              <a:rPr lang="sk-SK" dirty="0" err="1" smtClean="0"/>
              <a:t>Governance</a:t>
            </a:r>
            <a:r>
              <a:rPr lang="sk-SK" dirty="0" smtClean="0"/>
              <a:t>)</a:t>
            </a:r>
          </a:p>
          <a:p>
            <a:pPr lvl="2"/>
            <a:r>
              <a:rPr lang="sk-SK" dirty="0" smtClean="0"/>
              <a:t>Interakcia s verejnou správou, výber služby s navigáciou (PS Lepšie služby)</a:t>
            </a:r>
          </a:p>
          <a:p>
            <a:pPr lvl="2"/>
            <a:r>
              <a:rPr lang="sk-SK" dirty="0" smtClean="0"/>
              <a:t>Otvorené údaje (PS Lepšie údaje)</a:t>
            </a:r>
          </a:p>
          <a:p>
            <a:pPr lvl="2"/>
            <a:r>
              <a:rPr lang="sk-SK" dirty="0" smtClean="0"/>
              <a:t>Spolupráca s PS: Vládny </a:t>
            </a:r>
            <a:r>
              <a:rPr lang="sk-SK" dirty="0" err="1" smtClean="0"/>
              <a:t>cloud</a:t>
            </a:r>
            <a:endParaRPr lang="sk-SK" dirty="0" smtClean="0"/>
          </a:p>
          <a:p>
            <a:pPr lvl="2"/>
            <a:r>
              <a:rPr lang="sk-SK" b="1" dirty="0" smtClean="0"/>
              <a:t>Spojenie témy s dokumentom PS Digitalizácia agend VS – Rozvoj agendových IS (veľmi úzka spolupráca)</a:t>
            </a:r>
          </a:p>
          <a:p>
            <a:pPr lvl="2"/>
            <a:endParaRPr lang="sk-SK" dirty="0" smtClean="0"/>
          </a:p>
          <a:p>
            <a:r>
              <a:rPr lang="sk-SK" dirty="0" smtClean="0"/>
              <a:t>Dokument: Strategická architektúra VS</a:t>
            </a:r>
            <a:endParaRPr lang="sk-SK" dirty="0"/>
          </a:p>
          <a:p>
            <a:pPr lvl="1"/>
            <a:r>
              <a:rPr lang="sk-SK" dirty="0" smtClean="0"/>
              <a:t>Zachytenie a publikovanie architektonických rozhodnutí z centrálneho repozitára (ako náhľady na rôzne úrovne architektúry) aj s komentárom </a:t>
            </a:r>
          </a:p>
          <a:p>
            <a:pPr lvl="1"/>
            <a:r>
              <a:rPr lang="sk-SK" dirty="0" smtClean="0"/>
              <a:t>Nastavenie/aktualizácia pravidiel modelovania architektúry vo </a:t>
            </a:r>
            <a:r>
              <a:rPr lang="sk-SK" dirty="0" smtClean="0"/>
              <a:t>VS</a:t>
            </a:r>
          </a:p>
          <a:p>
            <a:pPr lvl="1"/>
            <a:r>
              <a:rPr lang="sk-SK" dirty="0" smtClean="0"/>
              <a:t>Diskusia k potrebe viacerých referenčných modelov (napr. „veľký“ </a:t>
            </a:r>
            <a:r>
              <a:rPr lang="sk-SK" dirty="0" err="1" smtClean="0"/>
              <a:t>vs</a:t>
            </a:r>
            <a:r>
              <a:rPr lang="sk-SK" dirty="0" smtClean="0"/>
              <a:t>. „malý“ úrad, rezortné (segmentové?) rozdiely, atď.). </a:t>
            </a:r>
            <a:endParaRPr lang="sk-SK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Najbližšie (dôležité) výstupy PS Strategická architektúra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32770314"/>
      </p:ext>
    </p:extLst>
  </p:cSld>
  <p:clrMapOvr>
    <a:masterClrMapping/>
  </p:clrMapOvr>
</p:sld>
</file>

<file path=ppt/theme/theme1.xml><?xml version="1.0" encoding="utf-8"?>
<a:theme xmlns:a="http://schemas.openxmlformats.org/drawingml/2006/main" name="OPII_cerpanie_v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65C2DF258143245B9490EE1F8110AAF" ma:contentTypeVersion="1" ma:contentTypeDescription="Umožňuje vytvoriť nový dokument." ma:contentTypeScope="" ma:versionID="212887e08f6cf881fde2d2fe724e95f7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CTYWSUCD3UHA-1850250954-69</_dlc_DocId>
    <_dlc_DocIdUrl xmlns="af457a4c-de28-4d38-bda9-e56a61b168cd">
      <Url>https://sp1.prod.metais.local/strategicka-architektura/_layouts/15/DocIdRedir.aspx?ID=CTYWSUCD3UHA-1850250954-69</Url>
      <Description>CTYWSUCD3UHA-1850250954-69</Description>
    </_dlc_DocIdUrl>
  </documentManagement>
</p:properties>
</file>

<file path=customXml/itemProps1.xml><?xml version="1.0" encoding="utf-8"?>
<ds:datastoreItem xmlns:ds="http://schemas.openxmlformats.org/officeDocument/2006/customXml" ds:itemID="{23B5AC0E-A8CE-41D9-9537-81F12BE416C8}"/>
</file>

<file path=customXml/itemProps2.xml><?xml version="1.0" encoding="utf-8"?>
<ds:datastoreItem xmlns:ds="http://schemas.openxmlformats.org/officeDocument/2006/customXml" ds:itemID="{22A64ED7-67D3-416F-A458-FE5611FACEEF}"/>
</file>

<file path=customXml/itemProps3.xml><?xml version="1.0" encoding="utf-8"?>
<ds:datastoreItem xmlns:ds="http://schemas.openxmlformats.org/officeDocument/2006/customXml" ds:itemID="{B6410769-CC7E-4AC2-86AF-C14170D38AE3}"/>
</file>

<file path=customXml/itemProps4.xml><?xml version="1.0" encoding="utf-8"?>
<ds:datastoreItem xmlns:ds="http://schemas.openxmlformats.org/officeDocument/2006/customXml" ds:itemID="{DAB664B9-1453-4BF2-90B8-3D219B2903E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17697</TotalTime>
  <Words>1125</Words>
  <Application>Microsoft Office PowerPoint</Application>
  <PresentationFormat>Širokouhlá</PresentationFormat>
  <Paragraphs>116</Paragraphs>
  <Slides>11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OPII_cerpanie_v2</vt:lpstr>
      <vt:lpstr>Prezentácia programu PowerPoint</vt:lpstr>
      <vt:lpstr>Agenda</vt:lpstr>
      <vt:lpstr>Primárna úloha PS Strategická architektúra</vt:lpstr>
      <vt:lpstr>Fungovanie PS</vt:lpstr>
      <vt:lpstr>Referenčná architektúra IISVS – Princípy (Kapitola 3)</vt:lpstr>
      <vt:lpstr>Prezentácia programu PowerPoint</vt:lpstr>
      <vt:lpstr>Prezentácia programu PowerPoint</vt:lpstr>
      <vt:lpstr>Ďalší postup s dokumentom</vt:lpstr>
      <vt:lpstr>Najbližšie (dôležité) výstupy PS Strategická architektúra</vt:lpstr>
      <vt:lpstr>Informácia o dianí na ostatných PS</vt:lpstr>
      <vt:lpstr>Ďakujem za pozornosť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NÁZOV PREZENTÁCIE</dc:title>
  <dc:creator>Bošanská, Ľubomíra</dc:creator>
  <cp:lastModifiedBy>Tomáš Kysela</cp:lastModifiedBy>
  <cp:revision>464</cp:revision>
  <cp:lastPrinted>2017-06-11T19:37:40Z</cp:lastPrinted>
  <dcterms:created xsi:type="dcterms:W3CDTF">2016-06-24T11:30:20Z</dcterms:created>
  <dcterms:modified xsi:type="dcterms:W3CDTF">2017-06-27T12:50:07Z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0x010100765C2DF258143245B9490EE1F8110AAF</vt:lpwstr>
  </property>
  <property fmtid="{D5CDD505-2E9C-101B-9397-08002B2CF9AE}" pid="3" name="_dlc_DocIdItemGuid">
    <vt:lpwstr>ff314a28-4593-4468-9e4d-4d2e56d0df62</vt:lpwstr>
  </property>
</Properties>
</file>