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6.xml" ContentType="application/vnd.openxmlformats-officedocument.presentationml.tags+xml"/>
  <Override PartName="/ppt/tags/tag5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2.xml" ContentType="application/vnd.openxmlformats-officedocument.presentationml.tags+xml"/>
  <Override PartName="/ppt/tags/tag28.xml" ContentType="application/vnd.openxmlformats-officedocument.presentationml.tags+xml"/>
  <Override PartName="/ppt/tags/tag1.xml" ContentType="application/vnd.openxmlformats-officedocument.presentationml.tags+xml"/>
  <Override PartName="/ppt/tags/tag11.xml" ContentType="application/vnd.openxmlformats-officedocument.presentationml.tags+xml"/>
  <Override PartName="/ppt/tags/tag13.xml" ContentType="application/vnd.openxmlformats-officedocument.presentationml.tags+xml"/>
  <Override PartName="/ppt/tags/tag26.xml" ContentType="application/vnd.openxmlformats-officedocument.presentationml.tag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gs/tag27.xml" ContentType="application/vnd.openxmlformats-officedocument.presentationml.tags+xml"/>
  <Override PartName="/ppt/tags/tag33.xml" ContentType="application/vnd.openxmlformats-officedocument.presentationml.tags+xml"/>
  <Override PartName="/ppt/tags/tag32.xml" ContentType="application/vnd.openxmlformats-officedocument.presentationml.tags+xml"/>
  <Override PartName="/ppt/tags/tag31.xml" ContentType="application/vnd.openxmlformats-officedocument.presentationml.tags+xml"/>
  <Override PartName="/ppt/tags/tag30.xml" ContentType="application/vnd.openxmlformats-officedocument.presentationml.tags+xml"/>
  <Override PartName="/ppt/tags/tag29.xml" ContentType="application/vnd.openxmlformats-officedocument.presentationml.tags+xml"/>
  <Override PartName="/ppt/tags/tag25.xml" ContentType="application/vnd.openxmlformats-officedocument.presentationml.tags+xml"/>
  <Override PartName="/ppt/tags/tag24.xml" ContentType="application/vnd.openxmlformats-officedocument.presentationml.tags+xml"/>
  <Override PartName="/ppt/tags/tag2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12.xml" ContentType="application/vnd.openxmlformats-officedocument.presentationml.tag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14"/>
  </p:notesMasterIdLst>
  <p:sldIdLst>
    <p:sldId id="352" r:id="rId3"/>
    <p:sldId id="356" r:id="rId4"/>
    <p:sldId id="358" r:id="rId5"/>
    <p:sldId id="355" r:id="rId6"/>
    <p:sldId id="359" r:id="rId7"/>
    <p:sldId id="342" r:id="rId8"/>
    <p:sldId id="357" r:id="rId9"/>
    <p:sldId id="361" r:id="rId10"/>
    <p:sldId id="362" r:id="rId11"/>
    <p:sldId id="363" r:id="rId12"/>
    <p:sldId id="364" r:id="rId13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dvolená sekcia" id="{29C13552-6C77-4FEE-9C98-A03DA76EAF8E}">
          <p14:sldIdLst/>
        </p14:section>
        <p14:section name="Sekcia bez názvu" id="{291B4776-3A2D-43BB-A279-1709C8138629}">
          <p14:sldIdLst>
            <p14:sldId id="352"/>
            <p14:sldId id="356"/>
            <p14:sldId id="358"/>
            <p14:sldId id="355"/>
            <p14:sldId id="359"/>
            <p14:sldId id="342"/>
            <p14:sldId id="357"/>
            <p14:sldId id="361"/>
            <p14:sldId id="362"/>
            <p14:sldId id="363"/>
            <p14:sldId id="36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 Adamek" initials="AA" lastIdx="5" clrIdx="0">
    <p:extLst>
      <p:ext uri="{19B8F6BF-5375-455C-9EA6-DF929625EA0E}">
        <p15:presenceInfo xmlns:p15="http://schemas.microsoft.com/office/powerpoint/2012/main" userId="Andri Adame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13" autoAdjust="0"/>
    <p:restoredTop sz="94660"/>
  </p:normalViewPr>
  <p:slideViewPr>
    <p:cSldViewPr snapToGrid="0">
      <p:cViewPr>
        <p:scale>
          <a:sx n="60" d="100"/>
          <a:sy n="60" d="100"/>
        </p:scale>
        <p:origin x="408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3" d="100"/>
          <a:sy n="113" d="100"/>
        </p:scale>
        <p:origin x="4248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customXml" Target="../customXml/item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23" Type="http://schemas.openxmlformats.org/officeDocument/2006/relationships/customXml" Target="../customXml/item4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229FB2-A0FD-4340-9188-6BA466516BF8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A3C5D5-FB93-5C49-9767-BEEBB4AD5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62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sk-S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sk-S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0410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4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sk-SK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380744"/>
            <a:ext cx="6172200" cy="448030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13091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76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68923" y="3581401"/>
            <a:ext cx="11254154" cy="369332"/>
          </a:xfrm>
        </p:spPr>
        <p:txBody>
          <a:bodyPr lIns="0" tIns="0" rIns="0" bIns="0">
            <a:spAutoFit/>
          </a:bodyPr>
          <a:lstStyle>
            <a:lvl1pPr>
              <a:spcBef>
                <a:spcPts val="500"/>
              </a:spcBef>
              <a:defRPr sz="240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8857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923" y="2239964"/>
            <a:ext cx="11254154" cy="427037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885764" name="Rectangle 4"/>
          <p:cNvSpPr>
            <a:spLocks noChangeArrowheads="1"/>
          </p:cNvSpPr>
          <p:nvPr/>
        </p:nvSpPr>
        <p:spPr bwMode="auto">
          <a:xfrm>
            <a:off x="0" y="0"/>
            <a:ext cx="12192000" cy="566738"/>
          </a:xfrm>
          <a:prstGeom prst="rect">
            <a:avLst/>
          </a:prstGeom>
          <a:solidFill>
            <a:srgbClr val="00478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800"/>
          </a:p>
        </p:txBody>
      </p:sp>
      <p:sp>
        <p:nvSpPr>
          <p:cNvPr id="885765" name="Rectangle 5"/>
          <p:cNvSpPr>
            <a:spLocks noChangeArrowheads="1"/>
          </p:cNvSpPr>
          <p:nvPr/>
        </p:nvSpPr>
        <p:spPr bwMode="auto">
          <a:xfrm>
            <a:off x="0" y="542926"/>
            <a:ext cx="12192000" cy="284163"/>
          </a:xfrm>
          <a:prstGeom prst="rect">
            <a:avLst/>
          </a:prstGeom>
          <a:solidFill>
            <a:srgbClr val="6EA5C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800"/>
          </a:p>
        </p:txBody>
      </p:sp>
      <p:sp>
        <p:nvSpPr>
          <p:cNvPr id="885767" name="Text Box 7"/>
          <p:cNvSpPr txBox="1">
            <a:spLocks noChangeArrowheads="1"/>
          </p:cNvSpPr>
          <p:nvPr/>
        </p:nvSpPr>
        <p:spPr bwMode="auto">
          <a:xfrm>
            <a:off x="0" y="545714"/>
            <a:ext cx="1181686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864" tIns="0" rIns="0" bIns="0" anchor="ctr">
            <a:spAutoFit/>
          </a:bodyPr>
          <a:lstStyle>
            <a:lvl1pPr algn="l">
              <a:tabLst>
                <a:tab pos="3111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algn="l">
              <a:tabLst>
                <a:tab pos="3111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algn="l">
              <a:tabLst>
                <a:tab pos="3111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algn="l">
              <a:tabLst>
                <a:tab pos="3111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algn="l">
              <a:tabLst>
                <a:tab pos="3111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111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111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111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1115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800" b="1">
                <a:solidFill>
                  <a:schemeClr val="bg1"/>
                </a:solidFill>
              </a:rPr>
              <a:t>	</a:t>
            </a:r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88576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77" y="187325"/>
            <a:ext cx="2155092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8909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315200" y="6499225"/>
            <a:ext cx="3860800" cy="2667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ADL_Report_20070209_A4_EN</a:t>
            </a:r>
          </a:p>
        </p:txBody>
      </p:sp>
    </p:spTree>
    <p:extLst>
      <p:ext uri="{BB962C8B-B14F-4D97-AF65-F5344CB8AC3E}">
        <p14:creationId xmlns:p14="http://schemas.microsoft.com/office/powerpoint/2010/main" val="1775832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615553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315200" y="6499225"/>
            <a:ext cx="3860800" cy="2667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ADL_Report_20070209_A4_EN</a:t>
            </a:r>
          </a:p>
        </p:txBody>
      </p:sp>
    </p:spTree>
    <p:extLst>
      <p:ext uri="{BB962C8B-B14F-4D97-AF65-F5344CB8AC3E}">
        <p14:creationId xmlns:p14="http://schemas.microsoft.com/office/powerpoint/2010/main" val="1719465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923" y="1600200"/>
            <a:ext cx="5533292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9785" y="1600200"/>
            <a:ext cx="5533292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315200" y="6499225"/>
            <a:ext cx="3860800" cy="2667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ADL_Report_20070209_A4_EN</a:t>
            </a:r>
          </a:p>
        </p:txBody>
      </p:sp>
    </p:spTree>
    <p:extLst>
      <p:ext uri="{BB962C8B-B14F-4D97-AF65-F5344CB8AC3E}">
        <p14:creationId xmlns:p14="http://schemas.microsoft.com/office/powerpoint/2010/main" val="23954039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24622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315200" y="6499225"/>
            <a:ext cx="3860800" cy="2667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ADL_Report_20070209_A4_EN</a:t>
            </a:r>
          </a:p>
        </p:txBody>
      </p:sp>
    </p:spTree>
    <p:extLst>
      <p:ext uri="{BB962C8B-B14F-4D97-AF65-F5344CB8AC3E}">
        <p14:creationId xmlns:p14="http://schemas.microsoft.com/office/powerpoint/2010/main" val="1190392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315200" y="6499225"/>
            <a:ext cx="3860800" cy="2667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ADL_Report_20070209_A4_EN</a:t>
            </a:r>
          </a:p>
        </p:txBody>
      </p:sp>
    </p:spTree>
    <p:extLst>
      <p:ext uri="{BB962C8B-B14F-4D97-AF65-F5344CB8AC3E}">
        <p14:creationId xmlns:p14="http://schemas.microsoft.com/office/powerpoint/2010/main" val="21084773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7315200" y="6499225"/>
            <a:ext cx="3860800" cy="2667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ADL_Report_20070209_A4_EN</a:t>
            </a:r>
          </a:p>
        </p:txBody>
      </p:sp>
    </p:spTree>
    <p:extLst>
      <p:ext uri="{BB962C8B-B14F-4D97-AF65-F5344CB8AC3E}">
        <p14:creationId xmlns:p14="http://schemas.microsoft.com/office/powerpoint/2010/main" val="237771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27323"/>
            <a:ext cx="4011247" cy="3077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315200" y="6499225"/>
            <a:ext cx="3860800" cy="2667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ADL_Report_20070209_A4_EN</a:t>
            </a:r>
          </a:p>
        </p:txBody>
      </p:sp>
    </p:spTree>
    <p:extLst>
      <p:ext uri="{BB962C8B-B14F-4D97-AF65-F5344CB8AC3E}">
        <p14:creationId xmlns:p14="http://schemas.microsoft.com/office/powerpoint/2010/main" val="19602621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554" y="5059561"/>
            <a:ext cx="7315200" cy="3077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315200" y="6499225"/>
            <a:ext cx="3860800" cy="2667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ADL_Report_20070209_A4_EN</a:t>
            </a:r>
          </a:p>
        </p:txBody>
      </p:sp>
    </p:spTree>
    <p:extLst>
      <p:ext uri="{BB962C8B-B14F-4D97-AF65-F5344CB8AC3E}">
        <p14:creationId xmlns:p14="http://schemas.microsoft.com/office/powerpoint/2010/main" val="4272758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201572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315200" y="6499225"/>
            <a:ext cx="3860800" cy="2667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ADL_Report_20070209_A4_EN</a:t>
            </a:r>
          </a:p>
        </p:txBody>
      </p:sp>
    </p:spTree>
    <p:extLst>
      <p:ext uri="{BB962C8B-B14F-4D97-AF65-F5344CB8AC3E}">
        <p14:creationId xmlns:p14="http://schemas.microsoft.com/office/powerpoint/2010/main" val="7913989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07586" y="990600"/>
            <a:ext cx="2815492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9154" y="990600"/>
            <a:ext cx="8260862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315200" y="6499225"/>
            <a:ext cx="3860800" cy="2667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ADL_Report_20070209_A4_EN</a:t>
            </a:r>
          </a:p>
        </p:txBody>
      </p:sp>
    </p:spTree>
    <p:extLst>
      <p:ext uri="{BB962C8B-B14F-4D97-AF65-F5344CB8AC3E}">
        <p14:creationId xmlns:p14="http://schemas.microsoft.com/office/powerpoint/2010/main" val="28574527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155" y="990601"/>
            <a:ext cx="11263922" cy="2444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923" y="1600200"/>
            <a:ext cx="5533292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89785" y="1600200"/>
            <a:ext cx="5533292" cy="2247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89785" y="4000500"/>
            <a:ext cx="5533292" cy="2247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8542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961169"/>
            <a:ext cx="10515600" cy="400271"/>
          </a:xfrm>
        </p:spPr>
        <p:txBody>
          <a:bodyPr/>
          <a:lstStyle>
            <a:lvl1pPr marL="0" indent="0">
              <a:buNone/>
              <a:defRPr b="1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427570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sk-S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0912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0308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195836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53540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03491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sk-SK" sz="24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63383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2.e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k-S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325880"/>
            <a:ext cx="10515600" cy="4851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  <p:pic>
        <p:nvPicPr>
          <p:cNvPr id="1026" name="Picture 2" descr="https://www.vicepremier.gov.sk/wp-content/uploads/2016/05/UPVSR-1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185738"/>
            <a:ext cx="3078127" cy="99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849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8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accent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1955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think-cell Slide" r:id="rId16" imgW="270" imgH="270" progId="TCLayout.ActiveDocument.1">
                  <p:embed/>
                </p:oleObj>
              </mc:Choice>
              <mc:Fallback>
                <p:oleObj name="think-cell Slide" r:id="rId16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955" y="1589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84738" name="ADLWorkspace"/>
          <p:cNvGrpSpPr>
            <a:grpSpLocks/>
          </p:cNvGrpSpPr>
          <p:nvPr/>
        </p:nvGrpSpPr>
        <p:grpSpPr bwMode="auto">
          <a:xfrm>
            <a:off x="187569" y="1371600"/>
            <a:ext cx="11816862" cy="5257800"/>
            <a:chOff x="96" y="864"/>
            <a:chExt cx="6048" cy="3312"/>
          </a:xfrm>
        </p:grpSpPr>
        <p:grpSp>
          <p:nvGrpSpPr>
            <p:cNvPr id="884739" name="Group 3"/>
            <p:cNvGrpSpPr>
              <a:grpSpLocks/>
            </p:cNvGrpSpPr>
            <p:nvPr/>
          </p:nvGrpSpPr>
          <p:grpSpPr bwMode="auto">
            <a:xfrm>
              <a:off x="96" y="864"/>
              <a:ext cx="6048" cy="3312"/>
              <a:chOff x="96" y="864"/>
              <a:chExt cx="6048" cy="3312"/>
            </a:xfrm>
          </p:grpSpPr>
          <p:sp>
            <p:nvSpPr>
              <p:cNvPr id="884740" name="Line 4"/>
              <p:cNvSpPr>
                <a:spLocks noChangeShapeType="1"/>
              </p:cNvSpPr>
              <p:nvPr/>
            </p:nvSpPr>
            <p:spPr bwMode="auto">
              <a:xfrm>
                <a:off x="96" y="1008"/>
                <a:ext cx="6048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CC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de-DE" sz="1800"/>
              </a:p>
            </p:txBody>
          </p:sp>
          <p:sp>
            <p:nvSpPr>
              <p:cNvPr id="884741" name="Line 5"/>
              <p:cNvSpPr>
                <a:spLocks noChangeShapeType="1"/>
              </p:cNvSpPr>
              <p:nvPr/>
            </p:nvSpPr>
            <p:spPr bwMode="auto">
              <a:xfrm>
                <a:off x="96" y="3936"/>
                <a:ext cx="6048" cy="0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CC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de-DE" sz="1800"/>
              </a:p>
            </p:txBody>
          </p:sp>
          <p:sp>
            <p:nvSpPr>
              <p:cNvPr id="884742" name="Line 6"/>
              <p:cNvSpPr>
                <a:spLocks noChangeShapeType="1"/>
              </p:cNvSpPr>
              <p:nvPr/>
            </p:nvSpPr>
            <p:spPr bwMode="auto">
              <a:xfrm flipV="1">
                <a:off x="240" y="864"/>
                <a:ext cx="0" cy="3312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CC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de-DE" sz="1800"/>
              </a:p>
            </p:txBody>
          </p:sp>
          <p:sp>
            <p:nvSpPr>
              <p:cNvPr id="884743" name="Line 7"/>
              <p:cNvSpPr>
                <a:spLocks noChangeShapeType="1"/>
              </p:cNvSpPr>
              <p:nvPr/>
            </p:nvSpPr>
            <p:spPr bwMode="auto">
              <a:xfrm flipV="1">
                <a:off x="6000" y="864"/>
                <a:ext cx="0" cy="3312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CC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de-DE" sz="1800"/>
              </a:p>
            </p:txBody>
          </p:sp>
        </p:grpSp>
        <p:sp>
          <p:nvSpPr>
            <p:cNvPr id="884744" name="Line 8"/>
            <p:cNvSpPr>
              <a:spLocks noChangeShapeType="1"/>
            </p:cNvSpPr>
            <p:nvPr userDrawn="1"/>
          </p:nvSpPr>
          <p:spPr bwMode="auto">
            <a:xfrm>
              <a:off x="96" y="1344"/>
              <a:ext cx="144" cy="0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CC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endParaRPr lang="de-DE" sz="1800"/>
            </a:p>
          </p:txBody>
        </p:sp>
      </p:grpSp>
      <p:sp>
        <p:nvSpPr>
          <p:cNvPr id="88474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459155" y="990601"/>
            <a:ext cx="1126392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84749" name="Rectangle 13"/>
          <p:cNvSpPr>
            <a:spLocks noChangeArrowheads="1"/>
          </p:cNvSpPr>
          <p:nvPr/>
        </p:nvSpPr>
        <p:spPr bwMode="auto">
          <a:xfrm>
            <a:off x="11308862" y="6524625"/>
            <a:ext cx="414215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/>
          <a:lstStyle/>
          <a:p>
            <a:pPr algn="r" eaLnBrk="0" hangingPunct="0"/>
            <a:fld id="{79F5E2AC-B11D-41D4-8716-BB394AE1A013}" type="slidenum">
              <a:rPr lang="en-GB" sz="1000"/>
              <a:pPr algn="r" eaLnBrk="0" hangingPunct="0"/>
              <a:t>‹#›</a:t>
            </a:fld>
            <a:endParaRPr lang="en-GB" sz="1000"/>
          </a:p>
        </p:txBody>
      </p:sp>
      <p:sp>
        <p:nvSpPr>
          <p:cNvPr id="884753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923" y="1600200"/>
            <a:ext cx="11254154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3064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</a:defRPr>
      </a:lvl9pPr>
    </p:titleStyle>
    <p:bodyStyle>
      <a:lvl1pPr algn="l" defTabSz="900113" rtl="0" fontAlgn="base">
        <a:spcBef>
          <a:spcPts val="1500"/>
        </a:spcBef>
        <a:spcAft>
          <a:spcPct val="0"/>
        </a:spcAft>
        <a:buClr>
          <a:schemeClr val="tx1"/>
        </a:buClr>
        <a:buFont typeface="Wingdings" pitchFamily="2" charset="2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284163" indent="-282575" algn="l" defTabSz="900113" rtl="0" fontAlgn="base">
        <a:spcBef>
          <a:spcPts val="1000"/>
        </a:spcBef>
        <a:spcAft>
          <a:spcPct val="0"/>
        </a:spcAft>
        <a:buClr>
          <a:schemeClr val="tx1"/>
        </a:buClr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2pPr>
      <a:lvl3pPr marL="542925" indent="-257175" algn="l" defTabSz="900113" rtl="0" fontAlgn="base">
        <a:spcBef>
          <a:spcPts val="500"/>
        </a:spcBef>
        <a:spcAft>
          <a:spcPct val="0"/>
        </a:spcAft>
        <a:buClr>
          <a:schemeClr val="tx1"/>
        </a:buClr>
        <a:buFont typeface="Arial" pitchFamily="34" charset="0"/>
        <a:buChar char="–"/>
        <a:defRPr sz="1400">
          <a:solidFill>
            <a:schemeClr val="tx1"/>
          </a:solidFill>
          <a:latin typeface="+mn-lt"/>
        </a:defRPr>
      </a:lvl3pPr>
      <a:lvl4pPr marL="814388" indent="-269875" algn="l" defTabSz="900113" rtl="0" fontAlgn="base">
        <a:spcBef>
          <a:spcPts val="500"/>
        </a:spcBef>
        <a:spcAft>
          <a:spcPct val="0"/>
        </a:spcAft>
        <a:buClr>
          <a:schemeClr val="tx1"/>
        </a:buClr>
        <a:buFont typeface="Arial" pitchFamily="34" charset="0"/>
        <a:buChar char="–"/>
        <a:defRPr sz="1400">
          <a:solidFill>
            <a:schemeClr val="tx1"/>
          </a:solidFill>
          <a:latin typeface="+mn-lt"/>
        </a:defRPr>
      </a:lvl4pPr>
      <a:lvl5pPr marL="1104900" indent="-288925" algn="l" defTabSz="900113" rtl="0" fontAlgn="base">
        <a:spcBef>
          <a:spcPts val="500"/>
        </a:spcBef>
        <a:spcAft>
          <a:spcPct val="0"/>
        </a:spcAft>
        <a:buClr>
          <a:schemeClr val="tx1"/>
        </a:buClr>
        <a:buFont typeface="Arial" pitchFamily="34" charset="0"/>
        <a:defRPr sz="1400">
          <a:solidFill>
            <a:schemeClr val="tx1"/>
          </a:solidFill>
          <a:latin typeface="+mn-lt"/>
        </a:defRPr>
      </a:lvl5pPr>
      <a:lvl6pPr marL="1562100" indent="-288925" algn="l" defTabSz="900113" rtl="0" fontAlgn="base">
        <a:spcBef>
          <a:spcPts val="500"/>
        </a:spcBef>
        <a:spcAft>
          <a:spcPct val="0"/>
        </a:spcAft>
        <a:buClr>
          <a:schemeClr val="tx1"/>
        </a:buClr>
        <a:buFont typeface="Arial" pitchFamily="34" charset="0"/>
        <a:defRPr sz="1400">
          <a:solidFill>
            <a:schemeClr val="tx1"/>
          </a:solidFill>
          <a:latin typeface="+mn-lt"/>
        </a:defRPr>
      </a:lvl6pPr>
      <a:lvl7pPr marL="2019300" indent="-288925" algn="l" defTabSz="900113" rtl="0" fontAlgn="base">
        <a:spcBef>
          <a:spcPts val="500"/>
        </a:spcBef>
        <a:spcAft>
          <a:spcPct val="0"/>
        </a:spcAft>
        <a:buClr>
          <a:schemeClr val="tx1"/>
        </a:buClr>
        <a:buFont typeface="Arial" pitchFamily="34" charset="0"/>
        <a:defRPr sz="1400">
          <a:solidFill>
            <a:schemeClr val="tx1"/>
          </a:solidFill>
          <a:latin typeface="+mn-lt"/>
        </a:defRPr>
      </a:lvl7pPr>
      <a:lvl8pPr marL="2476500" indent="-288925" algn="l" defTabSz="900113" rtl="0" fontAlgn="base">
        <a:spcBef>
          <a:spcPts val="500"/>
        </a:spcBef>
        <a:spcAft>
          <a:spcPct val="0"/>
        </a:spcAft>
        <a:buClr>
          <a:schemeClr val="tx1"/>
        </a:buClr>
        <a:buFont typeface="Arial" pitchFamily="34" charset="0"/>
        <a:defRPr sz="1400">
          <a:solidFill>
            <a:schemeClr val="tx1"/>
          </a:solidFill>
          <a:latin typeface="+mn-lt"/>
        </a:defRPr>
      </a:lvl8pPr>
      <a:lvl9pPr marL="2933700" indent="-288925" algn="l" defTabSz="900113" rtl="0" fontAlgn="base">
        <a:spcBef>
          <a:spcPts val="500"/>
        </a:spcBef>
        <a:spcAft>
          <a:spcPct val="0"/>
        </a:spcAft>
        <a:buClr>
          <a:schemeClr val="tx1"/>
        </a:buClr>
        <a:buFont typeface="Arial" pitchFamily="34" charset="0"/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tags" Target="../tags/tag27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tags" Target="../tags/tag26.xml"/><Relationship Id="rId3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29" Type="http://schemas.openxmlformats.org/officeDocument/2006/relationships/tags" Target="../tags/tag30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32" Type="http://schemas.openxmlformats.org/officeDocument/2006/relationships/tags" Target="../tags/tag33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28" Type="http://schemas.openxmlformats.org/officeDocument/2006/relationships/tags" Target="../tags/tag29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31" Type="http://schemas.openxmlformats.org/officeDocument/2006/relationships/tags" Target="../tags/tag3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tags" Target="../tags/tag28.xml"/><Relationship Id="rId30" Type="http://schemas.openxmlformats.org/officeDocument/2006/relationships/tags" Target="../tags/tag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CDE087B-C487-48AB-A02F-F9070CF352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k-SK" dirty="0"/>
              <a:t> </a:t>
            </a:r>
            <a:r>
              <a:rPr lang="sk-SK" sz="5300" dirty="0"/>
              <a:t>Metodika a stav rozpracovania spoločných biznis blokov (</a:t>
            </a:r>
            <a:r>
              <a:rPr lang="sk-SK" sz="5300" dirty="0" err="1"/>
              <a:t>BPaaS</a:t>
            </a:r>
            <a:r>
              <a:rPr lang="sk-SK" sz="5300" dirty="0"/>
              <a:t>, SaaS)</a:t>
            </a:r>
            <a:endParaRPr lang="sk-SK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8A1E869-B977-4814-970E-CDA435C125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 dirty="0"/>
          </a:p>
          <a:p>
            <a:r>
              <a:rPr lang="sk-SK" dirty="0"/>
              <a:t>Ivan Šajban</a:t>
            </a:r>
          </a:p>
          <a:p>
            <a:r>
              <a:rPr lang="sk-SK" dirty="0"/>
              <a:t>28.6.2017</a:t>
            </a:r>
          </a:p>
        </p:txBody>
      </p:sp>
    </p:spTree>
    <p:extLst>
      <p:ext uri="{BB962C8B-B14F-4D97-AF65-F5344CB8AC3E}">
        <p14:creationId xmlns:p14="http://schemas.microsoft.com/office/powerpoint/2010/main" val="829865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F442C3-E411-44BA-9384-51CC691E3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Čo dodá OP EVS</a:t>
            </a:r>
          </a:p>
        </p:txBody>
      </p:sp>
      <p:grpSp>
        <p:nvGrpSpPr>
          <p:cNvPr id="10" name="Skupina 9">
            <a:extLst>
              <a:ext uri="{FF2B5EF4-FFF2-40B4-BE49-F238E27FC236}">
                <a16:creationId xmlns:a16="http://schemas.microsoft.com/office/drawing/2014/main" id="{48376F23-F7E6-487B-987D-7F8E2A6CEE12}"/>
              </a:ext>
            </a:extLst>
          </p:cNvPr>
          <p:cNvGrpSpPr/>
          <p:nvPr/>
        </p:nvGrpSpPr>
        <p:grpSpPr>
          <a:xfrm>
            <a:off x="2051956" y="1262743"/>
            <a:ext cx="8866414" cy="4648200"/>
            <a:chOff x="2051956" y="1262743"/>
            <a:chExt cx="8866414" cy="4648200"/>
          </a:xfrm>
        </p:grpSpPr>
        <p:sp>
          <p:nvSpPr>
            <p:cNvPr id="11" name="Rectangle 3">
              <a:extLst>
                <a:ext uri="{FF2B5EF4-FFF2-40B4-BE49-F238E27FC236}">
                  <a16:creationId xmlns:a16="http://schemas.microsoft.com/office/drawing/2014/main" id="{0632F728-6CEA-495F-BDF7-BD6FAC6CE8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1957" y="1796143"/>
              <a:ext cx="8866412" cy="4114800"/>
            </a:xfrm>
            <a:prstGeom prst="rect">
              <a:avLst/>
            </a:prstGeom>
            <a:solidFill>
              <a:sysClr val="window" lastClr="FFFFFF"/>
            </a:solidFill>
            <a:ln w="12700" algn="ctr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tIns="91440" bIns="91440"/>
            <a:lstStyle/>
            <a:p>
              <a:pPr marL="182563" marR="0" lvl="1" indent="-180975" defTabSz="900113" eaLnBrk="1" fontAlgn="auto" latinLnBrk="0" hangingPunct="1">
                <a:lnSpc>
                  <a:spcPct val="100000"/>
                </a:lnSpc>
                <a:spcBef>
                  <a:spcPts val="1500"/>
                </a:spcBef>
                <a:spcAft>
                  <a:spcPts val="0"/>
                </a:spcAft>
                <a:buClr>
                  <a:srgbClr val="004785"/>
                </a:buClr>
                <a:buSzTx/>
                <a:buFont typeface="Wingdings" pitchFamily="2" charset="2"/>
                <a:buChar char="n"/>
                <a:tabLst/>
                <a:defRPr/>
              </a:pPr>
              <a:endParaRPr kumimoji="0" lang="sk-SK" sz="1200" b="0" i="0" u="none" strike="noStrike" kern="0" cap="none" spc="0" normalizeH="0" baseline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Rectangle 4">
              <a:extLst>
                <a:ext uri="{FF2B5EF4-FFF2-40B4-BE49-F238E27FC236}">
                  <a16:creationId xmlns:a16="http://schemas.microsoft.com/office/drawing/2014/main" id="{76173571-E6FE-4FC6-8E6F-52CC07C952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1956" y="1262743"/>
              <a:ext cx="8866413" cy="533400"/>
            </a:xfrm>
            <a:prstGeom prst="rect">
              <a:avLst/>
            </a:prstGeom>
            <a:solidFill>
              <a:srgbClr val="004785"/>
            </a:solidFill>
            <a:ln w="12700" algn="ctr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4D4D4D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algn="ctr" defTabSz="7620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400" b="1" i="0" u="none" strike="noStrike" kern="0" cap="none" spc="0" normalizeH="0" baseline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Meta model pre biznis blok</a:t>
              </a:r>
            </a:p>
          </p:txBody>
        </p:sp>
        <p:sp>
          <p:nvSpPr>
            <p:cNvPr id="13" name="Rectangle 63">
              <a:extLst>
                <a:ext uri="{FF2B5EF4-FFF2-40B4-BE49-F238E27FC236}">
                  <a16:creationId xmlns:a16="http://schemas.microsoft.com/office/drawing/2014/main" id="{CE0AB005-335C-4818-82B4-4B9EEF83A0AC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2051957" y="1793418"/>
              <a:ext cx="8866413" cy="913578"/>
            </a:xfrm>
            <a:prstGeom prst="rect">
              <a:avLst/>
            </a:prstGeom>
            <a:solidFill>
              <a:srgbClr val="FFCC00">
                <a:lumMod val="60000"/>
                <a:lumOff val="40000"/>
                <a:alpha val="19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200" b="0" i="0" u="none" strike="noStrike" kern="0" cap="none" spc="0" normalizeH="0" baseline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Rounded Rectangle 64">
              <a:extLst>
                <a:ext uri="{FF2B5EF4-FFF2-40B4-BE49-F238E27FC236}">
                  <a16:creationId xmlns:a16="http://schemas.microsoft.com/office/drawing/2014/main" id="{6DE6E70B-E415-4A08-8358-01446F75ACE7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3499644" y="2961740"/>
              <a:ext cx="5933464" cy="1061776"/>
            </a:xfrm>
            <a:prstGeom prst="roundRect">
              <a:avLst/>
            </a:prstGeom>
            <a:gradFill>
              <a:gsLst>
                <a:gs pos="0">
                  <a:srgbClr val="FFCC00">
                    <a:lumMod val="20000"/>
                    <a:lumOff val="80000"/>
                  </a:srgbClr>
                </a:gs>
                <a:gs pos="100000">
                  <a:srgbClr val="FFCC00">
                    <a:lumMod val="60000"/>
                    <a:lumOff val="40000"/>
                  </a:srgbClr>
                </a:gs>
              </a:gsLst>
              <a:lin ang="1800000" scaled="0"/>
            </a:gradFill>
            <a:ln w="12700" cap="flat" cmpd="sng" algn="ctr">
              <a:solidFill>
                <a:srgbClr val="96969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000" b="1" i="0" u="none" strike="noStrike" kern="0" cap="none" spc="0" normalizeH="0" baseline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Rounded Rectangle 65">
              <a:extLst>
                <a:ext uri="{FF2B5EF4-FFF2-40B4-BE49-F238E27FC236}">
                  <a16:creationId xmlns:a16="http://schemas.microsoft.com/office/drawing/2014/main" id="{5BE0A027-B6F9-453E-AF44-72AD258B5CBB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5828260" y="2033209"/>
              <a:ext cx="1207629" cy="51219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CC00">
                    <a:lumMod val="20000"/>
                    <a:lumOff val="80000"/>
                  </a:srgbClr>
                </a:gs>
                <a:gs pos="100000">
                  <a:srgbClr val="FFCC00">
                    <a:lumMod val="60000"/>
                    <a:lumOff val="40000"/>
                  </a:srgbClr>
                </a:gs>
              </a:gsLst>
              <a:lin ang="1800000" scaled="0"/>
            </a:gradFill>
            <a:ln w="12700" cap="flat" cmpd="sng" algn="ctr">
              <a:solidFill>
                <a:srgbClr val="96969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defRPr/>
              </a:pPr>
              <a:r>
                <a:rPr lang="sk-SK" sz="1000" b="1" kern="0">
                  <a:solidFill>
                    <a:srgbClr val="00478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Biznis služba 2</a:t>
              </a:r>
            </a:p>
          </p:txBody>
        </p:sp>
        <p:sp>
          <p:nvSpPr>
            <p:cNvPr id="16" name="TextBox 66">
              <a:extLst>
                <a:ext uri="{FF2B5EF4-FFF2-40B4-BE49-F238E27FC236}">
                  <a16:creationId xmlns:a16="http://schemas.microsoft.com/office/drawing/2014/main" id="{324B3BFA-4C63-4F19-9838-1F5969BB3288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5619963" y="2950198"/>
              <a:ext cx="2023311" cy="261610"/>
            </a:xfrm>
            <a:prstGeom prst="rect">
              <a:avLst/>
            </a:prstGeom>
            <a:ln w="12700">
              <a:noFill/>
            </a:ln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sk-SK" sz="1100" b="1">
                  <a:solidFill>
                    <a:srgbClr val="00478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Názov súhrnného procesu</a:t>
              </a:r>
            </a:p>
          </p:txBody>
        </p:sp>
        <p:sp>
          <p:nvSpPr>
            <p:cNvPr id="17" name="Right Arrow 67">
              <a:extLst>
                <a:ext uri="{FF2B5EF4-FFF2-40B4-BE49-F238E27FC236}">
                  <a16:creationId xmlns:a16="http://schemas.microsoft.com/office/drawing/2014/main" id="{E3920831-E7B2-461F-A0CD-4920FB6F1308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8996807" y="2931827"/>
              <a:ext cx="327884" cy="317599"/>
            </a:xfrm>
            <a:prstGeom prst="rightArrow">
              <a:avLst/>
            </a:prstGeom>
            <a:noFill/>
            <a:ln w="12700" cap="flat" cmpd="sng" algn="ctr">
              <a:solidFill>
                <a:srgbClr val="004785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200" b="0" i="0" u="none" strike="noStrike" kern="0" cap="none" spc="0" normalizeH="0" baseline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Rounded Rectangle 68">
              <a:extLst>
                <a:ext uri="{FF2B5EF4-FFF2-40B4-BE49-F238E27FC236}">
                  <a16:creationId xmlns:a16="http://schemas.microsoft.com/office/drawing/2014/main" id="{8FE83840-475A-4B57-B566-500D30820BD9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4570150" y="3301761"/>
              <a:ext cx="833736" cy="521235"/>
            </a:xfrm>
            <a:prstGeom prst="roundRect">
              <a:avLst/>
            </a:prstGeom>
            <a:gradFill>
              <a:gsLst>
                <a:gs pos="0">
                  <a:srgbClr val="FFCC00">
                    <a:lumMod val="20000"/>
                    <a:lumOff val="80000"/>
                  </a:srgbClr>
                </a:gs>
                <a:gs pos="100000">
                  <a:srgbClr val="FFCC00">
                    <a:lumMod val="60000"/>
                    <a:lumOff val="40000"/>
                  </a:srgbClr>
                </a:gs>
              </a:gsLst>
              <a:lin ang="1800000" scaled="0"/>
            </a:gradFill>
            <a:ln w="12700" cap="flat" cmpd="sng" algn="ctr">
              <a:solidFill>
                <a:srgbClr val="96969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000" b="1" i="0" u="none" strike="noStrike" kern="0" cap="none" spc="0" normalizeH="0" baseline="0">
                  <a:ln>
                    <a:noFill/>
                  </a:ln>
                  <a:solidFill>
                    <a:srgbClr val="004785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Proces 2</a:t>
              </a:r>
            </a:p>
          </p:txBody>
        </p:sp>
        <p:sp>
          <p:nvSpPr>
            <p:cNvPr id="19" name="Rounded Rectangle 69">
              <a:extLst>
                <a:ext uri="{FF2B5EF4-FFF2-40B4-BE49-F238E27FC236}">
                  <a16:creationId xmlns:a16="http://schemas.microsoft.com/office/drawing/2014/main" id="{6BF40FDA-03D2-45EB-BB18-037919F15E23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5544090" y="3301761"/>
              <a:ext cx="834850" cy="521235"/>
            </a:xfrm>
            <a:prstGeom prst="roundRect">
              <a:avLst/>
            </a:prstGeom>
            <a:gradFill>
              <a:gsLst>
                <a:gs pos="0">
                  <a:srgbClr val="FFCC00">
                    <a:lumMod val="20000"/>
                    <a:lumOff val="80000"/>
                  </a:srgbClr>
                </a:gs>
                <a:gs pos="100000">
                  <a:srgbClr val="FFCC00">
                    <a:lumMod val="60000"/>
                    <a:lumOff val="40000"/>
                  </a:srgbClr>
                </a:gs>
              </a:gsLst>
              <a:lin ang="1800000" scaled="0"/>
            </a:gradFill>
            <a:ln w="12700" cap="flat" cmpd="sng" algn="ctr">
              <a:solidFill>
                <a:srgbClr val="96969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000" b="1" i="0" u="none" strike="noStrike" kern="0" cap="none" spc="0" normalizeH="0" baseline="0">
                  <a:ln>
                    <a:noFill/>
                  </a:ln>
                  <a:solidFill>
                    <a:srgbClr val="004785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Proces 3</a:t>
              </a:r>
            </a:p>
          </p:txBody>
        </p:sp>
        <p:sp>
          <p:nvSpPr>
            <p:cNvPr id="20" name="Right Arrow 70">
              <a:extLst>
                <a:ext uri="{FF2B5EF4-FFF2-40B4-BE49-F238E27FC236}">
                  <a16:creationId xmlns:a16="http://schemas.microsoft.com/office/drawing/2014/main" id="{CED6AC57-1FB4-40BC-831D-251272BC9CAD}"/>
                </a:ext>
              </a:extLst>
            </p:cNvPr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5224627" y="3257381"/>
              <a:ext cx="127305" cy="149702"/>
            </a:xfrm>
            <a:prstGeom prst="rightArrow">
              <a:avLst/>
            </a:prstGeom>
            <a:solidFill>
              <a:srgbClr val="FFCC00">
                <a:lumMod val="60000"/>
                <a:lumOff val="40000"/>
              </a:srgbClr>
            </a:solidFill>
            <a:ln w="12700" cap="flat" cmpd="sng" algn="ctr">
              <a:solidFill>
                <a:srgbClr val="004785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200" b="0" i="0" u="none" strike="noStrike" kern="0" cap="none" spc="0" normalizeH="0" baseline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Rounded Rectangle 71">
              <a:extLst>
                <a:ext uri="{FF2B5EF4-FFF2-40B4-BE49-F238E27FC236}">
                  <a16:creationId xmlns:a16="http://schemas.microsoft.com/office/drawing/2014/main" id="{7D2B115B-7325-4476-8FBE-42FB11E29EC4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6519145" y="3301761"/>
              <a:ext cx="834850" cy="521235"/>
            </a:xfrm>
            <a:prstGeom prst="roundRect">
              <a:avLst/>
            </a:prstGeom>
            <a:gradFill>
              <a:gsLst>
                <a:gs pos="0">
                  <a:srgbClr val="FFCC00">
                    <a:lumMod val="20000"/>
                    <a:lumOff val="80000"/>
                  </a:srgbClr>
                </a:gs>
                <a:gs pos="100000">
                  <a:srgbClr val="FFCC00">
                    <a:lumMod val="60000"/>
                    <a:lumOff val="40000"/>
                  </a:srgbClr>
                </a:gs>
              </a:gsLst>
              <a:lin ang="1800000" scaled="0"/>
            </a:gradFill>
            <a:ln w="12700" cap="flat" cmpd="sng" algn="ctr">
              <a:solidFill>
                <a:srgbClr val="96969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000" b="1" i="0" u="none" strike="noStrike" kern="0" cap="none" spc="0" normalizeH="0" baseline="0">
                  <a:ln>
                    <a:noFill/>
                  </a:ln>
                  <a:solidFill>
                    <a:srgbClr val="004785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Proces 4</a:t>
              </a:r>
            </a:p>
          </p:txBody>
        </p:sp>
        <p:sp>
          <p:nvSpPr>
            <p:cNvPr id="22" name="Right Arrow 72">
              <a:extLst>
                <a:ext uri="{FF2B5EF4-FFF2-40B4-BE49-F238E27FC236}">
                  <a16:creationId xmlns:a16="http://schemas.microsoft.com/office/drawing/2014/main" id="{8E1878BE-5EE6-46F1-9D0C-A823D2AD6257}"/>
                </a:ext>
              </a:extLst>
            </p:cNvPr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6199681" y="3263765"/>
              <a:ext cx="127305" cy="149702"/>
            </a:xfrm>
            <a:prstGeom prst="rightArrow">
              <a:avLst/>
            </a:prstGeom>
            <a:solidFill>
              <a:srgbClr val="FFCC00">
                <a:lumMod val="60000"/>
                <a:lumOff val="40000"/>
              </a:srgbClr>
            </a:solidFill>
            <a:ln w="12700" cap="flat" cmpd="sng" algn="ctr">
              <a:solidFill>
                <a:srgbClr val="004785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200" b="0" i="0" u="none" strike="noStrike" kern="0" cap="none" spc="0" normalizeH="0" baseline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Rounded Rectangle 74">
              <a:extLst>
                <a:ext uri="{FF2B5EF4-FFF2-40B4-BE49-F238E27FC236}">
                  <a16:creationId xmlns:a16="http://schemas.microsoft.com/office/drawing/2014/main" id="{5A3034B7-6971-41D8-8A2D-830B8FA120E3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7508680" y="3301761"/>
              <a:ext cx="834850" cy="521235"/>
            </a:xfrm>
            <a:prstGeom prst="roundRect">
              <a:avLst/>
            </a:prstGeom>
            <a:gradFill>
              <a:gsLst>
                <a:gs pos="0">
                  <a:srgbClr val="FFCC00">
                    <a:lumMod val="20000"/>
                    <a:lumOff val="80000"/>
                  </a:srgbClr>
                </a:gs>
                <a:gs pos="100000">
                  <a:srgbClr val="FFCC00">
                    <a:lumMod val="60000"/>
                    <a:lumOff val="40000"/>
                  </a:srgbClr>
                </a:gs>
              </a:gsLst>
              <a:lin ang="1800000" scaled="0"/>
            </a:gradFill>
            <a:ln w="12700" cap="flat" cmpd="sng" algn="ctr">
              <a:solidFill>
                <a:srgbClr val="96969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000" b="1" i="0" u="none" strike="noStrike" kern="0" cap="none" spc="0" normalizeH="0" baseline="0">
                  <a:ln>
                    <a:noFill/>
                  </a:ln>
                  <a:solidFill>
                    <a:srgbClr val="004785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Proces 5</a:t>
              </a:r>
            </a:p>
          </p:txBody>
        </p:sp>
        <p:sp>
          <p:nvSpPr>
            <p:cNvPr id="24" name="Right Arrow 75">
              <a:extLst>
                <a:ext uri="{FF2B5EF4-FFF2-40B4-BE49-F238E27FC236}">
                  <a16:creationId xmlns:a16="http://schemas.microsoft.com/office/drawing/2014/main" id="{F4034901-0C58-4ED3-8AE0-1A3C0E58A29D}"/>
                </a:ext>
              </a:extLst>
            </p:cNvPr>
            <p:cNvSpPr>
              <a:spLocks noChangeAspect="1"/>
            </p:cNvSpPr>
            <p:nvPr>
              <p:custDataLst>
                <p:tags r:id="rId12"/>
              </p:custDataLst>
            </p:nvPr>
          </p:nvSpPr>
          <p:spPr>
            <a:xfrm>
              <a:off x="8178124" y="3270616"/>
              <a:ext cx="127305" cy="149702"/>
            </a:xfrm>
            <a:prstGeom prst="rightArrow">
              <a:avLst/>
            </a:prstGeom>
            <a:solidFill>
              <a:srgbClr val="FFCC00">
                <a:lumMod val="60000"/>
                <a:lumOff val="40000"/>
              </a:srgbClr>
            </a:solidFill>
            <a:ln w="12700" cap="flat" cmpd="sng" algn="ctr">
              <a:solidFill>
                <a:srgbClr val="004785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200" b="0" i="0" u="none" strike="noStrike" kern="0" cap="none" spc="0" normalizeH="0" baseline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25" name="Straight Arrow Connector 76">
              <a:extLst>
                <a:ext uri="{FF2B5EF4-FFF2-40B4-BE49-F238E27FC236}">
                  <a16:creationId xmlns:a16="http://schemas.microsoft.com/office/drawing/2014/main" id="{40F0B0D9-2E13-4914-8EE1-989302AA10B2}"/>
                </a:ext>
              </a:extLst>
            </p:cNvPr>
            <p:cNvCxnSpPr>
              <a:stCxn id="18" idx="3"/>
              <a:endCxn id="19" idx="1"/>
            </p:cNvCxnSpPr>
            <p:nvPr>
              <p:custDataLst>
                <p:tags r:id="rId13"/>
              </p:custDataLst>
            </p:nvPr>
          </p:nvCxnSpPr>
          <p:spPr>
            <a:xfrm>
              <a:off x="5403886" y="3562379"/>
              <a:ext cx="140205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808080"/>
              </a:solidFill>
              <a:prstDash val="solid"/>
              <a:tailEnd type="triangle"/>
            </a:ln>
            <a:effectLst/>
          </p:spPr>
        </p:cxnSp>
        <p:cxnSp>
          <p:nvCxnSpPr>
            <p:cNvPr id="26" name="Straight Arrow Connector 77">
              <a:extLst>
                <a:ext uri="{FF2B5EF4-FFF2-40B4-BE49-F238E27FC236}">
                  <a16:creationId xmlns:a16="http://schemas.microsoft.com/office/drawing/2014/main" id="{8CF3F6B3-EEB7-4A49-99AD-473435AC0EDE}"/>
                </a:ext>
              </a:extLst>
            </p:cNvPr>
            <p:cNvCxnSpPr>
              <a:stCxn id="19" idx="3"/>
              <a:endCxn id="21" idx="1"/>
            </p:cNvCxnSpPr>
            <p:nvPr>
              <p:custDataLst>
                <p:tags r:id="rId14"/>
              </p:custDataLst>
            </p:nvPr>
          </p:nvCxnSpPr>
          <p:spPr>
            <a:xfrm>
              <a:off x="6378940" y="3562379"/>
              <a:ext cx="140205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808080"/>
              </a:solidFill>
              <a:prstDash val="solid"/>
              <a:tailEnd type="triangle"/>
            </a:ln>
            <a:effectLst/>
          </p:spPr>
        </p:cxnSp>
        <p:cxnSp>
          <p:nvCxnSpPr>
            <p:cNvPr id="27" name="Straight Arrow Connector 78">
              <a:extLst>
                <a:ext uri="{FF2B5EF4-FFF2-40B4-BE49-F238E27FC236}">
                  <a16:creationId xmlns:a16="http://schemas.microsoft.com/office/drawing/2014/main" id="{74B00034-11B1-498F-8A9D-8546B8044F81}"/>
                </a:ext>
              </a:extLst>
            </p:cNvPr>
            <p:cNvCxnSpPr>
              <a:endCxn id="23" idx="1"/>
            </p:cNvCxnSpPr>
            <p:nvPr>
              <p:custDataLst>
                <p:tags r:id="rId15"/>
              </p:custDataLst>
            </p:nvPr>
          </p:nvCxnSpPr>
          <p:spPr>
            <a:xfrm>
              <a:off x="7347888" y="3562379"/>
              <a:ext cx="16079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808080"/>
              </a:solidFill>
              <a:prstDash val="solid"/>
              <a:tailEnd type="triangle"/>
            </a:ln>
            <a:effectLst/>
          </p:spPr>
        </p:cxnSp>
        <p:sp>
          <p:nvSpPr>
            <p:cNvPr id="28" name="Rounded Rectangle 81">
              <a:extLst>
                <a:ext uri="{FF2B5EF4-FFF2-40B4-BE49-F238E27FC236}">
                  <a16:creationId xmlns:a16="http://schemas.microsoft.com/office/drawing/2014/main" id="{DEE04161-EC51-48AE-B381-6E8D910469D1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8513295" y="3301761"/>
              <a:ext cx="834850" cy="521235"/>
            </a:xfrm>
            <a:prstGeom prst="roundRect">
              <a:avLst/>
            </a:prstGeom>
            <a:gradFill>
              <a:gsLst>
                <a:gs pos="0">
                  <a:srgbClr val="FFCC00">
                    <a:lumMod val="20000"/>
                    <a:lumOff val="80000"/>
                  </a:srgbClr>
                </a:gs>
                <a:gs pos="100000">
                  <a:srgbClr val="FFCC00">
                    <a:lumMod val="60000"/>
                    <a:lumOff val="40000"/>
                  </a:srgbClr>
                </a:gs>
              </a:gsLst>
              <a:lin ang="1800000" scaled="0"/>
            </a:gradFill>
            <a:ln w="12700" cap="flat" cmpd="sng" algn="ctr">
              <a:solidFill>
                <a:srgbClr val="96969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000" b="1" i="0" u="none" strike="noStrike" kern="0" cap="none" spc="0" normalizeH="0" baseline="0">
                  <a:ln>
                    <a:noFill/>
                  </a:ln>
                  <a:solidFill>
                    <a:srgbClr val="004785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Proces 6</a:t>
              </a:r>
            </a:p>
          </p:txBody>
        </p:sp>
        <p:sp>
          <p:nvSpPr>
            <p:cNvPr id="29" name="Right Arrow 82">
              <a:extLst>
                <a:ext uri="{FF2B5EF4-FFF2-40B4-BE49-F238E27FC236}">
                  <a16:creationId xmlns:a16="http://schemas.microsoft.com/office/drawing/2014/main" id="{EF60BBD2-5FC6-4D65-8277-2E738292501F}"/>
                </a:ext>
              </a:extLst>
            </p:cNvPr>
            <p:cNvSpPr>
              <a:spLocks noChangeAspect="1"/>
            </p:cNvSpPr>
            <p:nvPr>
              <p:custDataLst>
                <p:tags r:id="rId17"/>
              </p:custDataLst>
            </p:nvPr>
          </p:nvSpPr>
          <p:spPr>
            <a:xfrm>
              <a:off x="9182739" y="3270616"/>
              <a:ext cx="127305" cy="149702"/>
            </a:xfrm>
            <a:prstGeom prst="rightArrow">
              <a:avLst/>
            </a:prstGeom>
            <a:solidFill>
              <a:srgbClr val="FFCC00">
                <a:lumMod val="60000"/>
                <a:lumOff val="40000"/>
              </a:srgbClr>
            </a:solidFill>
            <a:ln w="12700" cap="flat" cmpd="sng" algn="ctr">
              <a:solidFill>
                <a:srgbClr val="004785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200" b="0" i="0" u="none" strike="noStrike" kern="0" cap="none" spc="0" normalizeH="0" baseline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30" name="Straight Arrow Connector 83">
              <a:extLst>
                <a:ext uri="{FF2B5EF4-FFF2-40B4-BE49-F238E27FC236}">
                  <a16:creationId xmlns:a16="http://schemas.microsoft.com/office/drawing/2014/main" id="{191A17CC-3DA6-4B1D-B557-419856940D9A}"/>
                </a:ext>
              </a:extLst>
            </p:cNvPr>
            <p:cNvCxnSpPr>
              <a:stCxn id="23" idx="3"/>
              <a:endCxn id="28" idx="1"/>
            </p:cNvCxnSpPr>
            <p:nvPr>
              <p:custDataLst>
                <p:tags r:id="rId18"/>
              </p:custDataLst>
            </p:nvPr>
          </p:nvCxnSpPr>
          <p:spPr>
            <a:xfrm>
              <a:off x="8343530" y="3562379"/>
              <a:ext cx="169765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808080"/>
              </a:solidFill>
              <a:prstDash val="solid"/>
              <a:tailEnd type="triangle"/>
            </a:ln>
            <a:effectLst/>
          </p:spPr>
        </p:cxnSp>
        <p:grpSp>
          <p:nvGrpSpPr>
            <p:cNvPr id="31" name="Group 85">
              <a:extLst>
                <a:ext uri="{FF2B5EF4-FFF2-40B4-BE49-F238E27FC236}">
                  <a16:creationId xmlns:a16="http://schemas.microsoft.com/office/drawing/2014/main" id="{9C3D02CB-2097-4DE7-87E9-DB496C4A38CD}"/>
                </a:ext>
              </a:extLst>
            </p:cNvPr>
            <p:cNvGrpSpPr/>
            <p:nvPr>
              <p:custDataLst>
                <p:tags r:id="rId19"/>
              </p:custDataLst>
            </p:nvPr>
          </p:nvGrpSpPr>
          <p:grpSpPr>
            <a:xfrm>
              <a:off x="6383718" y="2563629"/>
              <a:ext cx="122451" cy="346938"/>
              <a:chOff x="3167426" y="3429000"/>
              <a:chExt cx="182697" cy="517634"/>
            </a:xfrm>
            <a:effectLst/>
          </p:grpSpPr>
          <p:sp>
            <p:nvSpPr>
              <p:cNvPr id="67" name="Isosceles Triangle 108">
                <a:extLst>
                  <a:ext uri="{FF2B5EF4-FFF2-40B4-BE49-F238E27FC236}">
                    <a16:creationId xmlns:a16="http://schemas.microsoft.com/office/drawing/2014/main" id="{6FE9D980-78E1-4297-82BE-8615AD991A98}"/>
                  </a:ext>
                </a:extLst>
              </p:cNvPr>
              <p:cNvSpPr/>
              <p:nvPr/>
            </p:nvSpPr>
            <p:spPr>
              <a:xfrm>
                <a:off x="3167426" y="3429000"/>
                <a:ext cx="182697" cy="116128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969696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200" b="0" i="0" u="none" strike="noStrike" kern="0" cap="none" spc="0" normalizeH="0" baseline="0">
                  <a:ln>
                    <a:noFill/>
                  </a:ln>
                  <a:solidFill>
                    <a:srgbClr val="004785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cxnSp>
            <p:nvCxnSpPr>
              <p:cNvPr id="68" name="Straight Connector 109">
                <a:extLst>
                  <a:ext uri="{FF2B5EF4-FFF2-40B4-BE49-F238E27FC236}">
                    <a16:creationId xmlns:a16="http://schemas.microsoft.com/office/drawing/2014/main" id="{402F324A-97C3-45C5-87C4-AD8D1171ADAF}"/>
                  </a:ext>
                </a:extLst>
              </p:cNvPr>
              <p:cNvCxnSpPr>
                <a:stCxn id="67" idx="3"/>
              </p:cNvCxnSpPr>
              <p:nvPr/>
            </p:nvCxnSpPr>
            <p:spPr>
              <a:xfrm>
                <a:off x="3258775" y="3545128"/>
                <a:ext cx="0" cy="401506"/>
              </a:xfrm>
              <a:prstGeom prst="line">
                <a:avLst/>
              </a:prstGeom>
              <a:noFill/>
              <a:ln w="19050" cap="flat" cmpd="sng" algn="ctr">
                <a:solidFill>
                  <a:srgbClr val="808080"/>
                </a:solidFill>
                <a:prstDash val="sysDash"/>
              </a:ln>
              <a:effectLst/>
            </p:spPr>
          </p:cxnSp>
        </p:grpSp>
        <p:sp>
          <p:nvSpPr>
            <p:cNvPr id="32" name="Rounded Rectangle 87">
              <a:extLst>
                <a:ext uri="{FF2B5EF4-FFF2-40B4-BE49-F238E27FC236}">
                  <a16:creationId xmlns:a16="http://schemas.microsoft.com/office/drawing/2014/main" id="{2AF1EC04-9373-436C-8242-CC6FD37D5C8A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3604899" y="3301761"/>
              <a:ext cx="833736" cy="521235"/>
            </a:xfrm>
            <a:prstGeom prst="roundRect">
              <a:avLst/>
            </a:prstGeom>
            <a:gradFill>
              <a:gsLst>
                <a:gs pos="0">
                  <a:srgbClr val="FFCC00">
                    <a:lumMod val="20000"/>
                    <a:lumOff val="80000"/>
                  </a:srgbClr>
                </a:gs>
                <a:gs pos="100000">
                  <a:srgbClr val="FFCC00">
                    <a:lumMod val="60000"/>
                    <a:lumOff val="40000"/>
                  </a:srgbClr>
                </a:gs>
              </a:gsLst>
              <a:lin ang="1800000" scaled="0"/>
            </a:gradFill>
            <a:ln w="12700" cap="flat" cmpd="sng" algn="ctr">
              <a:solidFill>
                <a:srgbClr val="96969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000" b="1" i="0" u="none" strike="noStrike" kern="0" cap="none" spc="0" normalizeH="0" baseline="0">
                  <a:ln>
                    <a:noFill/>
                  </a:ln>
                  <a:solidFill>
                    <a:srgbClr val="004785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Proces 1</a:t>
              </a:r>
            </a:p>
          </p:txBody>
        </p:sp>
        <p:sp>
          <p:nvSpPr>
            <p:cNvPr id="33" name="Right Arrow 88">
              <a:extLst>
                <a:ext uri="{FF2B5EF4-FFF2-40B4-BE49-F238E27FC236}">
                  <a16:creationId xmlns:a16="http://schemas.microsoft.com/office/drawing/2014/main" id="{BEE49A21-BC6F-4FEF-BF60-B6997EEEA0D8}"/>
                </a:ext>
              </a:extLst>
            </p:cNvPr>
            <p:cNvSpPr>
              <a:spLocks noChangeAspect="1"/>
            </p:cNvSpPr>
            <p:nvPr>
              <p:custDataLst>
                <p:tags r:id="rId21"/>
              </p:custDataLst>
            </p:nvPr>
          </p:nvSpPr>
          <p:spPr>
            <a:xfrm>
              <a:off x="4259376" y="3257381"/>
              <a:ext cx="127305" cy="149702"/>
            </a:xfrm>
            <a:prstGeom prst="rightArrow">
              <a:avLst/>
            </a:prstGeom>
            <a:solidFill>
              <a:srgbClr val="FFCC00">
                <a:lumMod val="60000"/>
                <a:lumOff val="40000"/>
              </a:srgbClr>
            </a:solidFill>
            <a:ln w="12700" cap="flat" cmpd="sng" algn="ctr">
              <a:solidFill>
                <a:srgbClr val="004785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200" b="0" i="0" u="none" strike="noStrike" kern="0" cap="none" spc="0" normalizeH="0" baseline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34" name="Straight Arrow Connector 89">
              <a:extLst>
                <a:ext uri="{FF2B5EF4-FFF2-40B4-BE49-F238E27FC236}">
                  <a16:creationId xmlns:a16="http://schemas.microsoft.com/office/drawing/2014/main" id="{9DBDFB91-025D-44B4-A44F-33220651667E}"/>
                </a:ext>
              </a:extLst>
            </p:cNvPr>
            <p:cNvCxnSpPr>
              <a:stCxn id="32" idx="3"/>
            </p:cNvCxnSpPr>
            <p:nvPr>
              <p:custDataLst>
                <p:tags r:id="rId22"/>
              </p:custDataLst>
            </p:nvPr>
          </p:nvCxnSpPr>
          <p:spPr>
            <a:xfrm>
              <a:off x="4438634" y="3562379"/>
              <a:ext cx="140205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808080"/>
              </a:solidFill>
              <a:prstDash val="solid"/>
              <a:tailEnd type="triangle"/>
            </a:ln>
            <a:effectLst/>
          </p:spPr>
        </p:cxnSp>
        <p:sp>
          <p:nvSpPr>
            <p:cNvPr id="35" name="Right Arrow 92">
              <a:extLst>
                <a:ext uri="{FF2B5EF4-FFF2-40B4-BE49-F238E27FC236}">
                  <a16:creationId xmlns:a16="http://schemas.microsoft.com/office/drawing/2014/main" id="{D4A73F62-1721-4B3A-BABF-D88DAFC7C170}"/>
                </a:ext>
              </a:extLst>
            </p:cNvPr>
            <p:cNvSpPr>
              <a:spLocks noChangeAspect="1"/>
            </p:cNvSpPr>
            <p:nvPr>
              <p:custDataLst>
                <p:tags r:id="rId23"/>
              </p:custDataLst>
            </p:nvPr>
          </p:nvSpPr>
          <p:spPr>
            <a:xfrm>
              <a:off x="7217709" y="3257381"/>
              <a:ext cx="127136" cy="149702"/>
            </a:xfrm>
            <a:prstGeom prst="rightArrow">
              <a:avLst/>
            </a:prstGeom>
            <a:solidFill>
              <a:srgbClr val="FFCC00">
                <a:lumMod val="60000"/>
                <a:lumOff val="40000"/>
              </a:srgbClr>
            </a:solidFill>
            <a:ln w="12700" cap="flat" cmpd="sng" algn="ctr">
              <a:solidFill>
                <a:srgbClr val="004785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200" b="0" i="0" u="none" strike="noStrike" kern="0" cap="none" spc="0" normalizeH="0" baseline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6" name="Group 95">
              <a:extLst>
                <a:ext uri="{FF2B5EF4-FFF2-40B4-BE49-F238E27FC236}">
                  <a16:creationId xmlns:a16="http://schemas.microsoft.com/office/drawing/2014/main" id="{D6F1BD9B-46F0-41CF-8B55-2CB7B4B752C0}"/>
                </a:ext>
              </a:extLst>
            </p:cNvPr>
            <p:cNvGrpSpPr/>
            <p:nvPr/>
          </p:nvGrpSpPr>
          <p:grpSpPr>
            <a:xfrm>
              <a:off x="2382990" y="5502115"/>
              <a:ext cx="122451" cy="346938"/>
              <a:chOff x="3167426" y="3429000"/>
              <a:chExt cx="182697" cy="517634"/>
            </a:xfrm>
          </p:grpSpPr>
          <p:sp>
            <p:nvSpPr>
              <p:cNvPr id="65" name="Isosceles Triangle 102">
                <a:extLst>
                  <a:ext uri="{FF2B5EF4-FFF2-40B4-BE49-F238E27FC236}">
                    <a16:creationId xmlns:a16="http://schemas.microsoft.com/office/drawing/2014/main" id="{9040782A-34FC-4463-88F6-0180DC0BE0C5}"/>
                  </a:ext>
                </a:extLst>
              </p:cNvPr>
              <p:cNvSpPr/>
              <p:nvPr/>
            </p:nvSpPr>
            <p:spPr>
              <a:xfrm>
                <a:off x="3167426" y="3429000"/>
                <a:ext cx="182697" cy="116128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969696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200" b="0" i="0" u="none" strike="noStrike" kern="0" cap="none" spc="0" normalizeH="0" baseline="0">
                  <a:ln>
                    <a:noFill/>
                  </a:ln>
                  <a:solidFill>
                    <a:srgbClr val="004785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cxnSp>
            <p:nvCxnSpPr>
              <p:cNvPr id="66" name="Straight Connector 103">
                <a:extLst>
                  <a:ext uri="{FF2B5EF4-FFF2-40B4-BE49-F238E27FC236}">
                    <a16:creationId xmlns:a16="http://schemas.microsoft.com/office/drawing/2014/main" id="{A53242F1-8284-4E58-A4E1-2780F1FF951F}"/>
                  </a:ext>
                </a:extLst>
              </p:cNvPr>
              <p:cNvCxnSpPr>
                <a:stCxn id="65" idx="3"/>
              </p:cNvCxnSpPr>
              <p:nvPr/>
            </p:nvCxnSpPr>
            <p:spPr>
              <a:xfrm>
                <a:off x="3258775" y="3545128"/>
                <a:ext cx="0" cy="401506"/>
              </a:xfrm>
              <a:prstGeom prst="line">
                <a:avLst/>
              </a:prstGeom>
              <a:noFill/>
              <a:ln w="19050" cap="flat" cmpd="sng" algn="ctr">
                <a:solidFill>
                  <a:srgbClr val="808080"/>
                </a:solidFill>
                <a:prstDash val="sysDash"/>
              </a:ln>
              <a:effectLst/>
            </p:spPr>
          </p:cxnSp>
        </p:grpSp>
        <p:sp>
          <p:nvSpPr>
            <p:cNvPr id="37" name="TextBox 96">
              <a:extLst>
                <a:ext uri="{FF2B5EF4-FFF2-40B4-BE49-F238E27FC236}">
                  <a16:creationId xmlns:a16="http://schemas.microsoft.com/office/drawing/2014/main" id="{34444F41-0532-4108-9D98-106DFCBB35D0}"/>
                </a:ext>
              </a:extLst>
            </p:cNvPr>
            <p:cNvSpPr txBox="1"/>
            <p:nvPr/>
          </p:nvSpPr>
          <p:spPr>
            <a:xfrm>
              <a:off x="2446368" y="5579949"/>
              <a:ext cx="784317" cy="276999"/>
            </a:xfrm>
            <a:prstGeom prst="rect">
              <a:avLst/>
            </a:prstGeom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sk-SK" sz="1200">
                  <a:solidFill>
                    <a:srgbClr val="00478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realizuje</a:t>
              </a:r>
            </a:p>
          </p:txBody>
        </p:sp>
        <p:cxnSp>
          <p:nvCxnSpPr>
            <p:cNvPr id="38" name="Straight Arrow Connector 97">
              <a:extLst>
                <a:ext uri="{FF2B5EF4-FFF2-40B4-BE49-F238E27FC236}">
                  <a16:creationId xmlns:a16="http://schemas.microsoft.com/office/drawing/2014/main" id="{92A69694-B866-47FB-9505-F3BFE6CAAA5B}"/>
                </a:ext>
              </a:extLst>
            </p:cNvPr>
            <p:cNvCxnSpPr/>
            <p:nvPr/>
          </p:nvCxnSpPr>
          <p:spPr>
            <a:xfrm>
              <a:off x="3223570" y="5692298"/>
              <a:ext cx="23174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808080"/>
              </a:solidFill>
              <a:prstDash val="solid"/>
              <a:tailEnd type="triangle"/>
            </a:ln>
            <a:effectLst/>
          </p:spPr>
        </p:cxnSp>
        <p:sp>
          <p:nvSpPr>
            <p:cNvPr id="39" name="TextBox 98">
              <a:extLst>
                <a:ext uri="{FF2B5EF4-FFF2-40B4-BE49-F238E27FC236}">
                  <a16:creationId xmlns:a16="http://schemas.microsoft.com/office/drawing/2014/main" id="{69940AAF-713C-4D16-B94D-858A8C5D0896}"/>
                </a:ext>
              </a:extLst>
            </p:cNvPr>
            <p:cNvSpPr txBox="1"/>
            <p:nvPr/>
          </p:nvSpPr>
          <p:spPr>
            <a:xfrm>
              <a:off x="3455310" y="5570764"/>
              <a:ext cx="660758" cy="276999"/>
            </a:xfrm>
            <a:prstGeom prst="rect">
              <a:avLst/>
            </a:prstGeom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sk-SK" sz="1200">
                  <a:solidFill>
                    <a:srgbClr val="00478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spúšťa</a:t>
              </a:r>
            </a:p>
          </p:txBody>
        </p:sp>
        <p:cxnSp>
          <p:nvCxnSpPr>
            <p:cNvPr id="40" name="Straight Arrow Connector 99">
              <a:extLst>
                <a:ext uri="{FF2B5EF4-FFF2-40B4-BE49-F238E27FC236}">
                  <a16:creationId xmlns:a16="http://schemas.microsoft.com/office/drawing/2014/main" id="{93B72B09-C1C9-4AE7-8BD5-45B9333A3370}"/>
                </a:ext>
              </a:extLst>
            </p:cNvPr>
            <p:cNvCxnSpPr/>
            <p:nvPr/>
          </p:nvCxnSpPr>
          <p:spPr>
            <a:xfrm flipV="1">
              <a:off x="4198456" y="5549592"/>
              <a:ext cx="0" cy="250315"/>
            </a:xfrm>
            <a:prstGeom prst="straightConnector1">
              <a:avLst/>
            </a:prstGeom>
            <a:noFill/>
            <a:ln w="19050" cap="flat" cmpd="sng" algn="ctr">
              <a:solidFill>
                <a:srgbClr val="808080"/>
              </a:solidFill>
              <a:prstDash val="solid"/>
              <a:tailEnd type="arrow"/>
            </a:ln>
            <a:effectLst/>
          </p:spPr>
        </p:cxnSp>
        <p:sp>
          <p:nvSpPr>
            <p:cNvPr id="41" name="TextBox 101">
              <a:extLst>
                <a:ext uri="{FF2B5EF4-FFF2-40B4-BE49-F238E27FC236}">
                  <a16:creationId xmlns:a16="http://schemas.microsoft.com/office/drawing/2014/main" id="{05E9D436-9E8B-4C27-903E-98EE4728A375}"/>
                </a:ext>
              </a:extLst>
            </p:cNvPr>
            <p:cNvSpPr txBox="1"/>
            <p:nvPr/>
          </p:nvSpPr>
          <p:spPr>
            <a:xfrm>
              <a:off x="4247693" y="5565216"/>
              <a:ext cx="705642" cy="276999"/>
            </a:xfrm>
            <a:prstGeom prst="rect">
              <a:avLst/>
            </a:prstGeom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sk-SK" sz="1200">
                  <a:solidFill>
                    <a:srgbClr val="00478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využíva</a:t>
              </a:r>
            </a:p>
          </p:txBody>
        </p:sp>
        <p:sp>
          <p:nvSpPr>
            <p:cNvPr id="42" name="Rounded Rectangle 65">
              <a:extLst>
                <a:ext uri="{FF2B5EF4-FFF2-40B4-BE49-F238E27FC236}">
                  <a16:creationId xmlns:a16="http://schemas.microsoft.com/office/drawing/2014/main" id="{46F42609-F5E1-44B3-9641-E06D25D48832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7873654" y="2044306"/>
              <a:ext cx="1207629" cy="51219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CC00">
                    <a:lumMod val="20000"/>
                    <a:lumOff val="80000"/>
                  </a:srgbClr>
                </a:gs>
                <a:gs pos="100000">
                  <a:srgbClr val="FFCC00">
                    <a:lumMod val="60000"/>
                    <a:lumOff val="40000"/>
                  </a:srgbClr>
                </a:gs>
              </a:gsLst>
              <a:lin ang="1800000" scaled="0"/>
            </a:gradFill>
            <a:ln w="12700" cap="flat" cmpd="sng" algn="ctr">
              <a:solidFill>
                <a:srgbClr val="96969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defRPr/>
              </a:pPr>
              <a:r>
                <a:rPr lang="sk-SK" sz="1000" b="1" kern="0">
                  <a:solidFill>
                    <a:srgbClr val="00478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Biznis služba 3</a:t>
              </a:r>
            </a:p>
          </p:txBody>
        </p:sp>
        <p:grpSp>
          <p:nvGrpSpPr>
            <p:cNvPr id="43" name="Group 85">
              <a:extLst>
                <a:ext uri="{FF2B5EF4-FFF2-40B4-BE49-F238E27FC236}">
                  <a16:creationId xmlns:a16="http://schemas.microsoft.com/office/drawing/2014/main" id="{4736A83B-F6E9-4032-B3A4-20FA0A8BF0CC}"/>
                </a:ext>
              </a:extLst>
            </p:cNvPr>
            <p:cNvGrpSpPr/>
            <p:nvPr>
              <p:custDataLst>
                <p:tags r:id="rId25"/>
              </p:custDataLst>
            </p:nvPr>
          </p:nvGrpSpPr>
          <p:grpSpPr>
            <a:xfrm>
              <a:off x="8404508" y="2590983"/>
              <a:ext cx="122451" cy="346938"/>
              <a:chOff x="3167426" y="3429000"/>
              <a:chExt cx="182697" cy="517634"/>
            </a:xfrm>
            <a:effectLst/>
          </p:grpSpPr>
          <p:sp>
            <p:nvSpPr>
              <p:cNvPr id="63" name="Isosceles Triangle 108">
                <a:extLst>
                  <a:ext uri="{FF2B5EF4-FFF2-40B4-BE49-F238E27FC236}">
                    <a16:creationId xmlns:a16="http://schemas.microsoft.com/office/drawing/2014/main" id="{9B520314-1F1D-4DAD-BA50-9D50CBAE90E1}"/>
                  </a:ext>
                </a:extLst>
              </p:cNvPr>
              <p:cNvSpPr/>
              <p:nvPr/>
            </p:nvSpPr>
            <p:spPr>
              <a:xfrm>
                <a:off x="3167426" y="3429000"/>
                <a:ext cx="182697" cy="116128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969696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200" b="0" i="0" u="none" strike="noStrike" kern="0" cap="none" spc="0" normalizeH="0" baseline="0">
                  <a:ln>
                    <a:noFill/>
                  </a:ln>
                  <a:solidFill>
                    <a:srgbClr val="004785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cxnSp>
            <p:nvCxnSpPr>
              <p:cNvPr id="64" name="Straight Connector 109">
                <a:extLst>
                  <a:ext uri="{FF2B5EF4-FFF2-40B4-BE49-F238E27FC236}">
                    <a16:creationId xmlns:a16="http://schemas.microsoft.com/office/drawing/2014/main" id="{E314C4ED-06EA-49E8-AB1C-090D76AB5B69}"/>
                  </a:ext>
                </a:extLst>
              </p:cNvPr>
              <p:cNvCxnSpPr>
                <a:stCxn id="63" idx="3"/>
              </p:cNvCxnSpPr>
              <p:nvPr/>
            </p:nvCxnSpPr>
            <p:spPr>
              <a:xfrm>
                <a:off x="3258775" y="3545128"/>
                <a:ext cx="0" cy="401506"/>
              </a:xfrm>
              <a:prstGeom prst="line">
                <a:avLst/>
              </a:prstGeom>
              <a:noFill/>
              <a:ln w="19050" cap="flat" cmpd="sng" algn="ctr">
                <a:solidFill>
                  <a:srgbClr val="808080"/>
                </a:solidFill>
                <a:prstDash val="sysDash"/>
              </a:ln>
              <a:effectLst/>
            </p:spPr>
          </p:cxnSp>
        </p:grpSp>
        <p:sp>
          <p:nvSpPr>
            <p:cNvPr id="44" name="Rounded Rectangle 65">
              <a:extLst>
                <a:ext uri="{FF2B5EF4-FFF2-40B4-BE49-F238E27FC236}">
                  <a16:creationId xmlns:a16="http://schemas.microsoft.com/office/drawing/2014/main" id="{3BE466F7-D497-44DC-AA4C-CEBFB3D2D2CE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3782866" y="2031095"/>
              <a:ext cx="1207629" cy="51219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CC00">
                    <a:lumMod val="20000"/>
                    <a:lumOff val="80000"/>
                  </a:srgbClr>
                </a:gs>
                <a:gs pos="100000">
                  <a:srgbClr val="FFCC00">
                    <a:lumMod val="60000"/>
                    <a:lumOff val="40000"/>
                  </a:srgbClr>
                </a:gs>
              </a:gsLst>
              <a:lin ang="1800000" scaled="0"/>
            </a:gradFill>
            <a:ln w="12700" cap="flat" cmpd="sng" algn="ctr">
              <a:solidFill>
                <a:srgbClr val="96969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000" b="1" i="0" u="none" strike="noStrike" kern="0" cap="none" spc="0" normalizeH="0" baseline="0">
                  <a:ln>
                    <a:noFill/>
                  </a:ln>
                  <a:solidFill>
                    <a:srgbClr val="004785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Biznis služba 1</a:t>
              </a:r>
            </a:p>
          </p:txBody>
        </p:sp>
        <p:grpSp>
          <p:nvGrpSpPr>
            <p:cNvPr id="45" name="Group 85">
              <a:extLst>
                <a:ext uri="{FF2B5EF4-FFF2-40B4-BE49-F238E27FC236}">
                  <a16:creationId xmlns:a16="http://schemas.microsoft.com/office/drawing/2014/main" id="{8651A418-CC54-497F-BF63-629054FADE2C}"/>
                </a:ext>
              </a:extLst>
            </p:cNvPr>
            <p:cNvGrpSpPr/>
            <p:nvPr>
              <p:custDataLst>
                <p:tags r:id="rId27"/>
              </p:custDataLst>
            </p:nvPr>
          </p:nvGrpSpPr>
          <p:grpSpPr>
            <a:xfrm>
              <a:off x="4338142" y="2550849"/>
              <a:ext cx="122451" cy="346938"/>
              <a:chOff x="3167426" y="3429000"/>
              <a:chExt cx="182697" cy="517634"/>
            </a:xfrm>
            <a:effectLst/>
          </p:grpSpPr>
          <p:sp>
            <p:nvSpPr>
              <p:cNvPr id="61" name="Isosceles Triangle 108">
                <a:extLst>
                  <a:ext uri="{FF2B5EF4-FFF2-40B4-BE49-F238E27FC236}">
                    <a16:creationId xmlns:a16="http://schemas.microsoft.com/office/drawing/2014/main" id="{BB7BCA92-97C5-4A75-A260-5A98FC3AD503}"/>
                  </a:ext>
                </a:extLst>
              </p:cNvPr>
              <p:cNvSpPr/>
              <p:nvPr/>
            </p:nvSpPr>
            <p:spPr>
              <a:xfrm>
                <a:off x="3167426" y="3429000"/>
                <a:ext cx="182697" cy="116128"/>
              </a:xfrm>
              <a:prstGeom prst="triangl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969696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200" b="0" i="0" u="none" strike="noStrike" kern="0" cap="none" spc="0" normalizeH="0" baseline="0">
                  <a:ln>
                    <a:noFill/>
                  </a:ln>
                  <a:solidFill>
                    <a:srgbClr val="004785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cxnSp>
            <p:nvCxnSpPr>
              <p:cNvPr id="62" name="Straight Connector 109">
                <a:extLst>
                  <a:ext uri="{FF2B5EF4-FFF2-40B4-BE49-F238E27FC236}">
                    <a16:creationId xmlns:a16="http://schemas.microsoft.com/office/drawing/2014/main" id="{EF6868A4-286E-48CA-AF20-C43A968EE082}"/>
                  </a:ext>
                </a:extLst>
              </p:cNvPr>
              <p:cNvCxnSpPr>
                <a:stCxn id="61" idx="3"/>
              </p:cNvCxnSpPr>
              <p:nvPr/>
            </p:nvCxnSpPr>
            <p:spPr>
              <a:xfrm>
                <a:off x="3258775" y="3545128"/>
                <a:ext cx="0" cy="401506"/>
              </a:xfrm>
              <a:prstGeom prst="line">
                <a:avLst/>
              </a:prstGeom>
              <a:noFill/>
              <a:ln w="19050" cap="flat" cmpd="sng" algn="ctr">
                <a:solidFill>
                  <a:srgbClr val="808080"/>
                </a:solidFill>
                <a:prstDash val="sysDash"/>
              </a:ln>
              <a:effectLst/>
            </p:spPr>
          </p:cxnSp>
        </p:grpSp>
        <p:sp>
          <p:nvSpPr>
            <p:cNvPr id="46" name="Chevron 102">
              <a:extLst>
                <a:ext uri="{FF2B5EF4-FFF2-40B4-BE49-F238E27FC236}">
                  <a16:creationId xmlns:a16="http://schemas.microsoft.com/office/drawing/2014/main" id="{63F2E875-3382-4B11-9304-88D7365576C3}"/>
                </a:ext>
              </a:extLst>
            </p:cNvPr>
            <p:cNvSpPr/>
            <p:nvPr/>
          </p:nvSpPr>
          <p:spPr>
            <a:xfrm>
              <a:off x="2101433" y="3257224"/>
              <a:ext cx="607218" cy="612648"/>
            </a:xfrm>
            <a:prstGeom prst="chevron">
              <a:avLst>
                <a:gd name="adj" fmla="val 24076"/>
              </a:avLst>
            </a:prstGeom>
            <a:gradFill>
              <a:gsLst>
                <a:gs pos="0">
                  <a:srgbClr val="FFCC00">
                    <a:lumMod val="20000"/>
                    <a:lumOff val="80000"/>
                  </a:srgbClr>
                </a:gs>
                <a:gs pos="100000">
                  <a:srgbClr val="FFCC00">
                    <a:lumMod val="60000"/>
                    <a:lumOff val="40000"/>
                  </a:srgbClr>
                </a:gs>
              </a:gsLst>
              <a:lin ang="1800000" scaled="0"/>
            </a:gradFill>
            <a:ln w="12700" cap="flat" cmpd="sng" algn="ctr">
              <a:solidFill>
                <a:srgbClr val="96969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000" b="1" i="0" u="none" strike="noStrike" kern="0" cap="none" spc="0" normalizeH="0" baseline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Flowchart: Delay 103">
              <a:extLst>
                <a:ext uri="{FF2B5EF4-FFF2-40B4-BE49-F238E27FC236}">
                  <a16:creationId xmlns:a16="http://schemas.microsoft.com/office/drawing/2014/main" id="{667EC051-25E1-438A-A277-AAB9EED0DA03}"/>
                </a:ext>
              </a:extLst>
            </p:cNvPr>
            <p:cNvSpPr/>
            <p:nvPr/>
          </p:nvSpPr>
          <p:spPr>
            <a:xfrm>
              <a:off x="2275520" y="3257224"/>
              <a:ext cx="1043383" cy="612648"/>
            </a:xfrm>
            <a:prstGeom prst="flowChartDelay">
              <a:avLst/>
            </a:prstGeom>
            <a:gradFill>
              <a:gsLst>
                <a:gs pos="0">
                  <a:srgbClr val="FFCC00">
                    <a:lumMod val="20000"/>
                    <a:lumOff val="80000"/>
                  </a:srgbClr>
                </a:gs>
                <a:gs pos="100000">
                  <a:srgbClr val="FFCC00">
                    <a:lumMod val="60000"/>
                    <a:lumOff val="40000"/>
                  </a:srgbClr>
                </a:gs>
              </a:gsLst>
              <a:lin ang="1800000" scaled="0"/>
            </a:gradFill>
            <a:ln w="12700" cap="flat" cmpd="sng" algn="ctr">
              <a:solidFill>
                <a:srgbClr val="96969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000" b="1" i="0" u="none" strike="noStrike" kern="0" cap="none" spc="0" normalizeH="0" baseline="0">
                  <a:ln>
                    <a:noFill/>
                  </a:ln>
                  <a:solidFill>
                    <a:srgbClr val="004785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Spúštiacia udalosť 1</a:t>
              </a:r>
              <a:endParaRPr kumimoji="0" lang="sk-SK" sz="1000" b="1" i="1" u="none" strike="noStrike" kern="0" cap="none" spc="0" normalizeH="0" baseline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48" name="Straight Arrow Connector 89">
              <a:extLst>
                <a:ext uri="{FF2B5EF4-FFF2-40B4-BE49-F238E27FC236}">
                  <a16:creationId xmlns:a16="http://schemas.microsoft.com/office/drawing/2014/main" id="{F75B1D7C-4651-4823-ABA4-0FB6A4B78E2E}"/>
                </a:ext>
              </a:extLst>
            </p:cNvPr>
            <p:cNvCxnSpPr>
              <a:cxnSpLocks/>
              <a:stCxn id="47" idx="3"/>
              <a:endCxn id="32" idx="1"/>
            </p:cNvCxnSpPr>
            <p:nvPr>
              <p:custDataLst>
                <p:tags r:id="rId28"/>
              </p:custDataLst>
            </p:nvPr>
          </p:nvCxnSpPr>
          <p:spPr>
            <a:xfrm flipV="1">
              <a:off x="3318903" y="3562379"/>
              <a:ext cx="285996" cy="1169"/>
            </a:xfrm>
            <a:prstGeom prst="straightConnector1">
              <a:avLst/>
            </a:prstGeom>
            <a:noFill/>
            <a:ln w="19050" cap="flat" cmpd="sng" algn="ctr">
              <a:solidFill>
                <a:srgbClr val="808080"/>
              </a:solidFill>
              <a:prstDash val="solid"/>
              <a:tailEnd type="triangle"/>
            </a:ln>
            <a:effectLst/>
          </p:spPr>
        </p:cxnSp>
        <p:sp>
          <p:nvSpPr>
            <p:cNvPr id="49" name="Chevron 102">
              <a:extLst>
                <a:ext uri="{FF2B5EF4-FFF2-40B4-BE49-F238E27FC236}">
                  <a16:creationId xmlns:a16="http://schemas.microsoft.com/office/drawing/2014/main" id="{0080AB1B-8AAD-4078-9AF4-709678900E5E}"/>
                </a:ext>
              </a:extLst>
            </p:cNvPr>
            <p:cNvSpPr/>
            <p:nvPr/>
          </p:nvSpPr>
          <p:spPr>
            <a:xfrm>
              <a:off x="9626114" y="3257224"/>
              <a:ext cx="607218" cy="612648"/>
            </a:xfrm>
            <a:prstGeom prst="chevron">
              <a:avLst>
                <a:gd name="adj" fmla="val 24076"/>
              </a:avLst>
            </a:prstGeom>
            <a:gradFill>
              <a:gsLst>
                <a:gs pos="0">
                  <a:srgbClr val="FFCC00">
                    <a:lumMod val="20000"/>
                    <a:lumOff val="80000"/>
                  </a:srgbClr>
                </a:gs>
                <a:gs pos="100000">
                  <a:srgbClr val="FFCC00">
                    <a:lumMod val="60000"/>
                    <a:lumOff val="40000"/>
                  </a:srgbClr>
                </a:gs>
              </a:gsLst>
              <a:lin ang="1800000" scaled="0"/>
            </a:gradFill>
            <a:ln w="12700" cap="flat" cmpd="sng" algn="ctr">
              <a:solidFill>
                <a:srgbClr val="96969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000" b="1" i="0" u="none" strike="noStrike" kern="0" cap="none" spc="0" normalizeH="0" baseline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Flowchart: Delay 103">
              <a:extLst>
                <a:ext uri="{FF2B5EF4-FFF2-40B4-BE49-F238E27FC236}">
                  <a16:creationId xmlns:a16="http://schemas.microsoft.com/office/drawing/2014/main" id="{BF1433D6-9C92-410D-A829-437030D48DC1}"/>
                </a:ext>
              </a:extLst>
            </p:cNvPr>
            <p:cNvSpPr/>
            <p:nvPr/>
          </p:nvSpPr>
          <p:spPr>
            <a:xfrm>
              <a:off x="9800201" y="3257224"/>
              <a:ext cx="1043383" cy="612648"/>
            </a:xfrm>
            <a:prstGeom prst="flowChartDelay">
              <a:avLst/>
            </a:prstGeom>
            <a:gradFill>
              <a:gsLst>
                <a:gs pos="0">
                  <a:srgbClr val="FFCC00">
                    <a:lumMod val="20000"/>
                    <a:lumOff val="80000"/>
                  </a:srgbClr>
                </a:gs>
                <a:gs pos="100000">
                  <a:srgbClr val="FFCC00">
                    <a:lumMod val="60000"/>
                    <a:lumOff val="40000"/>
                  </a:srgbClr>
                </a:gs>
              </a:gsLst>
              <a:lin ang="1800000" scaled="0"/>
            </a:gradFill>
            <a:ln w="12700" cap="flat" cmpd="sng" algn="ctr">
              <a:solidFill>
                <a:srgbClr val="96969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000" b="1" i="0" u="none" strike="noStrike" kern="0" cap="none" spc="0" normalizeH="0" baseline="0">
                  <a:ln>
                    <a:noFill/>
                  </a:ln>
                  <a:solidFill>
                    <a:srgbClr val="004785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Koncová udalosť 1</a:t>
              </a:r>
              <a:endParaRPr kumimoji="0" lang="sk-SK" sz="1000" b="1" i="1" u="none" strike="noStrike" kern="0" cap="none" spc="0" normalizeH="0" baseline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51" name="Straight Arrow Connector 83">
              <a:extLst>
                <a:ext uri="{FF2B5EF4-FFF2-40B4-BE49-F238E27FC236}">
                  <a16:creationId xmlns:a16="http://schemas.microsoft.com/office/drawing/2014/main" id="{76699425-400D-46D0-997E-B9E01CAC22DA}"/>
                </a:ext>
              </a:extLst>
            </p:cNvPr>
            <p:cNvCxnSpPr>
              <a:cxnSpLocks/>
              <a:stCxn id="28" idx="3"/>
              <a:endCxn id="49" idx="1"/>
            </p:cNvCxnSpPr>
            <p:nvPr>
              <p:custDataLst>
                <p:tags r:id="rId29"/>
              </p:custDataLst>
            </p:nvPr>
          </p:nvCxnSpPr>
          <p:spPr>
            <a:xfrm>
              <a:off x="9348145" y="3562379"/>
              <a:ext cx="424163" cy="1169"/>
            </a:xfrm>
            <a:prstGeom prst="straightConnector1">
              <a:avLst/>
            </a:prstGeom>
            <a:noFill/>
            <a:ln w="19050" cap="flat" cmpd="sng" algn="ctr">
              <a:solidFill>
                <a:srgbClr val="808080"/>
              </a:solidFill>
              <a:prstDash val="solid"/>
              <a:tailEnd type="triangle"/>
            </a:ln>
            <a:effectLst/>
          </p:spPr>
        </p:cxnSp>
        <p:grpSp>
          <p:nvGrpSpPr>
            <p:cNvPr id="52" name="Skupina 51">
              <a:extLst>
                <a:ext uri="{FF2B5EF4-FFF2-40B4-BE49-F238E27FC236}">
                  <a16:creationId xmlns:a16="http://schemas.microsoft.com/office/drawing/2014/main" id="{58AA6378-EF15-4BB9-8B54-E6278524246C}"/>
                </a:ext>
              </a:extLst>
            </p:cNvPr>
            <p:cNvGrpSpPr/>
            <p:nvPr/>
          </p:nvGrpSpPr>
          <p:grpSpPr>
            <a:xfrm>
              <a:off x="4191045" y="4579443"/>
              <a:ext cx="795973" cy="759188"/>
              <a:chOff x="3782866" y="4390662"/>
              <a:chExt cx="795973" cy="759188"/>
            </a:xfrm>
          </p:grpSpPr>
          <p:sp>
            <p:nvSpPr>
              <p:cNvPr id="59" name="Obdĺžnik 58">
                <a:extLst>
                  <a:ext uri="{FF2B5EF4-FFF2-40B4-BE49-F238E27FC236}">
                    <a16:creationId xmlns:a16="http://schemas.microsoft.com/office/drawing/2014/main" id="{00B39698-88F5-4F02-9759-FD31E164826A}"/>
                  </a:ext>
                </a:extLst>
              </p:cNvPr>
              <p:cNvSpPr/>
              <p:nvPr/>
            </p:nvSpPr>
            <p:spPr bwMode="auto">
              <a:xfrm>
                <a:off x="3782866" y="4533900"/>
                <a:ext cx="795973" cy="615950"/>
              </a:xfrm>
              <a:prstGeom prst="rect">
                <a:avLst/>
              </a:prstGeom>
              <a:gradFill>
                <a:gsLst>
                  <a:gs pos="0">
                    <a:srgbClr val="FFCC00">
                      <a:lumMod val="20000"/>
                      <a:lumOff val="80000"/>
                    </a:srgbClr>
                  </a:gs>
                  <a:gs pos="100000">
                    <a:srgbClr val="FFCC00">
                      <a:lumMod val="60000"/>
                      <a:lumOff val="40000"/>
                    </a:srgbClr>
                  </a:gs>
                </a:gsLst>
                <a:lin ang="1800000" scaled="0"/>
              </a:gradFill>
              <a:ln w="12700" cap="flat" cmpd="sng" algn="ctr">
                <a:solidFill>
                  <a:srgbClr val="969696"/>
                </a:solidFill>
                <a:prstDash val="soli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sk-SK" sz="1000" b="1" kern="0">
                    <a:solidFill>
                      <a:srgbClr val="00478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Biznis objekt 1</a:t>
                </a:r>
              </a:p>
            </p:txBody>
          </p:sp>
          <p:sp>
            <p:nvSpPr>
              <p:cNvPr id="60" name="Obdĺžnik 59">
                <a:extLst>
                  <a:ext uri="{FF2B5EF4-FFF2-40B4-BE49-F238E27FC236}">
                    <a16:creationId xmlns:a16="http://schemas.microsoft.com/office/drawing/2014/main" id="{12116D54-EAC5-4003-A9E7-F9F338C4842B}"/>
                  </a:ext>
                </a:extLst>
              </p:cNvPr>
              <p:cNvSpPr/>
              <p:nvPr/>
            </p:nvSpPr>
            <p:spPr bwMode="auto">
              <a:xfrm>
                <a:off x="3782866" y="4390662"/>
                <a:ext cx="795973" cy="159846"/>
              </a:xfrm>
              <a:prstGeom prst="rect">
                <a:avLst/>
              </a:prstGeom>
              <a:gradFill>
                <a:gsLst>
                  <a:gs pos="0">
                    <a:srgbClr val="FFCC00">
                      <a:lumMod val="20000"/>
                      <a:lumOff val="80000"/>
                    </a:srgbClr>
                  </a:gs>
                  <a:gs pos="100000">
                    <a:srgbClr val="FFCC00">
                      <a:lumMod val="60000"/>
                      <a:lumOff val="40000"/>
                    </a:srgbClr>
                  </a:gs>
                </a:gsLst>
                <a:lin ang="1800000" scaled="0"/>
              </a:gradFill>
              <a:ln w="12700" cap="flat" cmpd="sng" algn="ctr">
                <a:solidFill>
                  <a:srgbClr val="969696"/>
                </a:solidFill>
                <a:prstDash val="soli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sk-SK" sz="1000" b="1" kern="0">
                  <a:solidFill>
                    <a:srgbClr val="00478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53" name="Skupina 52">
              <a:extLst>
                <a:ext uri="{FF2B5EF4-FFF2-40B4-BE49-F238E27FC236}">
                  <a16:creationId xmlns:a16="http://schemas.microsoft.com/office/drawing/2014/main" id="{4A547F66-1D7C-421A-A843-5C31A4AB99D5}"/>
                </a:ext>
              </a:extLst>
            </p:cNvPr>
            <p:cNvGrpSpPr/>
            <p:nvPr/>
          </p:nvGrpSpPr>
          <p:grpSpPr>
            <a:xfrm>
              <a:off x="8552172" y="4579443"/>
              <a:ext cx="795973" cy="759188"/>
              <a:chOff x="3782866" y="4390662"/>
              <a:chExt cx="795973" cy="759188"/>
            </a:xfrm>
          </p:grpSpPr>
          <p:sp>
            <p:nvSpPr>
              <p:cNvPr id="57" name="Obdĺžnik 56">
                <a:extLst>
                  <a:ext uri="{FF2B5EF4-FFF2-40B4-BE49-F238E27FC236}">
                    <a16:creationId xmlns:a16="http://schemas.microsoft.com/office/drawing/2014/main" id="{7EBFD05D-56BC-4D8B-ACAB-143FBCCD83AE}"/>
                  </a:ext>
                </a:extLst>
              </p:cNvPr>
              <p:cNvSpPr/>
              <p:nvPr/>
            </p:nvSpPr>
            <p:spPr bwMode="auto">
              <a:xfrm>
                <a:off x="3782866" y="4533900"/>
                <a:ext cx="795973" cy="615950"/>
              </a:xfrm>
              <a:prstGeom prst="rect">
                <a:avLst/>
              </a:prstGeom>
              <a:gradFill>
                <a:gsLst>
                  <a:gs pos="0">
                    <a:srgbClr val="FFCC00">
                      <a:lumMod val="20000"/>
                      <a:lumOff val="80000"/>
                    </a:srgbClr>
                  </a:gs>
                  <a:gs pos="100000">
                    <a:srgbClr val="FFCC00">
                      <a:lumMod val="60000"/>
                      <a:lumOff val="40000"/>
                    </a:srgbClr>
                  </a:gs>
                </a:gsLst>
                <a:lin ang="1800000" scaled="0"/>
              </a:gradFill>
              <a:ln w="12700" cap="flat" cmpd="sng" algn="ctr">
                <a:solidFill>
                  <a:srgbClr val="969696"/>
                </a:solidFill>
                <a:prstDash val="soli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sk-SK" sz="1000" b="1" kern="0">
                    <a:solidFill>
                      <a:srgbClr val="004785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Biznis objekt 2</a:t>
                </a:r>
              </a:p>
            </p:txBody>
          </p:sp>
          <p:sp>
            <p:nvSpPr>
              <p:cNvPr id="58" name="Obdĺžnik 57">
                <a:extLst>
                  <a:ext uri="{FF2B5EF4-FFF2-40B4-BE49-F238E27FC236}">
                    <a16:creationId xmlns:a16="http://schemas.microsoft.com/office/drawing/2014/main" id="{F6396CB0-B7F3-4158-88EE-2DD6946B7904}"/>
                  </a:ext>
                </a:extLst>
              </p:cNvPr>
              <p:cNvSpPr/>
              <p:nvPr/>
            </p:nvSpPr>
            <p:spPr bwMode="auto">
              <a:xfrm>
                <a:off x="3782866" y="4390662"/>
                <a:ext cx="795973" cy="159846"/>
              </a:xfrm>
              <a:prstGeom prst="rect">
                <a:avLst/>
              </a:prstGeom>
              <a:gradFill>
                <a:gsLst>
                  <a:gs pos="0">
                    <a:srgbClr val="FFCC00">
                      <a:lumMod val="20000"/>
                      <a:lumOff val="80000"/>
                    </a:srgbClr>
                  </a:gs>
                  <a:gs pos="100000">
                    <a:srgbClr val="FFCC00">
                      <a:lumMod val="60000"/>
                      <a:lumOff val="40000"/>
                    </a:srgbClr>
                  </a:gs>
                </a:gsLst>
                <a:lin ang="1800000" scaled="0"/>
              </a:gradFill>
              <a:ln w="12700" cap="flat" cmpd="sng" algn="ctr">
                <a:solidFill>
                  <a:srgbClr val="969696"/>
                </a:solidFill>
                <a:prstDash val="soli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9000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sk-SK" sz="1000" b="1" kern="0">
                  <a:solidFill>
                    <a:srgbClr val="00478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cxnSp>
          <p:nvCxnSpPr>
            <p:cNvPr id="54" name="Straight Arrow Connector 89">
              <a:extLst>
                <a:ext uri="{FF2B5EF4-FFF2-40B4-BE49-F238E27FC236}">
                  <a16:creationId xmlns:a16="http://schemas.microsoft.com/office/drawing/2014/main" id="{D6153ECF-3B4A-40A6-940C-B0C6A05F8337}"/>
                </a:ext>
              </a:extLst>
            </p:cNvPr>
            <p:cNvCxnSpPr>
              <a:cxnSpLocks/>
              <a:stCxn id="32" idx="2"/>
              <a:endCxn id="60" idx="0"/>
            </p:cNvCxnSpPr>
            <p:nvPr>
              <p:custDataLst>
                <p:tags r:id="rId30"/>
              </p:custDataLst>
            </p:nvPr>
          </p:nvCxnSpPr>
          <p:spPr>
            <a:xfrm>
              <a:off x="4021767" y="3822996"/>
              <a:ext cx="567265" cy="756447"/>
            </a:xfrm>
            <a:prstGeom prst="straightConnector1">
              <a:avLst/>
            </a:prstGeom>
            <a:noFill/>
            <a:ln w="19050" cap="flat" cmpd="sng" algn="ctr">
              <a:solidFill>
                <a:srgbClr val="808080"/>
              </a:solidFill>
              <a:prstDash val="dash"/>
              <a:tailEnd type="triangle"/>
            </a:ln>
            <a:effectLst/>
          </p:spPr>
        </p:cxnSp>
        <p:cxnSp>
          <p:nvCxnSpPr>
            <p:cNvPr id="55" name="Straight Arrow Connector 89">
              <a:extLst>
                <a:ext uri="{FF2B5EF4-FFF2-40B4-BE49-F238E27FC236}">
                  <a16:creationId xmlns:a16="http://schemas.microsoft.com/office/drawing/2014/main" id="{75F193E5-F2AF-4802-9DCA-D8E88FC9FE70}"/>
                </a:ext>
              </a:extLst>
            </p:cNvPr>
            <p:cNvCxnSpPr>
              <a:cxnSpLocks/>
              <a:stCxn id="60" idx="0"/>
              <a:endCxn id="18" idx="2"/>
            </p:cNvCxnSpPr>
            <p:nvPr>
              <p:custDataLst>
                <p:tags r:id="rId31"/>
              </p:custDataLst>
            </p:nvPr>
          </p:nvCxnSpPr>
          <p:spPr>
            <a:xfrm flipV="1">
              <a:off x="4589032" y="3822996"/>
              <a:ext cx="397986" cy="756447"/>
            </a:xfrm>
            <a:prstGeom prst="straightConnector1">
              <a:avLst/>
            </a:prstGeom>
            <a:noFill/>
            <a:ln w="19050" cap="flat" cmpd="sng" algn="ctr">
              <a:solidFill>
                <a:srgbClr val="808080"/>
              </a:solidFill>
              <a:prstDash val="dash"/>
              <a:tailEnd type="triangle"/>
            </a:ln>
            <a:effectLst/>
          </p:spPr>
        </p:cxnSp>
        <p:cxnSp>
          <p:nvCxnSpPr>
            <p:cNvPr id="56" name="Straight Arrow Connector 89">
              <a:extLst>
                <a:ext uri="{FF2B5EF4-FFF2-40B4-BE49-F238E27FC236}">
                  <a16:creationId xmlns:a16="http://schemas.microsoft.com/office/drawing/2014/main" id="{E0A8FF5A-49BF-4211-9E3F-3C1F4489B8D7}"/>
                </a:ext>
              </a:extLst>
            </p:cNvPr>
            <p:cNvCxnSpPr>
              <a:cxnSpLocks/>
              <a:stCxn id="28" idx="2"/>
            </p:cNvCxnSpPr>
            <p:nvPr>
              <p:custDataLst>
                <p:tags r:id="rId32"/>
              </p:custDataLst>
            </p:nvPr>
          </p:nvCxnSpPr>
          <p:spPr>
            <a:xfrm>
              <a:off x="8930720" y="3822996"/>
              <a:ext cx="0" cy="736107"/>
            </a:xfrm>
            <a:prstGeom prst="straightConnector1">
              <a:avLst/>
            </a:prstGeom>
            <a:noFill/>
            <a:ln w="19050" cap="flat" cmpd="sng" algn="ctr">
              <a:solidFill>
                <a:srgbClr val="808080"/>
              </a:solidFill>
              <a:prstDash val="dash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24585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 13"/>
          <p:cNvSpPr>
            <a:spLocks/>
          </p:cNvSpPr>
          <p:nvPr/>
        </p:nvSpPr>
        <p:spPr bwMode="auto">
          <a:xfrm>
            <a:off x="10164502" y="3431366"/>
            <a:ext cx="2027498" cy="1482489"/>
          </a:xfrm>
          <a:custGeom>
            <a:avLst/>
            <a:gdLst>
              <a:gd name="T0" fmla="*/ 1230 w 1276"/>
              <a:gd name="T1" fmla="*/ 748 h 933"/>
              <a:gd name="T2" fmla="*/ 1221 w 1276"/>
              <a:gd name="T3" fmla="*/ 748 h 933"/>
              <a:gd name="T4" fmla="*/ 1206 w 1276"/>
              <a:gd name="T5" fmla="*/ 748 h 933"/>
              <a:gd name="T6" fmla="*/ 1211 w 1276"/>
              <a:gd name="T7" fmla="*/ 216 h 933"/>
              <a:gd name="T8" fmla="*/ 1218 w 1276"/>
              <a:gd name="T9" fmla="*/ 216 h 933"/>
              <a:gd name="T10" fmla="*/ 1221 w 1276"/>
              <a:gd name="T11" fmla="*/ 214 h 933"/>
              <a:gd name="T12" fmla="*/ 1218 w 1276"/>
              <a:gd name="T13" fmla="*/ 185 h 933"/>
              <a:gd name="T14" fmla="*/ 1206 w 1276"/>
              <a:gd name="T15" fmla="*/ 182 h 933"/>
              <a:gd name="T16" fmla="*/ 1192 w 1276"/>
              <a:gd name="T17" fmla="*/ 180 h 933"/>
              <a:gd name="T18" fmla="*/ 1182 w 1276"/>
              <a:gd name="T19" fmla="*/ 0 h 933"/>
              <a:gd name="T20" fmla="*/ 1172 w 1276"/>
              <a:gd name="T21" fmla="*/ 180 h 933"/>
              <a:gd name="T22" fmla="*/ 1158 w 1276"/>
              <a:gd name="T23" fmla="*/ 180 h 933"/>
              <a:gd name="T24" fmla="*/ 1143 w 1276"/>
              <a:gd name="T25" fmla="*/ 182 h 933"/>
              <a:gd name="T26" fmla="*/ 1141 w 1276"/>
              <a:gd name="T27" fmla="*/ 212 h 933"/>
              <a:gd name="T28" fmla="*/ 1143 w 1276"/>
              <a:gd name="T29" fmla="*/ 214 h 933"/>
              <a:gd name="T30" fmla="*/ 1151 w 1276"/>
              <a:gd name="T31" fmla="*/ 214 h 933"/>
              <a:gd name="T32" fmla="*/ 1071 w 1276"/>
              <a:gd name="T33" fmla="*/ 659 h 933"/>
              <a:gd name="T34" fmla="*/ 659 w 1276"/>
              <a:gd name="T35" fmla="*/ 496 h 933"/>
              <a:gd name="T36" fmla="*/ 666 w 1276"/>
              <a:gd name="T37" fmla="*/ 491 h 933"/>
              <a:gd name="T38" fmla="*/ 611 w 1276"/>
              <a:gd name="T39" fmla="*/ 430 h 933"/>
              <a:gd name="T40" fmla="*/ 620 w 1276"/>
              <a:gd name="T41" fmla="*/ 425 h 933"/>
              <a:gd name="T42" fmla="*/ 606 w 1276"/>
              <a:gd name="T43" fmla="*/ 420 h 933"/>
              <a:gd name="T44" fmla="*/ 608 w 1276"/>
              <a:gd name="T45" fmla="*/ 406 h 933"/>
              <a:gd name="T46" fmla="*/ 606 w 1276"/>
              <a:gd name="T47" fmla="*/ 389 h 933"/>
              <a:gd name="T48" fmla="*/ 594 w 1276"/>
              <a:gd name="T49" fmla="*/ 379 h 933"/>
              <a:gd name="T50" fmla="*/ 586 w 1276"/>
              <a:gd name="T51" fmla="*/ 377 h 933"/>
              <a:gd name="T52" fmla="*/ 569 w 1276"/>
              <a:gd name="T53" fmla="*/ 377 h 933"/>
              <a:gd name="T54" fmla="*/ 562 w 1276"/>
              <a:gd name="T55" fmla="*/ 379 h 933"/>
              <a:gd name="T56" fmla="*/ 552 w 1276"/>
              <a:gd name="T57" fmla="*/ 391 h 933"/>
              <a:gd name="T58" fmla="*/ 548 w 1276"/>
              <a:gd name="T59" fmla="*/ 399 h 933"/>
              <a:gd name="T60" fmla="*/ 548 w 1276"/>
              <a:gd name="T61" fmla="*/ 413 h 933"/>
              <a:gd name="T62" fmla="*/ 552 w 1276"/>
              <a:gd name="T63" fmla="*/ 423 h 933"/>
              <a:gd name="T64" fmla="*/ 538 w 1276"/>
              <a:gd name="T65" fmla="*/ 425 h 933"/>
              <a:gd name="T66" fmla="*/ 548 w 1276"/>
              <a:gd name="T67" fmla="*/ 430 h 933"/>
              <a:gd name="T68" fmla="*/ 519 w 1276"/>
              <a:gd name="T69" fmla="*/ 491 h 933"/>
              <a:gd name="T70" fmla="*/ 412 w 1276"/>
              <a:gd name="T71" fmla="*/ 491 h 933"/>
              <a:gd name="T72" fmla="*/ 402 w 1276"/>
              <a:gd name="T73" fmla="*/ 491 h 933"/>
              <a:gd name="T74" fmla="*/ 359 w 1276"/>
              <a:gd name="T75" fmla="*/ 464 h 933"/>
              <a:gd name="T76" fmla="*/ 366 w 1276"/>
              <a:gd name="T77" fmla="*/ 459 h 933"/>
              <a:gd name="T78" fmla="*/ 204 w 1276"/>
              <a:gd name="T79" fmla="*/ 447 h 933"/>
              <a:gd name="T80" fmla="*/ 194 w 1276"/>
              <a:gd name="T81" fmla="*/ 416 h 933"/>
              <a:gd name="T82" fmla="*/ 177 w 1276"/>
              <a:gd name="T83" fmla="*/ 391 h 933"/>
              <a:gd name="T84" fmla="*/ 155 w 1276"/>
              <a:gd name="T85" fmla="*/ 369 h 933"/>
              <a:gd name="T86" fmla="*/ 141 w 1276"/>
              <a:gd name="T87" fmla="*/ 360 h 933"/>
              <a:gd name="T88" fmla="*/ 114 w 1276"/>
              <a:gd name="T89" fmla="*/ 350 h 933"/>
              <a:gd name="T90" fmla="*/ 112 w 1276"/>
              <a:gd name="T91" fmla="*/ 348 h 933"/>
              <a:gd name="T92" fmla="*/ 97 w 1276"/>
              <a:gd name="T93" fmla="*/ 345 h 933"/>
              <a:gd name="T94" fmla="*/ 92 w 1276"/>
              <a:gd name="T95" fmla="*/ 345 h 933"/>
              <a:gd name="T96" fmla="*/ 88 w 1276"/>
              <a:gd name="T97" fmla="*/ 345 h 933"/>
              <a:gd name="T98" fmla="*/ 78 w 1276"/>
              <a:gd name="T99" fmla="*/ 263 h 933"/>
              <a:gd name="T100" fmla="*/ 73 w 1276"/>
              <a:gd name="T101" fmla="*/ 345 h 933"/>
              <a:gd name="T102" fmla="*/ 68 w 1276"/>
              <a:gd name="T103" fmla="*/ 345 h 933"/>
              <a:gd name="T104" fmla="*/ 51 w 1276"/>
              <a:gd name="T105" fmla="*/ 348 h 933"/>
              <a:gd name="T106" fmla="*/ 51 w 1276"/>
              <a:gd name="T107" fmla="*/ 348 h 933"/>
              <a:gd name="T108" fmla="*/ 37 w 1276"/>
              <a:gd name="T109" fmla="*/ 355 h 933"/>
              <a:gd name="T110" fmla="*/ 22 w 1276"/>
              <a:gd name="T111" fmla="*/ 360 h 933"/>
              <a:gd name="T112" fmla="*/ 0 w 1276"/>
              <a:gd name="T113" fmla="*/ 374 h 933"/>
              <a:gd name="T114" fmla="*/ 1276 w 1276"/>
              <a:gd name="T115" fmla="*/ 933 h 933"/>
              <a:gd name="T116" fmla="*/ 1233 w 1276"/>
              <a:gd name="T117" fmla="*/ 739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76" h="933">
                <a:moveTo>
                  <a:pt x="1233" y="746"/>
                </a:moveTo>
                <a:lnTo>
                  <a:pt x="1230" y="748"/>
                </a:lnTo>
                <a:lnTo>
                  <a:pt x="1228" y="748"/>
                </a:lnTo>
                <a:lnTo>
                  <a:pt x="1221" y="748"/>
                </a:lnTo>
                <a:lnTo>
                  <a:pt x="1216" y="748"/>
                </a:lnTo>
                <a:lnTo>
                  <a:pt x="1206" y="748"/>
                </a:lnTo>
                <a:lnTo>
                  <a:pt x="1206" y="741"/>
                </a:lnTo>
                <a:lnTo>
                  <a:pt x="1211" y="216"/>
                </a:lnTo>
                <a:lnTo>
                  <a:pt x="1213" y="216"/>
                </a:lnTo>
                <a:lnTo>
                  <a:pt x="1218" y="216"/>
                </a:lnTo>
                <a:lnTo>
                  <a:pt x="1221" y="214"/>
                </a:lnTo>
                <a:lnTo>
                  <a:pt x="1221" y="214"/>
                </a:lnTo>
                <a:lnTo>
                  <a:pt x="1221" y="185"/>
                </a:lnTo>
                <a:lnTo>
                  <a:pt x="1218" y="185"/>
                </a:lnTo>
                <a:lnTo>
                  <a:pt x="1213" y="182"/>
                </a:lnTo>
                <a:lnTo>
                  <a:pt x="1206" y="182"/>
                </a:lnTo>
                <a:lnTo>
                  <a:pt x="1197" y="180"/>
                </a:lnTo>
                <a:lnTo>
                  <a:pt x="1192" y="180"/>
                </a:lnTo>
                <a:lnTo>
                  <a:pt x="1192" y="93"/>
                </a:lnTo>
                <a:lnTo>
                  <a:pt x="1182" y="0"/>
                </a:lnTo>
                <a:lnTo>
                  <a:pt x="1175" y="90"/>
                </a:lnTo>
                <a:lnTo>
                  <a:pt x="1172" y="180"/>
                </a:lnTo>
                <a:lnTo>
                  <a:pt x="1165" y="180"/>
                </a:lnTo>
                <a:lnTo>
                  <a:pt x="1158" y="180"/>
                </a:lnTo>
                <a:lnTo>
                  <a:pt x="1151" y="180"/>
                </a:lnTo>
                <a:lnTo>
                  <a:pt x="1143" y="182"/>
                </a:lnTo>
                <a:lnTo>
                  <a:pt x="1141" y="182"/>
                </a:lnTo>
                <a:lnTo>
                  <a:pt x="1141" y="212"/>
                </a:lnTo>
                <a:lnTo>
                  <a:pt x="1141" y="212"/>
                </a:lnTo>
                <a:lnTo>
                  <a:pt x="1143" y="214"/>
                </a:lnTo>
                <a:lnTo>
                  <a:pt x="1148" y="214"/>
                </a:lnTo>
                <a:lnTo>
                  <a:pt x="1151" y="214"/>
                </a:lnTo>
                <a:lnTo>
                  <a:pt x="1146" y="714"/>
                </a:lnTo>
                <a:lnTo>
                  <a:pt x="1071" y="659"/>
                </a:lnTo>
                <a:lnTo>
                  <a:pt x="661" y="651"/>
                </a:lnTo>
                <a:lnTo>
                  <a:pt x="659" y="496"/>
                </a:lnTo>
                <a:lnTo>
                  <a:pt x="666" y="496"/>
                </a:lnTo>
                <a:lnTo>
                  <a:pt x="666" y="491"/>
                </a:lnTo>
                <a:lnTo>
                  <a:pt x="611" y="491"/>
                </a:lnTo>
                <a:lnTo>
                  <a:pt x="611" y="430"/>
                </a:lnTo>
                <a:lnTo>
                  <a:pt x="620" y="428"/>
                </a:lnTo>
                <a:lnTo>
                  <a:pt x="620" y="425"/>
                </a:lnTo>
                <a:lnTo>
                  <a:pt x="603" y="423"/>
                </a:lnTo>
                <a:lnTo>
                  <a:pt x="606" y="420"/>
                </a:lnTo>
                <a:lnTo>
                  <a:pt x="608" y="413"/>
                </a:lnTo>
                <a:lnTo>
                  <a:pt x="608" y="406"/>
                </a:lnTo>
                <a:lnTo>
                  <a:pt x="608" y="399"/>
                </a:lnTo>
                <a:lnTo>
                  <a:pt x="606" y="389"/>
                </a:lnTo>
                <a:lnTo>
                  <a:pt x="601" y="384"/>
                </a:lnTo>
                <a:lnTo>
                  <a:pt x="594" y="379"/>
                </a:lnTo>
                <a:lnTo>
                  <a:pt x="586" y="377"/>
                </a:lnTo>
                <a:lnTo>
                  <a:pt x="586" y="377"/>
                </a:lnTo>
                <a:lnTo>
                  <a:pt x="577" y="374"/>
                </a:lnTo>
                <a:lnTo>
                  <a:pt x="569" y="377"/>
                </a:lnTo>
                <a:lnTo>
                  <a:pt x="569" y="377"/>
                </a:lnTo>
                <a:lnTo>
                  <a:pt x="562" y="379"/>
                </a:lnTo>
                <a:lnTo>
                  <a:pt x="557" y="384"/>
                </a:lnTo>
                <a:lnTo>
                  <a:pt x="552" y="391"/>
                </a:lnTo>
                <a:lnTo>
                  <a:pt x="548" y="399"/>
                </a:lnTo>
                <a:lnTo>
                  <a:pt x="548" y="399"/>
                </a:lnTo>
                <a:lnTo>
                  <a:pt x="548" y="406"/>
                </a:lnTo>
                <a:lnTo>
                  <a:pt x="548" y="413"/>
                </a:lnTo>
                <a:lnTo>
                  <a:pt x="552" y="420"/>
                </a:lnTo>
                <a:lnTo>
                  <a:pt x="552" y="423"/>
                </a:lnTo>
                <a:lnTo>
                  <a:pt x="552" y="423"/>
                </a:lnTo>
                <a:lnTo>
                  <a:pt x="538" y="425"/>
                </a:lnTo>
                <a:lnTo>
                  <a:pt x="538" y="430"/>
                </a:lnTo>
                <a:lnTo>
                  <a:pt x="548" y="430"/>
                </a:lnTo>
                <a:lnTo>
                  <a:pt x="550" y="491"/>
                </a:lnTo>
                <a:lnTo>
                  <a:pt x="519" y="491"/>
                </a:lnTo>
                <a:lnTo>
                  <a:pt x="509" y="491"/>
                </a:lnTo>
                <a:lnTo>
                  <a:pt x="412" y="491"/>
                </a:lnTo>
                <a:lnTo>
                  <a:pt x="412" y="491"/>
                </a:lnTo>
                <a:lnTo>
                  <a:pt x="402" y="491"/>
                </a:lnTo>
                <a:lnTo>
                  <a:pt x="359" y="491"/>
                </a:lnTo>
                <a:lnTo>
                  <a:pt x="359" y="464"/>
                </a:lnTo>
                <a:lnTo>
                  <a:pt x="366" y="464"/>
                </a:lnTo>
                <a:lnTo>
                  <a:pt x="366" y="459"/>
                </a:lnTo>
                <a:lnTo>
                  <a:pt x="206" y="459"/>
                </a:lnTo>
                <a:lnTo>
                  <a:pt x="204" y="447"/>
                </a:lnTo>
                <a:lnTo>
                  <a:pt x="201" y="430"/>
                </a:lnTo>
                <a:lnTo>
                  <a:pt x="194" y="416"/>
                </a:lnTo>
                <a:lnTo>
                  <a:pt x="187" y="403"/>
                </a:lnTo>
                <a:lnTo>
                  <a:pt x="177" y="391"/>
                </a:lnTo>
                <a:lnTo>
                  <a:pt x="167" y="379"/>
                </a:lnTo>
                <a:lnTo>
                  <a:pt x="155" y="369"/>
                </a:lnTo>
                <a:lnTo>
                  <a:pt x="141" y="362"/>
                </a:lnTo>
                <a:lnTo>
                  <a:pt x="141" y="360"/>
                </a:lnTo>
                <a:lnTo>
                  <a:pt x="126" y="355"/>
                </a:lnTo>
                <a:lnTo>
                  <a:pt x="114" y="350"/>
                </a:lnTo>
                <a:lnTo>
                  <a:pt x="114" y="348"/>
                </a:lnTo>
                <a:lnTo>
                  <a:pt x="112" y="348"/>
                </a:lnTo>
                <a:lnTo>
                  <a:pt x="112" y="348"/>
                </a:lnTo>
                <a:lnTo>
                  <a:pt x="97" y="345"/>
                </a:lnTo>
                <a:lnTo>
                  <a:pt x="95" y="345"/>
                </a:lnTo>
                <a:lnTo>
                  <a:pt x="92" y="345"/>
                </a:lnTo>
                <a:lnTo>
                  <a:pt x="90" y="345"/>
                </a:lnTo>
                <a:lnTo>
                  <a:pt x="88" y="345"/>
                </a:lnTo>
                <a:lnTo>
                  <a:pt x="90" y="263"/>
                </a:lnTo>
                <a:lnTo>
                  <a:pt x="78" y="263"/>
                </a:lnTo>
                <a:lnTo>
                  <a:pt x="75" y="345"/>
                </a:lnTo>
                <a:lnTo>
                  <a:pt x="73" y="345"/>
                </a:lnTo>
                <a:lnTo>
                  <a:pt x="71" y="345"/>
                </a:lnTo>
                <a:lnTo>
                  <a:pt x="68" y="345"/>
                </a:lnTo>
                <a:lnTo>
                  <a:pt x="54" y="348"/>
                </a:lnTo>
                <a:lnTo>
                  <a:pt x="51" y="348"/>
                </a:lnTo>
                <a:lnTo>
                  <a:pt x="51" y="348"/>
                </a:lnTo>
                <a:lnTo>
                  <a:pt x="51" y="348"/>
                </a:lnTo>
                <a:lnTo>
                  <a:pt x="51" y="350"/>
                </a:lnTo>
                <a:lnTo>
                  <a:pt x="37" y="355"/>
                </a:lnTo>
                <a:lnTo>
                  <a:pt x="22" y="360"/>
                </a:lnTo>
                <a:lnTo>
                  <a:pt x="22" y="360"/>
                </a:lnTo>
                <a:lnTo>
                  <a:pt x="8" y="369"/>
                </a:lnTo>
                <a:lnTo>
                  <a:pt x="0" y="374"/>
                </a:lnTo>
                <a:lnTo>
                  <a:pt x="0" y="933"/>
                </a:lnTo>
                <a:lnTo>
                  <a:pt x="1276" y="933"/>
                </a:lnTo>
                <a:lnTo>
                  <a:pt x="1276" y="739"/>
                </a:lnTo>
                <a:lnTo>
                  <a:pt x="1233" y="739"/>
                </a:lnTo>
                <a:lnTo>
                  <a:pt x="1233" y="7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Freeform 14"/>
          <p:cNvSpPr>
            <a:spLocks noEditPoints="1"/>
          </p:cNvSpPr>
          <p:nvPr/>
        </p:nvSpPr>
        <p:spPr bwMode="auto">
          <a:xfrm>
            <a:off x="8129058" y="2409672"/>
            <a:ext cx="2035444" cy="2504183"/>
          </a:xfrm>
          <a:custGeom>
            <a:avLst/>
            <a:gdLst>
              <a:gd name="T0" fmla="*/ 1247 w 1281"/>
              <a:gd name="T1" fmla="*/ 1059 h 1576"/>
              <a:gd name="T2" fmla="*/ 1063 w 1281"/>
              <a:gd name="T3" fmla="*/ 1107 h 1576"/>
              <a:gd name="T4" fmla="*/ 1010 w 1281"/>
              <a:gd name="T5" fmla="*/ 634 h 1576"/>
              <a:gd name="T6" fmla="*/ 879 w 1281"/>
              <a:gd name="T7" fmla="*/ 801 h 1576"/>
              <a:gd name="T8" fmla="*/ 831 w 1281"/>
              <a:gd name="T9" fmla="*/ 306 h 1576"/>
              <a:gd name="T10" fmla="*/ 882 w 1281"/>
              <a:gd name="T11" fmla="*/ 296 h 1576"/>
              <a:gd name="T12" fmla="*/ 882 w 1281"/>
              <a:gd name="T13" fmla="*/ 264 h 1576"/>
              <a:gd name="T14" fmla="*/ 884 w 1281"/>
              <a:gd name="T15" fmla="*/ 245 h 1576"/>
              <a:gd name="T16" fmla="*/ 879 w 1281"/>
              <a:gd name="T17" fmla="*/ 89 h 1576"/>
              <a:gd name="T18" fmla="*/ 877 w 1281"/>
              <a:gd name="T19" fmla="*/ 143 h 1576"/>
              <a:gd name="T20" fmla="*/ 795 w 1281"/>
              <a:gd name="T21" fmla="*/ 111 h 1576"/>
              <a:gd name="T22" fmla="*/ 790 w 1281"/>
              <a:gd name="T23" fmla="*/ 145 h 1576"/>
              <a:gd name="T24" fmla="*/ 710 w 1281"/>
              <a:gd name="T25" fmla="*/ 114 h 1576"/>
              <a:gd name="T26" fmla="*/ 703 w 1281"/>
              <a:gd name="T27" fmla="*/ 89 h 1576"/>
              <a:gd name="T28" fmla="*/ 623 w 1281"/>
              <a:gd name="T29" fmla="*/ 153 h 1576"/>
              <a:gd name="T30" fmla="*/ 615 w 1281"/>
              <a:gd name="T31" fmla="*/ 153 h 1576"/>
              <a:gd name="T32" fmla="*/ 615 w 1281"/>
              <a:gd name="T33" fmla="*/ 89 h 1576"/>
              <a:gd name="T34" fmla="*/ 536 w 1281"/>
              <a:gd name="T35" fmla="*/ 153 h 1576"/>
              <a:gd name="T36" fmla="*/ 528 w 1281"/>
              <a:gd name="T37" fmla="*/ 153 h 1576"/>
              <a:gd name="T38" fmla="*/ 526 w 1281"/>
              <a:gd name="T39" fmla="*/ 0 h 1576"/>
              <a:gd name="T40" fmla="*/ 521 w 1281"/>
              <a:gd name="T41" fmla="*/ 145 h 1576"/>
              <a:gd name="T42" fmla="*/ 499 w 1281"/>
              <a:gd name="T43" fmla="*/ 189 h 1576"/>
              <a:gd name="T44" fmla="*/ 468 w 1281"/>
              <a:gd name="T45" fmla="*/ 191 h 1576"/>
              <a:gd name="T46" fmla="*/ 448 w 1281"/>
              <a:gd name="T47" fmla="*/ 191 h 1576"/>
              <a:gd name="T48" fmla="*/ 429 w 1281"/>
              <a:gd name="T49" fmla="*/ 194 h 1576"/>
              <a:gd name="T50" fmla="*/ 412 w 1281"/>
              <a:gd name="T51" fmla="*/ 196 h 1576"/>
              <a:gd name="T52" fmla="*/ 395 w 1281"/>
              <a:gd name="T53" fmla="*/ 199 h 1576"/>
              <a:gd name="T54" fmla="*/ 366 w 1281"/>
              <a:gd name="T55" fmla="*/ 206 h 1576"/>
              <a:gd name="T56" fmla="*/ 354 w 1281"/>
              <a:gd name="T57" fmla="*/ 208 h 1576"/>
              <a:gd name="T58" fmla="*/ 347 w 1281"/>
              <a:gd name="T59" fmla="*/ 213 h 1576"/>
              <a:gd name="T60" fmla="*/ 342 w 1281"/>
              <a:gd name="T61" fmla="*/ 216 h 1576"/>
              <a:gd name="T62" fmla="*/ 342 w 1281"/>
              <a:gd name="T63" fmla="*/ 216 h 1576"/>
              <a:gd name="T64" fmla="*/ 337 w 1281"/>
              <a:gd name="T65" fmla="*/ 221 h 1576"/>
              <a:gd name="T66" fmla="*/ 339 w 1281"/>
              <a:gd name="T67" fmla="*/ 228 h 1576"/>
              <a:gd name="T68" fmla="*/ 337 w 1281"/>
              <a:gd name="T69" fmla="*/ 223 h 1576"/>
              <a:gd name="T70" fmla="*/ 337 w 1281"/>
              <a:gd name="T71" fmla="*/ 228 h 1576"/>
              <a:gd name="T72" fmla="*/ 339 w 1281"/>
              <a:gd name="T73" fmla="*/ 230 h 1576"/>
              <a:gd name="T74" fmla="*/ 342 w 1281"/>
              <a:gd name="T75" fmla="*/ 233 h 1576"/>
              <a:gd name="T76" fmla="*/ 344 w 1281"/>
              <a:gd name="T77" fmla="*/ 238 h 1576"/>
              <a:gd name="T78" fmla="*/ 352 w 1281"/>
              <a:gd name="T79" fmla="*/ 240 h 1576"/>
              <a:gd name="T80" fmla="*/ 359 w 1281"/>
              <a:gd name="T81" fmla="*/ 242 h 1576"/>
              <a:gd name="T82" fmla="*/ 368 w 1281"/>
              <a:gd name="T83" fmla="*/ 245 h 1576"/>
              <a:gd name="T84" fmla="*/ 378 w 1281"/>
              <a:gd name="T85" fmla="*/ 247 h 1576"/>
              <a:gd name="T86" fmla="*/ 390 w 1281"/>
              <a:gd name="T87" fmla="*/ 250 h 1576"/>
              <a:gd name="T88" fmla="*/ 400 w 1281"/>
              <a:gd name="T89" fmla="*/ 252 h 1576"/>
              <a:gd name="T90" fmla="*/ 402 w 1281"/>
              <a:gd name="T91" fmla="*/ 310 h 1576"/>
              <a:gd name="T92" fmla="*/ 402 w 1281"/>
              <a:gd name="T93" fmla="*/ 371 h 1576"/>
              <a:gd name="T94" fmla="*/ 402 w 1281"/>
              <a:gd name="T95" fmla="*/ 400 h 1576"/>
              <a:gd name="T96" fmla="*/ 400 w 1281"/>
              <a:gd name="T97" fmla="*/ 1260 h 1576"/>
              <a:gd name="T98" fmla="*/ 90 w 1281"/>
              <a:gd name="T99" fmla="*/ 383 h 1576"/>
              <a:gd name="T100" fmla="*/ 10 w 1281"/>
              <a:gd name="T101" fmla="*/ 1224 h 1576"/>
              <a:gd name="T102" fmla="*/ 1281 w 1281"/>
              <a:gd name="T103" fmla="*/ 1576 h 1576"/>
              <a:gd name="T104" fmla="*/ 352 w 1281"/>
              <a:gd name="T105" fmla="*/ 228 h 1576"/>
              <a:gd name="T106" fmla="*/ 342 w 1281"/>
              <a:gd name="T107" fmla="*/ 225 h 1576"/>
              <a:gd name="T108" fmla="*/ 342 w 1281"/>
              <a:gd name="T109" fmla="*/ 228 h 1576"/>
              <a:gd name="T110" fmla="*/ 410 w 1281"/>
              <a:gd name="T111" fmla="*/ 199 h 1576"/>
              <a:gd name="T112" fmla="*/ 412 w 1281"/>
              <a:gd name="T113" fmla="*/ 206 h 1576"/>
              <a:gd name="T114" fmla="*/ 419 w 1281"/>
              <a:gd name="T115" fmla="*/ 211 h 1576"/>
              <a:gd name="T116" fmla="*/ 427 w 1281"/>
              <a:gd name="T117" fmla="*/ 196 h 1576"/>
              <a:gd name="T118" fmla="*/ 429 w 1281"/>
              <a:gd name="T119" fmla="*/ 204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1" h="1576">
                <a:moveTo>
                  <a:pt x="1281" y="1017"/>
                </a:moveTo>
                <a:lnTo>
                  <a:pt x="1277" y="1022"/>
                </a:lnTo>
                <a:lnTo>
                  <a:pt x="1264" y="1032"/>
                </a:lnTo>
                <a:lnTo>
                  <a:pt x="1255" y="1044"/>
                </a:lnTo>
                <a:lnTo>
                  <a:pt x="1247" y="1059"/>
                </a:lnTo>
                <a:lnTo>
                  <a:pt x="1240" y="1073"/>
                </a:lnTo>
                <a:lnTo>
                  <a:pt x="1235" y="1090"/>
                </a:lnTo>
                <a:lnTo>
                  <a:pt x="1235" y="1102"/>
                </a:lnTo>
                <a:lnTo>
                  <a:pt x="1063" y="1102"/>
                </a:lnTo>
                <a:lnTo>
                  <a:pt x="1063" y="1107"/>
                </a:lnTo>
                <a:lnTo>
                  <a:pt x="1071" y="1107"/>
                </a:lnTo>
                <a:lnTo>
                  <a:pt x="1071" y="1134"/>
                </a:lnTo>
                <a:lnTo>
                  <a:pt x="1051" y="1134"/>
                </a:lnTo>
                <a:lnTo>
                  <a:pt x="1051" y="634"/>
                </a:lnTo>
                <a:lnTo>
                  <a:pt x="1010" y="634"/>
                </a:lnTo>
                <a:lnTo>
                  <a:pt x="1010" y="602"/>
                </a:lnTo>
                <a:lnTo>
                  <a:pt x="925" y="602"/>
                </a:lnTo>
                <a:lnTo>
                  <a:pt x="925" y="634"/>
                </a:lnTo>
                <a:lnTo>
                  <a:pt x="879" y="634"/>
                </a:lnTo>
                <a:lnTo>
                  <a:pt x="879" y="801"/>
                </a:lnTo>
                <a:lnTo>
                  <a:pt x="848" y="801"/>
                </a:lnTo>
                <a:lnTo>
                  <a:pt x="848" y="825"/>
                </a:lnTo>
                <a:lnTo>
                  <a:pt x="831" y="825"/>
                </a:lnTo>
                <a:lnTo>
                  <a:pt x="831" y="495"/>
                </a:lnTo>
                <a:lnTo>
                  <a:pt x="831" y="306"/>
                </a:lnTo>
                <a:lnTo>
                  <a:pt x="872" y="306"/>
                </a:lnTo>
                <a:lnTo>
                  <a:pt x="872" y="306"/>
                </a:lnTo>
                <a:lnTo>
                  <a:pt x="872" y="306"/>
                </a:lnTo>
                <a:lnTo>
                  <a:pt x="882" y="306"/>
                </a:lnTo>
                <a:lnTo>
                  <a:pt x="882" y="296"/>
                </a:lnTo>
                <a:lnTo>
                  <a:pt x="884" y="296"/>
                </a:lnTo>
                <a:lnTo>
                  <a:pt x="887" y="289"/>
                </a:lnTo>
                <a:lnTo>
                  <a:pt x="887" y="281"/>
                </a:lnTo>
                <a:lnTo>
                  <a:pt x="882" y="281"/>
                </a:lnTo>
                <a:lnTo>
                  <a:pt x="882" y="264"/>
                </a:lnTo>
                <a:lnTo>
                  <a:pt x="884" y="264"/>
                </a:lnTo>
                <a:lnTo>
                  <a:pt x="884" y="262"/>
                </a:lnTo>
                <a:lnTo>
                  <a:pt x="884" y="247"/>
                </a:lnTo>
                <a:lnTo>
                  <a:pt x="884" y="247"/>
                </a:lnTo>
                <a:lnTo>
                  <a:pt x="884" y="245"/>
                </a:lnTo>
                <a:lnTo>
                  <a:pt x="884" y="143"/>
                </a:lnTo>
                <a:lnTo>
                  <a:pt x="882" y="143"/>
                </a:lnTo>
                <a:lnTo>
                  <a:pt x="882" y="89"/>
                </a:lnTo>
                <a:lnTo>
                  <a:pt x="879" y="89"/>
                </a:lnTo>
                <a:lnTo>
                  <a:pt x="879" y="89"/>
                </a:lnTo>
                <a:lnTo>
                  <a:pt x="879" y="111"/>
                </a:lnTo>
                <a:lnTo>
                  <a:pt x="877" y="111"/>
                </a:lnTo>
                <a:lnTo>
                  <a:pt x="877" y="111"/>
                </a:lnTo>
                <a:lnTo>
                  <a:pt x="877" y="143"/>
                </a:lnTo>
                <a:lnTo>
                  <a:pt x="877" y="143"/>
                </a:lnTo>
                <a:lnTo>
                  <a:pt x="877" y="145"/>
                </a:lnTo>
                <a:lnTo>
                  <a:pt x="877" y="150"/>
                </a:lnTo>
                <a:lnTo>
                  <a:pt x="795" y="150"/>
                </a:lnTo>
                <a:lnTo>
                  <a:pt x="795" y="114"/>
                </a:lnTo>
                <a:lnTo>
                  <a:pt x="795" y="111"/>
                </a:lnTo>
                <a:lnTo>
                  <a:pt x="792" y="111"/>
                </a:lnTo>
                <a:lnTo>
                  <a:pt x="792" y="89"/>
                </a:lnTo>
                <a:lnTo>
                  <a:pt x="792" y="89"/>
                </a:lnTo>
                <a:lnTo>
                  <a:pt x="790" y="89"/>
                </a:lnTo>
                <a:lnTo>
                  <a:pt x="790" y="145"/>
                </a:lnTo>
                <a:lnTo>
                  <a:pt x="787" y="145"/>
                </a:lnTo>
                <a:lnTo>
                  <a:pt x="787" y="150"/>
                </a:lnTo>
                <a:lnTo>
                  <a:pt x="710" y="150"/>
                </a:lnTo>
                <a:lnTo>
                  <a:pt x="710" y="114"/>
                </a:lnTo>
                <a:lnTo>
                  <a:pt x="710" y="114"/>
                </a:lnTo>
                <a:lnTo>
                  <a:pt x="705" y="114"/>
                </a:lnTo>
                <a:lnTo>
                  <a:pt x="705" y="145"/>
                </a:lnTo>
                <a:lnTo>
                  <a:pt x="705" y="145"/>
                </a:lnTo>
                <a:lnTo>
                  <a:pt x="705" y="89"/>
                </a:lnTo>
                <a:lnTo>
                  <a:pt x="703" y="89"/>
                </a:lnTo>
                <a:lnTo>
                  <a:pt x="700" y="89"/>
                </a:lnTo>
                <a:lnTo>
                  <a:pt x="700" y="145"/>
                </a:lnTo>
                <a:lnTo>
                  <a:pt x="698" y="145"/>
                </a:lnTo>
                <a:lnTo>
                  <a:pt x="698" y="150"/>
                </a:lnTo>
                <a:lnTo>
                  <a:pt x="623" y="153"/>
                </a:lnTo>
                <a:lnTo>
                  <a:pt x="623" y="114"/>
                </a:lnTo>
                <a:lnTo>
                  <a:pt x="623" y="114"/>
                </a:lnTo>
                <a:lnTo>
                  <a:pt x="618" y="114"/>
                </a:lnTo>
                <a:lnTo>
                  <a:pt x="618" y="153"/>
                </a:lnTo>
                <a:lnTo>
                  <a:pt x="615" y="153"/>
                </a:lnTo>
                <a:lnTo>
                  <a:pt x="615" y="148"/>
                </a:lnTo>
                <a:lnTo>
                  <a:pt x="615" y="145"/>
                </a:lnTo>
                <a:lnTo>
                  <a:pt x="615" y="145"/>
                </a:lnTo>
                <a:lnTo>
                  <a:pt x="615" y="92"/>
                </a:lnTo>
                <a:lnTo>
                  <a:pt x="615" y="89"/>
                </a:lnTo>
                <a:lnTo>
                  <a:pt x="611" y="89"/>
                </a:lnTo>
                <a:lnTo>
                  <a:pt x="611" y="145"/>
                </a:lnTo>
                <a:lnTo>
                  <a:pt x="608" y="145"/>
                </a:lnTo>
                <a:lnTo>
                  <a:pt x="608" y="153"/>
                </a:lnTo>
                <a:lnTo>
                  <a:pt x="536" y="153"/>
                </a:lnTo>
                <a:lnTo>
                  <a:pt x="536" y="114"/>
                </a:lnTo>
                <a:lnTo>
                  <a:pt x="536" y="114"/>
                </a:lnTo>
                <a:lnTo>
                  <a:pt x="533" y="114"/>
                </a:lnTo>
                <a:lnTo>
                  <a:pt x="533" y="153"/>
                </a:lnTo>
                <a:lnTo>
                  <a:pt x="528" y="153"/>
                </a:lnTo>
                <a:lnTo>
                  <a:pt x="528" y="148"/>
                </a:lnTo>
                <a:lnTo>
                  <a:pt x="526" y="145"/>
                </a:lnTo>
                <a:lnTo>
                  <a:pt x="526" y="145"/>
                </a:lnTo>
                <a:lnTo>
                  <a:pt x="526" y="2"/>
                </a:lnTo>
                <a:lnTo>
                  <a:pt x="526" y="0"/>
                </a:lnTo>
                <a:lnTo>
                  <a:pt x="521" y="0"/>
                </a:lnTo>
                <a:lnTo>
                  <a:pt x="521" y="92"/>
                </a:lnTo>
                <a:lnTo>
                  <a:pt x="521" y="92"/>
                </a:lnTo>
                <a:lnTo>
                  <a:pt x="521" y="145"/>
                </a:lnTo>
                <a:lnTo>
                  <a:pt x="521" y="145"/>
                </a:lnTo>
                <a:lnTo>
                  <a:pt x="521" y="187"/>
                </a:lnTo>
                <a:lnTo>
                  <a:pt x="511" y="189"/>
                </a:lnTo>
                <a:lnTo>
                  <a:pt x="511" y="189"/>
                </a:lnTo>
                <a:lnTo>
                  <a:pt x="509" y="189"/>
                </a:lnTo>
                <a:lnTo>
                  <a:pt x="499" y="189"/>
                </a:lnTo>
                <a:lnTo>
                  <a:pt x="490" y="189"/>
                </a:lnTo>
                <a:lnTo>
                  <a:pt x="490" y="189"/>
                </a:lnTo>
                <a:lnTo>
                  <a:pt x="487" y="189"/>
                </a:lnTo>
                <a:lnTo>
                  <a:pt x="477" y="189"/>
                </a:lnTo>
                <a:lnTo>
                  <a:pt x="468" y="191"/>
                </a:lnTo>
                <a:lnTo>
                  <a:pt x="468" y="191"/>
                </a:lnTo>
                <a:lnTo>
                  <a:pt x="465" y="191"/>
                </a:lnTo>
                <a:lnTo>
                  <a:pt x="465" y="191"/>
                </a:lnTo>
                <a:lnTo>
                  <a:pt x="456" y="191"/>
                </a:lnTo>
                <a:lnTo>
                  <a:pt x="448" y="191"/>
                </a:lnTo>
                <a:lnTo>
                  <a:pt x="448" y="191"/>
                </a:lnTo>
                <a:lnTo>
                  <a:pt x="446" y="191"/>
                </a:lnTo>
                <a:lnTo>
                  <a:pt x="439" y="194"/>
                </a:lnTo>
                <a:lnTo>
                  <a:pt x="429" y="194"/>
                </a:lnTo>
                <a:lnTo>
                  <a:pt x="429" y="194"/>
                </a:lnTo>
                <a:lnTo>
                  <a:pt x="429" y="194"/>
                </a:lnTo>
                <a:lnTo>
                  <a:pt x="419" y="196"/>
                </a:lnTo>
                <a:lnTo>
                  <a:pt x="412" y="196"/>
                </a:lnTo>
                <a:lnTo>
                  <a:pt x="412" y="196"/>
                </a:lnTo>
                <a:lnTo>
                  <a:pt x="412" y="196"/>
                </a:lnTo>
                <a:lnTo>
                  <a:pt x="412" y="196"/>
                </a:lnTo>
                <a:lnTo>
                  <a:pt x="412" y="196"/>
                </a:lnTo>
                <a:lnTo>
                  <a:pt x="405" y="199"/>
                </a:lnTo>
                <a:lnTo>
                  <a:pt x="398" y="199"/>
                </a:lnTo>
                <a:lnTo>
                  <a:pt x="395" y="199"/>
                </a:lnTo>
                <a:lnTo>
                  <a:pt x="390" y="201"/>
                </a:lnTo>
                <a:lnTo>
                  <a:pt x="383" y="201"/>
                </a:lnTo>
                <a:lnTo>
                  <a:pt x="383" y="201"/>
                </a:lnTo>
                <a:lnTo>
                  <a:pt x="376" y="204"/>
                </a:lnTo>
                <a:lnTo>
                  <a:pt x="366" y="206"/>
                </a:lnTo>
                <a:lnTo>
                  <a:pt x="356" y="208"/>
                </a:lnTo>
                <a:lnTo>
                  <a:pt x="354" y="208"/>
                </a:lnTo>
                <a:lnTo>
                  <a:pt x="354" y="208"/>
                </a:lnTo>
                <a:lnTo>
                  <a:pt x="354" y="208"/>
                </a:lnTo>
                <a:lnTo>
                  <a:pt x="354" y="208"/>
                </a:lnTo>
                <a:lnTo>
                  <a:pt x="354" y="208"/>
                </a:lnTo>
                <a:lnTo>
                  <a:pt x="349" y="211"/>
                </a:lnTo>
                <a:lnTo>
                  <a:pt x="349" y="211"/>
                </a:lnTo>
                <a:lnTo>
                  <a:pt x="347" y="213"/>
                </a:lnTo>
                <a:lnTo>
                  <a:pt x="347" y="213"/>
                </a:lnTo>
                <a:lnTo>
                  <a:pt x="347" y="213"/>
                </a:lnTo>
                <a:lnTo>
                  <a:pt x="344" y="213"/>
                </a:lnTo>
                <a:lnTo>
                  <a:pt x="342" y="216"/>
                </a:lnTo>
                <a:lnTo>
                  <a:pt x="342" y="216"/>
                </a:lnTo>
                <a:lnTo>
                  <a:pt x="342" y="216"/>
                </a:lnTo>
                <a:lnTo>
                  <a:pt x="339" y="218"/>
                </a:lnTo>
                <a:lnTo>
                  <a:pt x="339" y="218"/>
                </a:lnTo>
                <a:lnTo>
                  <a:pt x="339" y="218"/>
                </a:lnTo>
                <a:lnTo>
                  <a:pt x="342" y="216"/>
                </a:lnTo>
                <a:lnTo>
                  <a:pt x="342" y="216"/>
                </a:lnTo>
                <a:lnTo>
                  <a:pt x="342" y="216"/>
                </a:lnTo>
                <a:lnTo>
                  <a:pt x="339" y="218"/>
                </a:lnTo>
                <a:lnTo>
                  <a:pt x="339" y="218"/>
                </a:lnTo>
                <a:lnTo>
                  <a:pt x="337" y="221"/>
                </a:lnTo>
                <a:lnTo>
                  <a:pt x="337" y="221"/>
                </a:lnTo>
                <a:lnTo>
                  <a:pt x="337" y="223"/>
                </a:lnTo>
                <a:lnTo>
                  <a:pt x="337" y="223"/>
                </a:lnTo>
                <a:lnTo>
                  <a:pt x="337" y="225"/>
                </a:lnTo>
                <a:lnTo>
                  <a:pt x="337" y="225"/>
                </a:lnTo>
                <a:lnTo>
                  <a:pt x="339" y="228"/>
                </a:lnTo>
                <a:lnTo>
                  <a:pt x="337" y="225"/>
                </a:lnTo>
                <a:lnTo>
                  <a:pt x="337" y="225"/>
                </a:lnTo>
                <a:lnTo>
                  <a:pt x="337" y="223"/>
                </a:lnTo>
                <a:lnTo>
                  <a:pt x="337" y="223"/>
                </a:lnTo>
                <a:lnTo>
                  <a:pt x="337" y="223"/>
                </a:lnTo>
                <a:lnTo>
                  <a:pt x="337" y="223"/>
                </a:lnTo>
                <a:lnTo>
                  <a:pt x="337" y="223"/>
                </a:lnTo>
                <a:lnTo>
                  <a:pt x="337" y="225"/>
                </a:lnTo>
                <a:lnTo>
                  <a:pt x="337" y="225"/>
                </a:lnTo>
                <a:lnTo>
                  <a:pt x="337" y="228"/>
                </a:lnTo>
                <a:lnTo>
                  <a:pt x="337" y="228"/>
                </a:lnTo>
                <a:lnTo>
                  <a:pt x="337" y="228"/>
                </a:lnTo>
                <a:lnTo>
                  <a:pt x="337" y="228"/>
                </a:lnTo>
                <a:lnTo>
                  <a:pt x="337" y="230"/>
                </a:lnTo>
                <a:lnTo>
                  <a:pt x="339" y="230"/>
                </a:lnTo>
                <a:lnTo>
                  <a:pt x="339" y="233"/>
                </a:lnTo>
                <a:lnTo>
                  <a:pt x="339" y="233"/>
                </a:lnTo>
                <a:lnTo>
                  <a:pt x="339" y="233"/>
                </a:lnTo>
                <a:lnTo>
                  <a:pt x="339" y="233"/>
                </a:lnTo>
                <a:lnTo>
                  <a:pt x="342" y="233"/>
                </a:lnTo>
                <a:lnTo>
                  <a:pt x="342" y="235"/>
                </a:lnTo>
                <a:lnTo>
                  <a:pt x="342" y="235"/>
                </a:lnTo>
                <a:lnTo>
                  <a:pt x="344" y="238"/>
                </a:lnTo>
                <a:lnTo>
                  <a:pt x="344" y="238"/>
                </a:lnTo>
                <a:lnTo>
                  <a:pt x="344" y="238"/>
                </a:lnTo>
                <a:lnTo>
                  <a:pt x="347" y="238"/>
                </a:lnTo>
                <a:lnTo>
                  <a:pt x="347" y="238"/>
                </a:lnTo>
                <a:lnTo>
                  <a:pt x="349" y="238"/>
                </a:lnTo>
                <a:lnTo>
                  <a:pt x="352" y="240"/>
                </a:lnTo>
                <a:lnTo>
                  <a:pt x="352" y="240"/>
                </a:lnTo>
                <a:lnTo>
                  <a:pt x="352" y="240"/>
                </a:lnTo>
                <a:lnTo>
                  <a:pt x="352" y="240"/>
                </a:lnTo>
                <a:lnTo>
                  <a:pt x="352" y="240"/>
                </a:lnTo>
                <a:lnTo>
                  <a:pt x="356" y="242"/>
                </a:lnTo>
                <a:lnTo>
                  <a:pt x="359" y="242"/>
                </a:lnTo>
                <a:lnTo>
                  <a:pt x="359" y="242"/>
                </a:lnTo>
                <a:lnTo>
                  <a:pt x="359" y="242"/>
                </a:lnTo>
                <a:lnTo>
                  <a:pt x="359" y="242"/>
                </a:lnTo>
                <a:lnTo>
                  <a:pt x="364" y="245"/>
                </a:lnTo>
                <a:lnTo>
                  <a:pt x="368" y="245"/>
                </a:lnTo>
                <a:lnTo>
                  <a:pt x="368" y="245"/>
                </a:lnTo>
                <a:lnTo>
                  <a:pt x="368" y="245"/>
                </a:lnTo>
                <a:lnTo>
                  <a:pt x="368" y="245"/>
                </a:lnTo>
                <a:lnTo>
                  <a:pt x="373" y="247"/>
                </a:lnTo>
                <a:lnTo>
                  <a:pt x="378" y="247"/>
                </a:lnTo>
                <a:lnTo>
                  <a:pt x="378" y="247"/>
                </a:lnTo>
                <a:lnTo>
                  <a:pt x="381" y="247"/>
                </a:lnTo>
                <a:lnTo>
                  <a:pt x="381" y="247"/>
                </a:lnTo>
                <a:lnTo>
                  <a:pt x="385" y="250"/>
                </a:lnTo>
                <a:lnTo>
                  <a:pt x="390" y="250"/>
                </a:lnTo>
                <a:lnTo>
                  <a:pt x="390" y="250"/>
                </a:lnTo>
                <a:lnTo>
                  <a:pt x="393" y="250"/>
                </a:lnTo>
                <a:lnTo>
                  <a:pt x="393" y="250"/>
                </a:lnTo>
                <a:lnTo>
                  <a:pt x="398" y="252"/>
                </a:lnTo>
                <a:lnTo>
                  <a:pt x="400" y="252"/>
                </a:lnTo>
                <a:lnTo>
                  <a:pt x="460" y="262"/>
                </a:lnTo>
                <a:lnTo>
                  <a:pt x="460" y="301"/>
                </a:lnTo>
                <a:lnTo>
                  <a:pt x="436" y="303"/>
                </a:lnTo>
                <a:lnTo>
                  <a:pt x="417" y="308"/>
                </a:lnTo>
                <a:lnTo>
                  <a:pt x="402" y="310"/>
                </a:lnTo>
                <a:lnTo>
                  <a:pt x="398" y="315"/>
                </a:lnTo>
                <a:lnTo>
                  <a:pt x="398" y="337"/>
                </a:lnTo>
                <a:lnTo>
                  <a:pt x="402" y="342"/>
                </a:lnTo>
                <a:lnTo>
                  <a:pt x="402" y="342"/>
                </a:lnTo>
                <a:lnTo>
                  <a:pt x="402" y="371"/>
                </a:lnTo>
                <a:lnTo>
                  <a:pt x="398" y="374"/>
                </a:lnTo>
                <a:lnTo>
                  <a:pt x="398" y="376"/>
                </a:lnTo>
                <a:lnTo>
                  <a:pt x="402" y="381"/>
                </a:lnTo>
                <a:lnTo>
                  <a:pt x="402" y="381"/>
                </a:lnTo>
                <a:lnTo>
                  <a:pt x="402" y="400"/>
                </a:lnTo>
                <a:lnTo>
                  <a:pt x="398" y="403"/>
                </a:lnTo>
                <a:lnTo>
                  <a:pt x="398" y="412"/>
                </a:lnTo>
                <a:lnTo>
                  <a:pt x="402" y="417"/>
                </a:lnTo>
                <a:lnTo>
                  <a:pt x="402" y="417"/>
                </a:lnTo>
                <a:lnTo>
                  <a:pt x="400" y="1260"/>
                </a:lnTo>
                <a:lnTo>
                  <a:pt x="378" y="1260"/>
                </a:lnTo>
                <a:lnTo>
                  <a:pt x="376" y="415"/>
                </a:lnTo>
                <a:lnTo>
                  <a:pt x="315" y="415"/>
                </a:lnTo>
                <a:lnTo>
                  <a:pt x="315" y="383"/>
                </a:lnTo>
                <a:lnTo>
                  <a:pt x="90" y="383"/>
                </a:lnTo>
                <a:lnTo>
                  <a:pt x="75" y="415"/>
                </a:lnTo>
                <a:lnTo>
                  <a:pt x="42" y="415"/>
                </a:lnTo>
                <a:lnTo>
                  <a:pt x="17" y="473"/>
                </a:lnTo>
                <a:lnTo>
                  <a:pt x="17" y="1224"/>
                </a:lnTo>
                <a:lnTo>
                  <a:pt x="10" y="1224"/>
                </a:lnTo>
                <a:lnTo>
                  <a:pt x="10" y="1221"/>
                </a:lnTo>
                <a:lnTo>
                  <a:pt x="5" y="1219"/>
                </a:lnTo>
                <a:lnTo>
                  <a:pt x="0" y="1219"/>
                </a:lnTo>
                <a:lnTo>
                  <a:pt x="0" y="1576"/>
                </a:lnTo>
                <a:lnTo>
                  <a:pt x="1281" y="1576"/>
                </a:lnTo>
                <a:lnTo>
                  <a:pt x="1281" y="1017"/>
                </a:lnTo>
                <a:close/>
                <a:moveTo>
                  <a:pt x="342" y="225"/>
                </a:moveTo>
                <a:lnTo>
                  <a:pt x="344" y="225"/>
                </a:lnTo>
                <a:lnTo>
                  <a:pt x="344" y="225"/>
                </a:lnTo>
                <a:lnTo>
                  <a:pt x="352" y="228"/>
                </a:lnTo>
                <a:lnTo>
                  <a:pt x="344" y="225"/>
                </a:lnTo>
                <a:lnTo>
                  <a:pt x="344" y="225"/>
                </a:lnTo>
                <a:lnTo>
                  <a:pt x="342" y="225"/>
                </a:lnTo>
                <a:lnTo>
                  <a:pt x="342" y="223"/>
                </a:lnTo>
                <a:lnTo>
                  <a:pt x="342" y="225"/>
                </a:lnTo>
                <a:close/>
                <a:moveTo>
                  <a:pt x="342" y="228"/>
                </a:moveTo>
                <a:lnTo>
                  <a:pt x="342" y="228"/>
                </a:lnTo>
                <a:lnTo>
                  <a:pt x="339" y="228"/>
                </a:lnTo>
                <a:lnTo>
                  <a:pt x="342" y="228"/>
                </a:lnTo>
                <a:lnTo>
                  <a:pt x="342" y="228"/>
                </a:lnTo>
                <a:lnTo>
                  <a:pt x="361" y="233"/>
                </a:lnTo>
                <a:lnTo>
                  <a:pt x="342" y="228"/>
                </a:lnTo>
                <a:close/>
                <a:moveTo>
                  <a:pt x="410" y="199"/>
                </a:moveTo>
                <a:lnTo>
                  <a:pt x="410" y="201"/>
                </a:lnTo>
                <a:lnTo>
                  <a:pt x="410" y="199"/>
                </a:lnTo>
                <a:lnTo>
                  <a:pt x="410" y="199"/>
                </a:lnTo>
                <a:lnTo>
                  <a:pt x="410" y="199"/>
                </a:lnTo>
                <a:close/>
                <a:moveTo>
                  <a:pt x="414" y="208"/>
                </a:moveTo>
                <a:lnTo>
                  <a:pt x="412" y="206"/>
                </a:lnTo>
                <a:lnTo>
                  <a:pt x="412" y="206"/>
                </a:lnTo>
                <a:lnTo>
                  <a:pt x="412" y="206"/>
                </a:lnTo>
                <a:lnTo>
                  <a:pt x="412" y="206"/>
                </a:lnTo>
                <a:lnTo>
                  <a:pt x="412" y="206"/>
                </a:lnTo>
                <a:lnTo>
                  <a:pt x="414" y="208"/>
                </a:lnTo>
                <a:lnTo>
                  <a:pt x="419" y="211"/>
                </a:lnTo>
                <a:lnTo>
                  <a:pt x="414" y="208"/>
                </a:lnTo>
                <a:close/>
                <a:moveTo>
                  <a:pt x="427" y="199"/>
                </a:moveTo>
                <a:lnTo>
                  <a:pt x="427" y="196"/>
                </a:lnTo>
                <a:lnTo>
                  <a:pt x="429" y="196"/>
                </a:lnTo>
                <a:lnTo>
                  <a:pt x="427" y="196"/>
                </a:lnTo>
                <a:lnTo>
                  <a:pt x="427" y="199"/>
                </a:lnTo>
                <a:close/>
                <a:moveTo>
                  <a:pt x="429" y="206"/>
                </a:moveTo>
                <a:lnTo>
                  <a:pt x="429" y="204"/>
                </a:lnTo>
                <a:lnTo>
                  <a:pt x="429" y="204"/>
                </a:lnTo>
                <a:lnTo>
                  <a:pt x="429" y="204"/>
                </a:lnTo>
                <a:lnTo>
                  <a:pt x="429" y="206"/>
                </a:lnTo>
                <a:lnTo>
                  <a:pt x="431" y="206"/>
                </a:lnTo>
                <a:lnTo>
                  <a:pt x="429" y="20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" name="Freeform 15"/>
          <p:cNvSpPr>
            <a:spLocks/>
          </p:cNvSpPr>
          <p:nvPr/>
        </p:nvSpPr>
        <p:spPr bwMode="auto">
          <a:xfrm>
            <a:off x="6098382" y="3018240"/>
            <a:ext cx="2030676" cy="1895615"/>
          </a:xfrm>
          <a:custGeom>
            <a:avLst/>
            <a:gdLst>
              <a:gd name="T0" fmla="*/ 1278 w 1278"/>
              <a:gd name="T1" fmla="*/ 836 h 1193"/>
              <a:gd name="T2" fmla="*/ 1271 w 1278"/>
              <a:gd name="T3" fmla="*/ 819 h 1193"/>
              <a:gd name="T4" fmla="*/ 1252 w 1278"/>
              <a:gd name="T5" fmla="*/ 821 h 1193"/>
              <a:gd name="T6" fmla="*/ 1242 w 1278"/>
              <a:gd name="T7" fmla="*/ 807 h 1193"/>
              <a:gd name="T8" fmla="*/ 1206 w 1278"/>
              <a:gd name="T9" fmla="*/ 700 h 1193"/>
              <a:gd name="T10" fmla="*/ 1167 w 1278"/>
              <a:gd name="T11" fmla="*/ 693 h 1193"/>
              <a:gd name="T12" fmla="*/ 1126 w 1278"/>
              <a:gd name="T13" fmla="*/ 651 h 1193"/>
              <a:gd name="T14" fmla="*/ 1075 w 1278"/>
              <a:gd name="T15" fmla="*/ 598 h 1193"/>
              <a:gd name="T16" fmla="*/ 1068 w 1278"/>
              <a:gd name="T17" fmla="*/ 586 h 1193"/>
              <a:gd name="T18" fmla="*/ 1053 w 1278"/>
              <a:gd name="T19" fmla="*/ 566 h 1193"/>
              <a:gd name="T20" fmla="*/ 1048 w 1278"/>
              <a:gd name="T21" fmla="*/ 581 h 1193"/>
              <a:gd name="T22" fmla="*/ 1034 w 1278"/>
              <a:gd name="T23" fmla="*/ 593 h 1193"/>
              <a:gd name="T24" fmla="*/ 1034 w 1278"/>
              <a:gd name="T25" fmla="*/ 625 h 1193"/>
              <a:gd name="T26" fmla="*/ 956 w 1278"/>
              <a:gd name="T27" fmla="*/ 685 h 1193"/>
              <a:gd name="T28" fmla="*/ 925 w 1278"/>
              <a:gd name="T29" fmla="*/ 695 h 1193"/>
              <a:gd name="T30" fmla="*/ 884 w 1278"/>
              <a:gd name="T31" fmla="*/ 824 h 1193"/>
              <a:gd name="T32" fmla="*/ 864 w 1278"/>
              <a:gd name="T33" fmla="*/ 807 h 1193"/>
              <a:gd name="T34" fmla="*/ 850 w 1278"/>
              <a:gd name="T35" fmla="*/ 838 h 1193"/>
              <a:gd name="T36" fmla="*/ 833 w 1278"/>
              <a:gd name="T37" fmla="*/ 819 h 1193"/>
              <a:gd name="T38" fmla="*/ 814 w 1278"/>
              <a:gd name="T39" fmla="*/ 841 h 1193"/>
              <a:gd name="T40" fmla="*/ 751 w 1278"/>
              <a:gd name="T41" fmla="*/ 32 h 1193"/>
              <a:gd name="T42" fmla="*/ 445 w 1278"/>
              <a:gd name="T43" fmla="*/ 855 h 1193"/>
              <a:gd name="T44" fmla="*/ 431 w 1278"/>
              <a:gd name="T45" fmla="*/ 739 h 1193"/>
              <a:gd name="T46" fmla="*/ 404 w 1278"/>
              <a:gd name="T47" fmla="*/ 756 h 1193"/>
              <a:gd name="T48" fmla="*/ 378 w 1278"/>
              <a:gd name="T49" fmla="*/ 561 h 1193"/>
              <a:gd name="T50" fmla="*/ 375 w 1278"/>
              <a:gd name="T51" fmla="*/ 547 h 1193"/>
              <a:gd name="T52" fmla="*/ 368 w 1278"/>
              <a:gd name="T53" fmla="*/ 569 h 1193"/>
              <a:gd name="T54" fmla="*/ 351 w 1278"/>
              <a:gd name="T55" fmla="*/ 479 h 1193"/>
              <a:gd name="T56" fmla="*/ 341 w 1278"/>
              <a:gd name="T57" fmla="*/ 348 h 1193"/>
              <a:gd name="T58" fmla="*/ 324 w 1278"/>
              <a:gd name="T59" fmla="*/ 372 h 1193"/>
              <a:gd name="T60" fmla="*/ 312 w 1278"/>
              <a:gd name="T61" fmla="*/ 479 h 1193"/>
              <a:gd name="T62" fmla="*/ 295 w 1278"/>
              <a:gd name="T63" fmla="*/ 561 h 1193"/>
              <a:gd name="T64" fmla="*/ 290 w 1278"/>
              <a:gd name="T65" fmla="*/ 547 h 1193"/>
              <a:gd name="T66" fmla="*/ 288 w 1278"/>
              <a:gd name="T67" fmla="*/ 569 h 1193"/>
              <a:gd name="T68" fmla="*/ 269 w 1278"/>
              <a:gd name="T69" fmla="*/ 693 h 1193"/>
              <a:gd name="T70" fmla="*/ 269 w 1278"/>
              <a:gd name="T71" fmla="*/ 695 h 1193"/>
              <a:gd name="T72" fmla="*/ 261 w 1278"/>
              <a:gd name="T73" fmla="*/ 758 h 1193"/>
              <a:gd name="T74" fmla="*/ 244 w 1278"/>
              <a:gd name="T75" fmla="*/ 712 h 1193"/>
              <a:gd name="T76" fmla="*/ 232 w 1278"/>
              <a:gd name="T77" fmla="*/ 574 h 1193"/>
              <a:gd name="T78" fmla="*/ 208 w 1278"/>
              <a:gd name="T79" fmla="*/ 710 h 1193"/>
              <a:gd name="T80" fmla="*/ 194 w 1278"/>
              <a:gd name="T81" fmla="*/ 748 h 1193"/>
              <a:gd name="T82" fmla="*/ 174 w 1278"/>
              <a:gd name="T83" fmla="*/ 688 h 1193"/>
              <a:gd name="T84" fmla="*/ 172 w 1278"/>
              <a:gd name="T85" fmla="*/ 685 h 1193"/>
              <a:gd name="T86" fmla="*/ 169 w 1278"/>
              <a:gd name="T87" fmla="*/ 615 h 1193"/>
              <a:gd name="T88" fmla="*/ 167 w 1278"/>
              <a:gd name="T89" fmla="*/ 610 h 1193"/>
              <a:gd name="T90" fmla="*/ 157 w 1278"/>
              <a:gd name="T91" fmla="*/ 557 h 1193"/>
              <a:gd name="T92" fmla="*/ 148 w 1278"/>
              <a:gd name="T93" fmla="*/ 547 h 1193"/>
              <a:gd name="T94" fmla="*/ 123 w 1278"/>
              <a:gd name="T95" fmla="*/ 479 h 1193"/>
              <a:gd name="T96" fmla="*/ 123 w 1278"/>
              <a:gd name="T97" fmla="*/ 464 h 1193"/>
              <a:gd name="T98" fmla="*/ 121 w 1278"/>
              <a:gd name="T99" fmla="*/ 304 h 1193"/>
              <a:gd name="T100" fmla="*/ 97 w 1278"/>
              <a:gd name="T101" fmla="*/ 464 h 1193"/>
              <a:gd name="T102" fmla="*/ 94 w 1278"/>
              <a:gd name="T103" fmla="*/ 476 h 1193"/>
              <a:gd name="T104" fmla="*/ 70 w 1278"/>
              <a:gd name="T105" fmla="*/ 554 h 1193"/>
              <a:gd name="T106" fmla="*/ 60 w 1278"/>
              <a:gd name="T107" fmla="*/ 549 h 1193"/>
              <a:gd name="T108" fmla="*/ 48 w 1278"/>
              <a:gd name="T109" fmla="*/ 610 h 1193"/>
              <a:gd name="T110" fmla="*/ 41 w 1278"/>
              <a:gd name="T111" fmla="*/ 746 h 1193"/>
              <a:gd name="T112" fmla="*/ 17 w 1278"/>
              <a:gd name="T113" fmla="*/ 739 h 1193"/>
              <a:gd name="T114" fmla="*/ 7 w 1278"/>
              <a:gd name="T115" fmla="*/ 848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78" h="1193">
                <a:moveTo>
                  <a:pt x="12" y="306"/>
                </a:moveTo>
                <a:lnTo>
                  <a:pt x="0" y="304"/>
                </a:lnTo>
                <a:lnTo>
                  <a:pt x="0" y="1193"/>
                </a:lnTo>
                <a:lnTo>
                  <a:pt x="1278" y="1193"/>
                </a:lnTo>
                <a:lnTo>
                  <a:pt x="1278" y="836"/>
                </a:lnTo>
                <a:lnTo>
                  <a:pt x="1274" y="836"/>
                </a:lnTo>
                <a:lnTo>
                  <a:pt x="1274" y="819"/>
                </a:lnTo>
                <a:lnTo>
                  <a:pt x="1271" y="819"/>
                </a:lnTo>
                <a:lnTo>
                  <a:pt x="1271" y="819"/>
                </a:lnTo>
                <a:lnTo>
                  <a:pt x="1271" y="819"/>
                </a:lnTo>
                <a:lnTo>
                  <a:pt x="1269" y="819"/>
                </a:lnTo>
                <a:lnTo>
                  <a:pt x="1269" y="836"/>
                </a:lnTo>
                <a:lnTo>
                  <a:pt x="1257" y="836"/>
                </a:lnTo>
                <a:lnTo>
                  <a:pt x="1257" y="824"/>
                </a:lnTo>
                <a:lnTo>
                  <a:pt x="1252" y="821"/>
                </a:lnTo>
                <a:lnTo>
                  <a:pt x="1245" y="821"/>
                </a:lnTo>
                <a:lnTo>
                  <a:pt x="1245" y="807"/>
                </a:lnTo>
                <a:lnTo>
                  <a:pt x="1242" y="807"/>
                </a:lnTo>
                <a:lnTo>
                  <a:pt x="1242" y="807"/>
                </a:lnTo>
                <a:lnTo>
                  <a:pt x="1242" y="807"/>
                </a:lnTo>
                <a:lnTo>
                  <a:pt x="1240" y="807"/>
                </a:lnTo>
                <a:lnTo>
                  <a:pt x="1240" y="821"/>
                </a:lnTo>
                <a:lnTo>
                  <a:pt x="1220" y="821"/>
                </a:lnTo>
                <a:lnTo>
                  <a:pt x="1223" y="702"/>
                </a:lnTo>
                <a:lnTo>
                  <a:pt x="1206" y="700"/>
                </a:lnTo>
                <a:lnTo>
                  <a:pt x="1182" y="700"/>
                </a:lnTo>
                <a:lnTo>
                  <a:pt x="1174" y="695"/>
                </a:lnTo>
                <a:lnTo>
                  <a:pt x="1174" y="695"/>
                </a:lnTo>
                <a:lnTo>
                  <a:pt x="1172" y="695"/>
                </a:lnTo>
                <a:lnTo>
                  <a:pt x="1167" y="693"/>
                </a:lnTo>
                <a:lnTo>
                  <a:pt x="1167" y="688"/>
                </a:lnTo>
                <a:lnTo>
                  <a:pt x="1155" y="685"/>
                </a:lnTo>
                <a:lnTo>
                  <a:pt x="1150" y="685"/>
                </a:lnTo>
                <a:lnTo>
                  <a:pt x="1140" y="668"/>
                </a:lnTo>
                <a:lnTo>
                  <a:pt x="1126" y="651"/>
                </a:lnTo>
                <a:lnTo>
                  <a:pt x="1111" y="639"/>
                </a:lnTo>
                <a:lnTo>
                  <a:pt x="1092" y="629"/>
                </a:lnTo>
                <a:lnTo>
                  <a:pt x="1073" y="625"/>
                </a:lnTo>
                <a:lnTo>
                  <a:pt x="1073" y="598"/>
                </a:lnTo>
                <a:lnTo>
                  <a:pt x="1075" y="598"/>
                </a:lnTo>
                <a:lnTo>
                  <a:pt x="1075" y="595"/>
                </a:lnTo>
                <a:lnTo>
                  <a:pt x="1075" y="593"/>
                </a:lnTo>
                <a:lnTo>
                  <a:pt x="1073" y="593"/>
                </a:lnTo>
                <a:lnTo>
                  <a:pt x="1070" y="588"/>
                </a:lnTo>
                <a:lnTo>
                  <a:pt x="1068" y="586"/>
                </a:lnTo>
                <a:lnTo>
                  <a:pt x="1063" y="583"/>
                </a:lnTo>
                <a:lnTo>
                  <a:pt x="1061" y="581"/>
                </a:lnTo>
                <a:lnTo>
                  <a:pt x="1056" y="581"/>
                </a:lnTo>
                <a:lnTo>
                  <a:pt x="1056" y="566"/>
                </a:lnTo>
                <a:lnTo>
                  <a:pt x="1053" y="566"/>
                </a:lnTo>
                <a:lnTo>
                  <a:pt x="1053" y="564"/>
                </a:lnTo>
                <a:lnTo>
                  <a:pt x="1053" y="566"/>
                </a:lnTo>
                <a:lnTo>
                  <a:pt x="1048" y="566"/>
                </a:lnTo>
                <a:lnTo>
                  <a:pt x="1048" y="581"/>
                </a:lnTo>
                <a:lnTo>
                  <a:pt x="1048" y="581"/>
                </a:lnTo>
                <a:lnTo>
                  <a:pt x="1046" y="581"/>
                </a:lnTo>
                <a:lnTo>
                  <a:pt x="1041" y="583"/>
                </a:lnTo>
                <a:lnTo>
                  <a:pt x="1039" y="586"/>
                </a:lnTo>
                <a:lnTo>
                  <a:pt x="1036" y="588"/>
                </a:lnTo>
                <a:lnTo>
                  <a:pt x="1034" y="593"/>
                </a:lnTo>
                <a:lnTo>
                  <a:pt x="1031" y="593"/>
                </a:lnTo>
                <a:lnTo>
                  <a:pt x="1031" y="595"/>
                </a:lnTo>
                <a:lnTo>
                  <a:pt x="1031" y="598"/>
                </a:lnTo>
                <a:lnTo>
                  <a:pt x="1034" y="598"/>
                </a:lnTo>
                <a:lnTo>
                  <a:pt x="1034" y="625"/>
                </a:lnTo>
                <a:lnTo>
                  <a:pt x="1014" y="629"/>
                </a:lnTo>
                <a:lnTo>
                  <a:pt x="995" y="639"/>
                </a:lnTo>
                <a:lnTo>
                  <a:pt x="978" y="651"/>
                </a:lnTo>
                <a:lnTo>
                  <a:pt x="964" y="668"/>
                </a:lnTo>
                <a:lnTo>
                  <a:pt x="956" y="685"/>
                </a:lnTo>
                <a:lnTo>
                  <a:pt x="949" y="685"/>
                </a:lnTo>
                <a:lnTo>
                  <a:pt x="937" y="688"/>
                </a:lnTo>
                <a:lnTo>
                  <a:pt x="937" y="693"/>
                </a:lnTo>
                <a:lnTo>
                  <a:pt x="935" y="695"/>
                </a:lnTo>
                <a:lnTo>
                  <a:pt x="925" y="695"/>
                </a:lnTo>
                <a:lnTo>
                  <a:pt x="925" y="697"/>
                </a:lnTo>
                <a:lnTo>
                  <a:pt x="922" y="700"/>
                </a:lnTo>
                <a:lnTo>
                  <a:pt x="896" y="700"/>
                </a:lnTo>
                <a:lnTo>
                  <a:pt x="881" y="702"/>
                </a:lnTo>
                <a:lnTo>
                  <a:pt x="884" y="824"/>
                </a:lnTo>
                <a:lnTo>
                  <a:pt x="867" y="824"/>
                </a:lnTo>
                <a:lnTo>
                  <a:pt x="867" y="807"/>
                </a:lnTo>
                <a:lnTo>
                  <a:pt x="864" y="807"/>
                </a:lnTo>
                <a:lnTo>
                  <a:pt x="864" y="807"/>
                </a:lnTo>
                <a:lnTo>
                  <a:pt x="864" y="807"/>
                </a:lnTo>
                <a:lnTo>
                  <a:pt x="862" y="807"/>
                </a:lnTo>
                <a:lnTo>
                  <a:pt x="862" y="824"/>
                </a:lnTo>
                <a:lnTo>
                  <a:pt x="855" y="824"/>
                </a:lnTo>
                <a:lnTo>
                  <a:pt x="850" y="826"/>
                </a:lnTo>
                <a:lnTo>
                  <a:pt x="850" y="838"/>
                </a:lnTo>
                <a:lnTo>
                  <a:pt x="850" y="838"/>
                </a:lnTo>
                <a:lnTo>
                  <a:pt x="835" y="838"/>
                </a:lnTo>
                <a:lnTo>
                  <a:pt x="833" y="819"/>
                </a:lnTo>
                <a:lnTo>
                  <a:pt x="833" y="819"/>
                </a:lnTo>
                <a:lnTo>
                  <a:pt x="833" y="819"/>
                </a:lnTo>
                <a:lnTo>
                  <a:pt x="830" y="819"/>
                </a:lnTo>
                <a:lnTo>
                  <a:pt x="828" y="819"/>
                </a:lnTo>
                <a:lnTo>
                  <a:pt x="828" y="838"/>
                </a:lnTo>
                <a:lnTo>
                  <a:pt x="818" y="838"/>
                </a:lnTo>
                <a:lnTo>
                  <a:pt x="814" y="841"/>
                </a:lnTo>
                <a:lnTo>
                  <a:pt x="814" y="841"/>
                </a:lnTo>
                <a:lnTo>
                  <a:pt x="809" y="841"/>
                </a:lnTo>
                <a:lnTo>
                  <a:pt x="811" y="90"/>
                </a:lnTo>
                <a:lnTo>
                  <a:pt x="782" y="32"/>
                </a:lnTo>
                <a:lnTo>
                  <a:pt x="751" y="32"/>
                </a:lnTo>
                <a:lnTo>
                  <a:pt x="734" y="0"/>
                </a:lnTo>
                <a:lnTo>
                  <a:pt x="508" y="0"/>
                </a:lnTo>
                <a:lnTo>
                  <a:pt x="508" y="32"/>
                </a:lnTo>
                <a:lnTo>
                  <a:pt x="448" y="32"/>
                </a:lnTo>
                <a:lnTo>
                  <a:pt x="445" y="855"/>
                </a:lnTo>
                <a:lnTo>
                  <a:pt x="438" y="848"/>
                </a:lnTo>
                <a:lnTo>
                  <a:pt x="438" y="836"/>
                </a:lnTo>
                <a:lnTo>
                  <a:pt x="436" y="746"/>
                </a:lnTo>
                <a:lnTo>
                  <a:pt x="436" y="739"/>
                </a:lnTo>
                <a:lnTo>
                  <a:pt x="431" y="739"/>
                </a:lnTo>
                <a:lnTo>
                  <a:pt x="429" y="739"/>
                </a:lnTo>
                <a:lnTo>
                  <a:pt x="429" y="746"/>
                </a:lnTo>
                <a:lnTo>
                  <a:pt x="429" y="758"/>
                </a:lnTo>
                <a:lnTo>
                  <a:pt x="404" y="758"/>
                </a:lnTo>
                <a:lnTo>
                  <a:pt x="404" y="756"/>
                </a:lnTo>
                <a:lnTo>
                  <a:pt x="399" y="746"/>
                </a:lnTo>
                <a:lnTo>
                  <a:pt x="399" y="693"/>
                </a:lnTo>
                <a:lnTo>
                  <a:pt x="392" y="676"/>
                </a:lnTo>
                <a:lnTo>
                  <a:pt x="392" y="622"/>
                </a:lnTo>
                <a:lnTo>
                  <a:pt x="378" y="561"/>
                </a:lnTo>
                <a:lnTo>
                  <a:pt x="380" y="561"/>
                </a:lnTo>
                <a:lnTo>
                  <a:pt x="380" y="547"/>
                </a:lnTo>
                <a:lnTo>
                  <a:pt x="375" y="547"/>
                </a:lnTo>
                <a:lnTo>
                  <a:pt x="375" y="547"/>
                </a:lnTo>
                <a:lnTo>
                  <a:pt x="375" y="547"/>
                </a:lnTo>
                <a:lnTo>
                  <a:pt x="368" y="547"/>
                </a:lnTo>
                <a:lnTo>
                  <a:pt x="368" y="554"/>
                </a:lnTo>
                <a:lnTo>
                  <a:pt x="366" y="554"/>
                </a:lnTo>
                <a:lnTo>
                  <a:pt x="366" y="569"/>
                </a:lnTo>
                <a:lnTo>
                  <a:pt x="368" y="569"/>
                </a:lnTo>
                <a:lnTo>
                  <a:pt x="358" y="610"/>
                </a:lnTo>
                <a:lnTo>
                  <a:pt x="346" y="481"/>
                </a:lnTo>
                <a:lnTo>
                  <a:pt x="351" y="481"/>
                </a:lnTo>
                <a:lnTo>
                  <a:pt x="351" y="479"/>
                </a:lnTo>
                <a:lnTo>
                  <a:pt x="351" y="479"/>
                </a:lnTo>
                <a:lnTo>
                  <a:pt x="351" y="469"/>
                </a:lnTo>
                <a:lnTo>
                  <a:pt x="344" y="469"/>
                </a:lnTo>
                <a:lnTo>
                  <a:pt x="337" y="372"/>
                </a:lnTo>
                <a:lnTo>
                  <a:pt x="341" y="372"/>
                </a:lnTo>
                <a:lnTo>
                  <a:pt x="341" y="348"/>
                </a:lnTo>
                <a:lnTo>
                  <a:pt x="341" y="309"/>
                </a:lnTo>
                <a:lnTo>
                  <a:pt x="320" y="309"/>
                </a:lnTo>
                <a:lnTo>
                  <a:pt x="320" y="348"/>
                </a:lnTo>
                <a:lnTo>
                  <a:pt x="320" y="372"/>
                </a:lnTo>
                <a:lnTo>
                  <a:pt x="324" y="372"/>
                </a:lnTo>
                <a:lnTo>
                  <a:pt x="324" y="374"/>
                </a:lnTo>
                <a:lnTo>
                  <a:pt x="317" y="469"/>
                </a:lnTo>
                <a:lnTo>
                  <a:pt x="312" y="469"/>
                </a:lnTo>
                <a:lnTo>
                  <a:pt x="312" y="472"/>
                </a:lnTo>
                <a:lnTo>
                  <a:pt x="312" y="479"/>
                </a:lnTo>
                <a:lnTo>
                  <a:pt x="312" y="481"/>
                </a:lnTo>
                <a:lnTo>
                  <a:pt x="317" y="481"/>
                </a:lnTo>
                <a:lnTo>
                  <a:pt x="305" y="610"/>
                </a:lnTo>
                <a:lnTo>
                  <a:pt x="295" y="566"/>
                </a:lnTo>
                <a:lnTo>
                  <a:pt x="295" y="561"/>
                </a:lnTo>
                <a:lnTo>
                  <a:pt x="298" y="561"/>
                </a:lnTo>
                <a:lnTo>
                  <a:pt x="298" y="547"/>
                </a:lnTo>
                <a:lnTo>
                  <a:pt x="290" y="547"/>
                </a:lnTo>
                <a:lnTo>
                  <a:pt x="290" y="547"/>
                </a:lnTo>
                <a:lnTo>
                  <a:pt x="290" y="547"/>
                </a:lnTo>
                <a:lnTo>
                  <a:pt x="286" y="547"/>
                </a:lnTo>
                <a:lnTo>
                  <a:pt x="286" y="554"/>
                </a:lnTo>
                <a:lnTo>
                  <a:pt x="286" y="554"/>
                </a:lnTo>
                <a:lnTo>
                  <a:pt x="286" y="569"/>
                </a:lnTo>
                <a:lnTo>
                  <a:pt x="288" y="569"/>
                </a:lnTo>
                <a:lnTo>
                  <a:pt x="276" y="622"/>
                </a:lnTo>
                <a:lnTo>
                  <a:pt x="276" y="622"/>
                </a:lnTo>
                <a:lnTo>
                  <a:pt x="274" y="627"/>
                </a:lnTo>
                <a:lnTo>
                  <a:pt x="274" y="676"/>
                </a:lnTo>
                <a:lnTo>
                  <a:pt x="269" y="693"/>
                </a:lnTo>
                <a:lnTo>
                  <a:pt x="269" y="693"/>
                </a:lnTo>
                <a:lnTo>
                  <a:pt x="269" y="693"/>
                </a:lnTo>
                <a:lnTo>
                  <a:pt x="269" y="695"/>
                </a:lnTo>
                <a:lnTo>
                  <a:pt x="269" y="695"/>
                </a:lnTo>
                <a:lnTo>
                  <a:pt x="269" y="695"/>
                </a:lnTo>
                <a:lnTo>
                  <a:pt x="269" y="695"/>
                </a:lnTo>
                <a:lnTo>
                  <a:pt x="269" y="746"/>
                </a:lnTo>
                <a:lnTo>
                  <a:pt x="261" y="756"/>
                </a:lnTo>
                <a:lnTo>
                  <a:pt x="261" y="756"/>
                </a:lnTo>
                <a:lnTo>
                  <a:pt x="261" y="758"/>
                </a:lnTo>
                <a:lnTo>
                  <a:pt x="261" y="758"/>
                </a:lnTo>
                <a:lnTo>
                  <a:pt x="252" y="758"/>
                </a:lnTo>
                <a:lnTo>
                  <a:pt x="252" y="748"/>
                </a:lnTo>
                <a:lnTo>
                  <a:pt x="244" y="748"/>
                </a:lnTo>
                <a:lnTo>
                  <a:pt x="244" y="712"/>
                </a:lnTo>
                <a:lnTo>
                  <a:pt x="244" y="710"/>
                </a:lnTo>
                <a:lnTo>
                  <a:pt x="240" y="710"/>
                </a:lnTo>
                <a:lnTo>
                  <a:pt x="225" y="574"/>
                </a:lnTo>
                <a:lnTo>
                  <a:pt x="225" y="574"/>
                </a:lnTo>
                <a:lnTo>
                  <a:pt x="232" y="574"/>
                </a:lnTo>
                <a:lnTo>
                  <a:pt x="232" y="537"/>
                </a:lnTo>
                <a:lnTo>
                  <a:pt x="215" y="537"/>
                </a:lnTo>
                <a:lnTo>
                  <a:pt x="215" y="574"/>
                </a:lnTo>
                <a:lnTo>
                  <a:pt x="220" y="574"/>
                </a:lnTo>
                <a:lnTo>
                  <a:pt x="208" y="710"/>
                </a:lnTo>
                <a:lnTo>
                  <a:pt x="208" y="710"/>
                </a:lnTo>
                <a:lnTo>
                  <a:pt x="208" y="710"/>
                </a:lnTo>
                <a:lnTo>
                  <a:pt x="201" y="710"/>
                </a:lnTo>
                <a:lnTo>
                  <a:pt x="201" y="748"/>
                </a:lnTo>
                <a:lnTo>
                  <a:pt x="194" y="748"/>
                </a:lnTo>
                <a:lnTo>
                  <a:pt x="194" y="758"/>
                </a:lnTo>
                <a:lnTo>
                  <a:pt x="179" y="758"/>
                </a:lnTo>
                <a:lnTo>
                  <a:pt x="179" y="758"/>
                </a:lnTo>
                <a:lnTo>
                  <a:pt x="174" y="746"/>
                </a:lnTo>
                <a:lnTo>
                  <a:pt x="174" y="688"/>
                </a:lnTo>
                <a:lnTo>
                  <a:pt x="174" y="688"/>
                </a:lnTo>
                <a:lnTo>
                  <a:pt x="174" y="688"/>
                </a:lnTo>
                <a:lnTo>
                  <a:pt x="172" y="688"/>
                </a:lnTo>
                <a:lnTo>
                  <a:pt x="172" y="685"/>
                </a:lnTo>
                <a:lnTo>
                  <a:pt x="172" y="685"/>
                </a:lnTo>
                <a:lnTo>
                  <a:pt x="172" y="685"/>
                </a:lnTo>
                <a:lnTo>
                  <a:pt x="169" y="683"/>
                </a:lnTo>
                <a:lnTo>
                  <a:pt x="169" y="617"/>
                </a:lnTo>
                <a:lnTo>
                  <a:pt x="169" y="617"/>
                </a:lnTo>
                <a:lnTo>
                  <a:pt x="169" y="615"/>
                </a:lnTo>
                <a:lnTo>
                  <a:pt x="167" y="615"/>
                </a:lnTo>
                <a:lnTo>
                  <a:pt x="167" y="615"/>
                </a:lnTo>
                <a:lnTo>
                  <a:pt x="167" y="610"/>
                </a:lnTo>
                <a:lnTo>
                  <a:pt x="167" y="610"/>
                </a:lnTo>
                <a:lnTo>
                  <a:pt x="167" y="610"/>
                </a:lnTo>
                <a:lnTo>
                  <a:pt x="165" y="610"/>
                </a:lnTo>
                <a:lnTo>
                  <a:pt x="165" y="610"/>
                </a:lnTo>
                <a:lnTo>
                  <a:pt x="155" y="569"/>
                </a:lnTo>
                <a:lnTo>
                  <a:pt x="157" y="569"/>
                </a:lnTo>
                <a:lnTo>
                  <a:pt x="157" y="557"/>
                </a:lnTo>
                <a:lnTo>
                  <a:pt x="155" y="557"/>
                </a:lnTo>
                <a:lnTo>
                  <a:pt x="155" y="547"/>
                </a:lnTo>
                <a:lnTo>
                  <a:pt x="148" y="547"/>
                </a:lnTo>
                <a:lnTo>
                  <a:pt x="148" y="547"/>
                </a:lnTo>
                <a:lnTo>
                  <a:pt x="148" y="547"/>
                </a:lnTo>
                <a:lnTo>
                  <a:pt x="143" y="547"/>
                </a:lnTo>
                <a:lnTo>
                  <a:pt x="143" y="561"/>
                </a:lnTo>
                <a:lnTo>
                  <a:pt x="145" y="561"/>
                </a:lnTo>
                <a:lnTo>
                  <a:pt x="136" y="603"/>
                </a:lnTo>
                <a:lnTo>
                  <a:pt x="123" y="479"/>
                </a:lnTo>
                <a:lnTo>
                  <a:pt x="131" y="476"/>
                </a:lnTo>
                <a:lnTo>
                  <a:pt x="131" y="476"/>
                </a:lnTo>
                <a:lnTo>
                  <a:pt x="131" y="467"/>
                </a:lnTo>
                <a:lnTo>
                  <a:pt x="128" y="464"/>
                </a:lnTo>
                <a:lnTo>
                  <a:pt x="123" y="464"/>
                </a:lnTo>
                <a:lnTo>
                  <a:pt x="116" y="370"/>
                </a:lnTo>
                <a:lnTo>
                  <a:pt x="116" y="370"/>
                </a:lnTo>
                <a:lnTo>
                  <a:pt x="121" y="370"/>
                </a:lnTo>
                <a:lnTo>
                  <a:pt x="121" y="343"/>
                </a:lnTo>
                <a:lnTo>
                  <a:pt x="121" y="304"/>
                </a:lnTo>
                <a:lnTo>
                  <a:pt x="99" y="304"/>
                </a:lnTo>
                <a:lnTo>
                  <a:pt x="99" y="343"/>
                </a:lnTo>
                <a:lnTo>
                  <a:pt x="99" y="370"/>
                </a:lnTo>
                <a:lnTo>
                  <a:pt x="104" y="370"/>
                </a:lnTo>
                <a:lnTo>
                  <a:pt x="97" y="464"/>
                </a:lnTo>
                <a:lnTo>
                  <a:pt x="90" y="464"/>
                </a:lnTo>
                <a:lnTo>
                  <a:pt x="90" y="474"/>
                </a:lnTo>
                <a:lnTo>
                  <a:pt x="90" y="474"/>
                </a:lnTo>
                <a:lnTo>
                  <a:pt x="90" y="476"/>
                </a:lnTo>
                <a:lnTo>
                  <a:pt x="94" y="476"/>
                </a:lnTo>
                <a:lnTo>
                  <a:pt x="82" y="603"/>
                </a:lnTo>
                <a:lnTo>
                  <a:pt x="75" y="569"/>
                </a:lnTo>
                <a:lnTo>
                  <a:pt x="75" y="569"/>
                </a:lnTo>
                <a:lnTo>
                  <a:pt x="75" y="554"/>
                </a:lnTo>
                <a:lnTo>
                  <a:pt x="70" y="554"/>
                </a:lnTo>
                <a:lnTo>
                  <a:pt x="70" y="549"/>
                </a:lnTo>
                <a:lnTo>
                  <a:pt x="65" y="549"/>
                </a:lnTo>
                <a:lnTo>
                  <a:pt x="65" y="547"/>
                </a:lnTo>
                <a:lnTo>
                  <a:pt x="65" y="549"/>
                </a:lnTo>
                <a:lnTo>
                  <a:pt x="60" y="549"/>
                </a:lnTo>
                <a:lnTo>
                  <a:pt x="60" y="561"/>
                </a:lnTo>
                <a:lnTo>
                  <a:pt x="63" y="561"/>
                </a:lnTo>
                <a:lnTo>
                  <a:pt x="51" y="610"/>
                </a:lnTo>
                <a:lnTo>
                  <a:pt x="51" y="610"/>
                </a:lnTo>
                <a:lnTo>
                  <a:pt x="48" y="610"/>
                </a:lnTo>
                <a:lnTo>
                  <a:pt x="46" y="610"/>
                </a:lnTo>
                <a:lnTo>
                  <a:pt x="46" y="683"/>
                </a:lnTo>
                <a:lnTo>
                  <a:pt x="41" y="685"/>
                </a:lnTo>
                <a:lnTo>
                  <a:pt x="41" y="700"/>
                </a:lnTo>
                <a:lnTo>
                  <a:pt x="41" y="746"/>
                </a:lnTo>
                <a:lnTo>
                  <a:pt x="34" y="756"/>
                </a:lnTo>
                <a:lnTo>
                  <a:pt x="34" y="758"/>
                </a:lnTo>
                <a:lnTo>
                  <a:pt x="19" y="758"/>
                </a:lnTo>
                <a:lnTo>
                  <a:pt x="17" y="746"/>
                </a:lnTo>
                <a:lnTo>
                  <a:pt x="17" y="739"/>
                </a:lnTo>
                <a:lnTo>
                  <a:pt x="17" y="739"/>
                </a:lnTo>
                <a:lnTo>
                  <a:pt x="12" y="739"/>
                </a:lnTo>
                <a:lnTo>
                  <a:pt x="12" y="746"/>
                </a:lnTo>
                <a:lnTo>
                  <a:pt x="7" y="836"/>
                </a:lnTo>
                <a:lnTo>
                  <a:pt x="7" y="848"/>
                </a:lnTo>
                <a:lnTo>
                  <a:pt x="5" y="851"/>
                </a:lnTo>
                <a:lnTo>
                  <a:pt x="10" y="365"/>
                </a:lnTo>
                <a:lnTo>
                  <a:pt x="12" y="30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Freeform 16"/>
          <p:cNvSpPr>
            <a:spLocks/>
          </p:cNvSpPr>
          <p:nvPr/>
        </p:nvSpPr>
        <p:spPr bwMode="auto">
          <a:xfrm>
            <a:off x="4070883" y="2652781"/>
            <a:ext cx="2027498" cy="2261074"/>
          </a:xfrm>
          <a:custGeom>
            <a:avLst/>
            <a:gdLst>
              <a:gd name="T0" fmla="*/ 1242 w 1276"/>
              <a:gd name="T1" fmla="*/ 529 h 1423"/>
              <a:gd name="T2" fmla="*/ 1225 w 1276"/>
              <a:gd name="T3" fmla="*/ 527 h 1423"/>
              <a:gd name="T4" fmla="*/ 1196 w 1276"/>
              <a:gd name="T5" fmla="*/ 505 h 1423"/>
              <a:gd name="T6" fmla="*/ 1172 w 1276"/>
              <a:gd name="T7" fmla="*/ 483 h 1423"/>
              <a:gd name="T8" fmla="*/ 1148 w 1276"/>
              <a:gd name="T9" fmla="*/ 461 h 1423"/>
              <a:gd name="T10" fmla="*/ 1126 w 1276"/>
              <a:gd name="T11" fmla="*/ 439 h 1423"/>
              <a:gd name="T12" fmla="*/ 1043 w 1276"/>
              <a:gd name="T13" fmla="*/ 434 h 1423"/>
              <a:gd name="T14" fmla="*/ 1005 w 1276"/>
              <a:gd name="T15" fmla="*/ 447 h 1423"/>
              <a:gd name="T16" fmla="*/ 985 w 1276"/>
              <a:gd name="T17" fmla="*/ 461 h 1423"/>
              <a:gd name="T18" fmla="*/ 981 w 1276"/>
              <a:gd name="T19" fmla="*/ 481 h 1423"/>
              <a:gd name="T20" fmla="*/ 959 w 1276"/>
              <a:gd name="T21" fmla="*/ 495 h 1423"/>
              <a:gd name="T22" fmla="*/ 939 w 1276"/>
              <a:gd name="T23" fmla="*/ 505 h 1423"/>
              <a:gd name="T24" fmla="*/ 937 w 1276"/>
              <a:gd name="T25" fmla="*/ 524 h 1423"/>
              <a:gd name="T26" fmla="*/ 913 w 1276"/>
              <a:gd name="T27" fmla="*/ 529 h 1423"/>
              <a:gd name="T28" fmla="*/ 840 w 1276"/>
              <a:gd name="T29" fmla="*/ 534 h 1423"/>
              <a:gd name="T30" fmla="*/ 840 w 1276"/>
              <a:gd name="T31" fmla="*/ 595 h 1423"/>
              <a:gd name="T32" fmla="*/ 765 w 1276"/>
              <a:gd name="T33" fmla="*/ 876 h 1423"/>
              <a:gd name="T34" fmla="*/ 763 w 1276"/>
              <a:gd name="T35" fmla="*/ 544 h 1423"/>
              <a:gd name="T36" fmla="*/ 690 w 1276"/>
              <a:gd name="T37" fmla="*/ 539 h 1423"/>
              <a:gd name="T38" fmla="*/ 668 w 1276"/>
              <a:gd name="T39" fmla="*/ 534 h 1423"/>
              <a:gd name="T40" fmla="*/ 661 w 1276"/>
              <a:gd name="T41" fmla="*/ 515 h 1423"/>
              <a:gd name="T42" fmla="*/ 646 w 1276"/>
              <a:gd name="T43" fmla="*/ 502 h 1423"/>
              <a:gd name="T44" fmla="*/ 625 w 1276"/>
              <a:gd name="T45" fmla="*/ 490 h 1423"/>
              <a:gd name="T46" fmla="*/ 617 w 1276"/>
              <a:gd name="T47" fmla="*/ 471 h 1423"/>
              <a:gd name="T48" fmla="*/ 600 w 1276"/>
              <a:gd name="T49" fmla="*/ 456 h 1423"/>
              <a:gd name="T50" fmla="*/ 559 w 1276"/>
              <a:gd name="T51" fmla="*/ 444 h 1423"/>
              <a:gd name="T52" fmla="*/ 482 w 1276"/>
              <a:gd name="T53" fmla="*/ 449 h 1423"/>
              <a:gd name="T54" fmla="*/ 460 w 1276"/>
              <a:gd name="T55" fmla="*/ 471 h 1423"/>
              <a:gd name="T56" fmla="*/ 436 w 1276"/>
              <a:gd name="T57" fmla="*/ 493 h 1423"/>
              <a:gd name="T58" fmla="*/ 411 w 1276"/>
              <a:gd name="T59" fmla="*/ 512 h 1423"/>
              <a:gd name="T60" fmla="*/ 385 w 1276"/>
              <a:gd name="T61" fmla="*/ 534 h 1423"/>
              <a:gd name="T62" fmla="*/ 382 w 1276"/>
              <a:gd name="T63" fmla="*/ 536 h 1423"/>
              <a:gd name="T64" fmla="*/ 322 w 1276"/>
              <a:gd name="T65" fmla="*/ 328 h 1423"/>
              <a:gd name="T66" fmla="*/ 264 w 1276"/>
              <a:gd name="T67" fmla="*/ 274 h 1423"/>
              <a:gd name="T68" fmla="*/ 201 w 1276"/>
              <a:gd name="T69" fmla="*/ 233 h 1423"/>
              <a:gd name="T70" fmla="*/ 179 w 1276"/>
              <a:gd name="T71" fmla="*/ 328 h 1423"/>
              <a:gd name="T72" fmla="*/ 181 w 1276"/>
              <a:gd name="T73" fmla="*/ 255 h 1423"/>
              <a:gd name="T74" fmla="*/ 179 w 1276"/>
              <a:gd name="T75" fmla="*/ 252 h 1423"/>
              <a:gd name="T76" fmla="*/ 181 w 1276"/>
              <a:gd name="T77" fmla="*/ 213 h 1423"/>
              <a:gd name="T78" fmla="*/ 179 w 1276"/>
              <a:gd name="T79" fmla="*/ 213 h 1423"/>
              <a:gd name="T80" fmla="*/ 181 w 1276"/>
              <a:gd name="T81" fmla="*/ 174 h 1423"/>
              <a:gd name="T82" fmla="*/ 179 w 1276"/>
              <a:gd name="T83" fmla="*/ 172 h 1423"/>
              <a:gd name="T84" fmla="*/ 116 w 1276"/>
              <a:gd name="T85" fmla="*/ 109 h 1423"/>
              <a:gd name="T86" fmla="*/ 29 w 1276"/>
              <a:gd name="T87" fmla="*/ 104 h 1423"/>
              <a:gd name="T88" fmla="*/ 29 w 1276"/>
              <a:gd name="T89" fmla="*/ 31 h 1423"/>
              <a:gd name="T90" fmla="*/ 29 w 1276"/>
              <a:gd name="T91" fmla="*/ 9 h 1423"/>
              <a:gd name="T92" fmla="*/ 29 w 1276"/>
              <a:gd name="T93" fmla="*/ 0 h 1423"/>
              <a:gd name="T94" fmla="*/ 0 w 1276"/>
              <a:gd name="T95" fmla="*/ 1423 h 1423"/>
              <a:gd name="T96" fmla="*/ 1276 w 1276"/>
              <a:gd name="T97" fmla="*/ 534 h 1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76" h="1423">
                <a:moveTo>
                  <a:pt x="1276" y="534"/>
                </a:moveTo>
                <a:lnTo>
                  <a:pt x="1242" y="529"/>
                </a:lnTo>
                <a:lnTo>
                  <a:pt x="1223" y="532"/>
                </a:lnTo>
                <a:lnTo>
                  <a:pt x="1225" y="527"/>
                </a:lnTo>
                <a:lnTo>
                  <a:pt x="1196" y="524"/>
                </a:lnTo>
                <a:lnTo>
                  <a:pt x="1196" y="505"/>
                </a:lnTo>
                <a:lnTo>
                  <a:pt x="1172" y="502"/>
                </a:lnTo>
                <a:lnTo>
                  <a:pt x="1172" y="483"/>
                </a:lnTo>
                <a:lnTo>
                  <a:pt x="1148" y="481"/>
                </a:lnTo>
                <a:lnTo>
                  <a:pt x="1148" y="461"/>
                </a:lnTo>
                <a:lnTo>
                  <a:pt x="1123" y="459"/>
                </a:lnTo>
                <a:lnTo>
                  <a:pt x="1126" y="439"/>
                </a:lnTo>
                <a:lnTo>
                  <a:pt x="1094" y="434"/>
                </a:lnTo>
                <a:lnTo>
                  <a:pt x="1043" y="434"/>
                </a:lnTo>
                <a:lnTo>
                  <a:pt x="1007" y="439"/>
                </a:lnTo>
                <a:lnTo>
                  <a:pt x="1005" y="447"/>
                </a:lnTo>
                <a:lnTo>
                  <a:pt x="1005" y="459"/>
                </a:lnTo>
                <a:lnTo>
                  <a:pt x="985" y="461"/>
                </a:lnTo>
                <a:lnTo>
                  <a:pt x="983" y="471"/>
                </a:lnTo>
                <a:lnTo>
                  <a:pt x="981" y="481"/>
                </a:lnTo>
                <a:lnTo>
                  <a:pt x="964" y="483"/>
                </a:lnTo>
                <a:lnTo>
                  <a:pt x="959" y="495"/>
                </a:lnTo>
                <a:lnTo>
                  <a:pt x="959" y="502"/>
                </a:lnTo>
                <a:lnTo>
                  <a:pt x="939" y="505"/>
                </a:lnTo>
                <a:lnTo>
                  <a:pt x="937" y="517"/>
                </a:lnTo>
                <a:lnTo>
                  <a:pt x="937" y="524"/>
                </a:lnTo>
                <a:lnTo>
                  <a:pt x="915" y="527"/>
                </a:lnTo>
                <a:lnTo>
                  <a:pt x="913" y="529"/>
                </a:lnTo>
                <a:lnTo>
                  <a:pt x="893" y="527"/>
                </a:lnTo>
                <a:lnTo>
                  <a:pt x="840" y="534"/>
                </a:lnTo>
                <a:lnTo>
                  <a:pt x="840" y="595"/>
                </a:lnTo>
                <a:lnTo>
                  <a:pt x="840" y="595"/>
                </a:lnTo>
                <a:lnTo>
                  <a:pt x="840" y="876"/>
                </a:lnTo>
                <a:lnTo>
                  <a:pt x="765" y="876"/>
                </a:lnTo>
                <a:lnTo>
                  <a:pt x="763" y="600"/>
                </a:lnTo>
                <a:lnTo>
                  <a:pt x="763" y="544"/>
                </a:lnTo>
                <a:lnTo>
                  <a:pt x="707" y="536"/>
                </a:lnTo>
                <a:lnTo>
                  <a:pt x="690" y="539"/>
                </a:lnTo>
                <a:lnTo>
                  <a:pt x="688" y="536"/>
                </a:lnTo>
                <a:lnTo>
                  <a:pt x="668" y="534"/>
                </a:lnTo>
                <a:lnTo>
                  <a:pt x="668" y="527"/>
                </a:lnTo>
                <a:lnTo>
                  <a:pt x="661" y="515"/>
                </a:lnTo>
                <a:lnTo>
                  <a:pt x="646" y="512"/>
                </a:lnTo>
                <a:lnTo>
                  <a:pt x="646" y="502"/>
                </a:lnTo>
                <a:lnTo>
                  <a:pt x="639" y="493"/>
                </a:lnTo>
                <a:lnTo>
                  <a:pt x="625" y="490"/>
                </a:lnTo>
                <a:lnTo>
                  <a:pt x="625" y="481"/>
                </a:lnTo>
                <a:lnTo>
                  <a:pt x="617" y="471"/>
                </a:lnTo>
                <a:lnTo>
                  <a:pt x="603" y="468"/>
                </a:lnTo>
                <a:lnTo>
                  <a:pt x="600" y="456"/>
                </a:lnTo>
                <a:lnTo>
                  <a:pt x="598" y="449"/>
                </a:lnTo>
                <a:lnTo>
                  <a:pt x="559" y="444"/>
                </a:lnTo>
                <a:lnTo>
                  <a:pt x="511" y="444"/>
                </a:lnTo>
                <a:lnTo>
                  <a:pt x="482" y="449"/>
                </a:lnTo>
                <a:lnTo>
                  <a:pt x="482" y="466"/>
                </a:lnTo>
                <a:lnTo>
                  <a:pt x="460" y="471"/>
                </a:lnTo>
                <a:lnTo>
                  <a:pt x="460" y="488"/>
                </a:lnTo>
                <a:lnTo>
                  <a:pt x="436" y="493"/>
                </a:lnTo>
                <a:lnTo>
                  <a:pt x="436" y="510"/>
                </a:lnTo>
                <a:lnTo>
                  <a:pt x="411" y="512"/>
                </a:lnTo>
                <a:lnTo>
                  <a:pt x="411" y="532"/>
                </a:lnTo>
                <a:lnTo>
                  <a:pt x="385" y="534"/>
                </a:lnTo>
                <a:lnTo>
                  <a:pt x="385" y="536"/>
                </a:lnTo>
                <a:lnTo>
                  <a:pt x="382" y="536"/>
                </a:lnTo>
                <a:lnTo>
                  <a:pt x="382" y="328"/>
                </a:lnTo>
                <a:lnTo>
                  <a:pt x="322" y="328"/>
                </a:lnTo>
                <a:lnTo>
                  <a:pt x="322" y="274"/>
                </a:lnTo>
                <a:lnTo>
                  <a:pt x="264" y="274"/>
                </a:lnTo>
                <a:lnTo>
                  <a:pt x="264" y="233"/>
                </a:lnTo>
                <a:lnTo>
                  <a:pt x="201" y="233"/>
                </a:lnTo>
                <a:lnTo>
                  <a:pt x="201" y="328"/>
                </a:lnTo>
                <a:lnTo>
                  <a:pt x="179" y="328"/>
                </a:lnTo>
                <a:lnTo>
                  <a:pt x="179" y="257"/>
                </a:lnTo>
                <a:lnTo>
                  <a:pt x="181" y="255"/>
                </a:lnTo>
                <a:lnTo>
                  <a:pt x="181" y="252"/>
                </a:lnTo>
                <a:lnTo>
                  <a:pt x="179" y="252"/>
                </a:lnTo>
                <a:lnTo>
                  <a:pt x="179" y="218"/>
                </a:lnTo>
                <a:lnTo>
                  <a:pt x="181" y="213"/>
                </a:lnTo>
                <a:lnTo>
                  <a:pt x="181" y="213"/>
                </a:lnTo>
                <a:lnTo>
                  <a:pt x="179" y="213"/>
                </a:lnTo>
                <a:lnTo>
                  <a:pt x="179" y="177"/>
                </a:lnTo>
                <a:lnTo>
                  <a:pt x="181" y="174"/>
                </a:lnTo>
                <a:lnTo>
                  <a:pt x="181" y="172"/>
                </a:lnTo>
                <a:lnTo>
                  <a:pt x="179" y="172"/>
                </a:lnTo>
                <a:lnTo>
                  <a:pt x="179" y="114"/>
                </a:lnTo>
                <a:lnTo>
                  <a:pt x="116" y="109"/>
                </a:lnTo>
                <a:lnTo>
                  <a:pt x="43" y="104"/>
                </a:lnTo>
                <a:lnTo>
                  <a:pt x="29" y="104"/>
                </a:lnTo>
                <a:lnTo>
                  <a:pt x="29" y="51"/>
                </a:lnTo>
                <a:lnTo>
                  <a:pt x="29" y="31"/>
                </a:lnTo>
                <a:lnTo>
                  <a:pt x="29" y="26"/>
                </a:lnTo>
                <a:lnTo>
                  <a:pt x="29" y="9"/>
                </a:lnTo>
                <a:lnTo>
                  <a:pt x="29" y="4"/>
                </a:lnTo>
                <a:lnTo>
                  <a:pt x="29" y="0"/>
                </a:lnTo>
                <a:lnTo>
                  <a:pt x="0" y="0"/>
                </a:lnTo>
                <a:lnTo>
                  <a:pt x="0" y="1423"/>
                </a:lnTo>
                <a:lnTo>
                  <a:pt x="1276" y="1423"/>
                </a:lnTo>
                <a:lnTo>
                  <a:pt x="1276" y="53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3" name="Freeform 17"/>
          <p:cNvSpPr>
            <a:spLocks/>
          </p:cNvSpPr>
          <p:nvPr/>
        </p:nvSpPr>
        <p:spPr bwMode="auto">
          <a:xfrm>
            <a:off x="2035441" y="2169741"/>
            <a:ext cx="2035444" cy="2744114"/>
          </a:xfrm>
          <a:custGeom>
            <a:avLst/>
            <a:gdLst>
              <a:gd name="T0" fmla="*/ 1281 w 1281"/>
              <a:gd name="T1" fmla="*/ 1727 h 1727"/>
              <a:gd name="T2" fmla="*/ 1194 w 1281"/>
              <a:gd name="T3" fmla="*/ 304 h 1727"/>
              <a:gd name="T4" fmla="*/ 1194 w 1281"/>
              <a:gd name="T5" fmla="*/ 284 h 1727"/>
              <a:gd name="T6" fmla="*/ 1194 w 1281"/>
              <a:gd name="T7" fmla="*/ 265 h 1727"/>
              <a:gd name="T8" fmla="*/ 1080 w 1281"/>
              <a:gd name="T9" fmla="*/ 126 h 1727"/>
              <a:gd name="T10" fmla="*/ 1073 w 1281"/>
              <a:gd name="T11" fmla="*/ 80 h 1727"/>
              <a:gd name="T12" fmla="*/ 1063 w 1281"/>
              <a:gd name="T13" fmla="*/ 92 h 1727"/>
              <a:gd name="T14" fmla="*/ 1063 w 1281"/>
              <a:gd name="T15" fmla="*/ 12 h 1727"/>
              <a:gd name="T16" fmla="*/ 1061 w 1281"/>
              <a:gd name="T17" fmla="*/ 0 h 1727"/>
              <a:gd name="T18" fmla="*/ 1053 w 1281"/>
              <a:gd name="T19" fmla="*/ 92 h 1727"/>
              <a:gd name="T20" fmla="*/ 1053 w 1281"/>
              <a:gd name="T21" fmla="*/ 12 h 1727"/>
              <a:gd name="T22" fmla="*/ 1048 w 1281"/>
              <a:gd name="T23" fmla="*/ 0 h 1727"/>
              <a:gd name="T24" fmla="*/ 1041 w 1281"/>
              <a:gd name="T25" fmla="*/ 92 h 1727"/>
              <a:gd name="T26" fmla="*/ 1041 w 1281"/>
              <a:gd name="T27" fmla="*/ 12 h 1727"/>
              <a:gd name="T28" fmla="*/ 1039 w 1281"/>
              <a:gd name="T29" fmla="*/ 0 h 1727"/>
              <a:gd name="T30" fmla="*/ 1031 w 1281"/>
              <a:gd name="T31" fmla="*/ 92 h 1727"/>
              <a:gd name="T32" fmla="*/ 1031 w 1281"/>
              <a:gd name="T33" fmla="*/ 12 h 1727"/>
              <a:gd name="T34" fmla="*/ 1027 w 1281"/>
              <a:gd name="T35" fmla="*/ 0 h 1727"/>
              <a:gd name="T36" fmla="*/ 1019 w 1281"/>
              <a:gd name="T37" fmla="*/ 92 h 1727"/>
              <a:gd name="T38" fmla="*/ 1019 w 1281"/>
              <a:gd name="T39" fmla="*/ 12 h 1727"/>
              <a:gd name="T40" fmla="*/ 1017 w 1281"/>
              <a:gd name="T41" fmla="*/ 0 h 1727"/>
              <a:gd name="T42" fmla="*/ 1010 w 1281"/>
              <a:gd name="T43" fmla="*/ 92 h 1727"/>
              <a:gd name="T44" fmla="*/ 1000 w 1281"/>
              <a:gd name="T45" fmla="*/ 80 h 1727"/>
              <a:gd name="T46" fmla="*/ 1000 w 1281"/>
              <a:gd name="T47" fmla="*/ 257 h 1727"/>
              <a:gd name="T48" fmla="*/ 1000 w 1281"/>
              <a:gd name="T49" fmla="*/ 282 h 1727"/>
              <a:gd name="T50" fmla="*/ 971 w 1281"/>
              <a:gd name="T51" fmla="*/ 304 h 1727"/>
              <a:gd name="T52" fmla="*/ 971 w 1281"/>
              <a:gd name="T53" fmla="*/ 313 h 1727"/>
              <a:gd name="T54" fmla="*/ 971 w 1281"/>
              <a:gd name="T55" fmla="*/ 335 h 1727"/>
              <a:gd name="T56" fmla="*/ 971 w 1281"/>
              <a:gd name="T57" fmla="*/ 403 h 1727"/>
              <a:gd name="T58" fmla="*/ 968 w 1281"/>
              <a:gd name="T59" fmla="*/ 413 h 1727"/>
              <a:gd name="T60" fmla="*/ 932 w 1281"/>
              <a:gd name="T61" fmla="*/ 738 h 1727"/>
              <a:gd name="T62" fmla="*/ 814 w 1281"/>
              <a:gd name="T63" fmla="*/ 515 h 1727"/>
              <a:gd name="T64" fmla="*/ 746 w 1281"/>
              <a:gd name="T65" fmla="*/ 386 h 1727"/>
              <a:gd name="T66" fmla="*/ 719 w 1281"/>
              <a:gd name="T67" fmla="*/ 515 h 1727"/>
              <a:gd name="T68" fmla="*/ 608 w 1281"/>
              <a:gd name="T69" fmla="*/ 386 h 1727"/>
              <a:gd name="T70" fmla="*/ 557 w 1281"/>
              <a:gd name="T71" fmla="*/ 515 h 1727"/>
              <a:gd name="T72" fmla="*/ 513 w 1281"/>
              <a:gd name="T73" fmla="*/ 1195 h 1727"/>
              <a:gd name="T74" fmla="*/ 458 w 1281"/>
              <a:gd name="T75" fmla="*/ 1200 h 1727"/>
              <a:gd name="T76" fmla="*/ 431 w 1281"/>
              <a:gd name="T77" fmla="*/ 1202 h 1727"/>
              <a:gd name="T78" fmla="*/ 412 w 1281"/>
              <a:gd name="T79" fmla="*/ 1180 h 1727"/>
              <a:gd name="T80" fmla="*/ 370 w 1281"/>
              <a:gd name="T81" fmla="*/ 1207 h 1727"/>
              <a:gd name="T82" fmla="*/ 370 w 1281"/>
              <a:gd name="T83" fmla="*/ 1210 h 1727"/>
              <a:gd name="T84" fmla="*/ 370 w 1281"/>
              <a:gd name="T85" fmla="*/ 1200 h 1727"/>
              <a:gd name="T86" fmla="*/ 322 w 1281"/>
              <a:gd name="T87" fmla="*/ 1188 h 1727"/>
              <a:gd name="T88" fmla="*/ 312 w 1281"/>
              <a:gd name="T89" fmla="*/ 1202 h 1727"/>
              <a:gd name="T90" fmla="*/ 269 w 1281"/>
              <a:gd name="T91" fmla="*/ 1197 h 1727"/>
              <a:gd name="T92" fmla="*/ 140 w 1281"/>
              <a:gd name="T93" fmla="*/ 1193 h 1727"/>
              <a:gd name="T94" fmla="*/ 0 w 1281"/>
              <a:gd name="T95" fmla="*/ 1210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1" h="1727">
                <a:moveTo>
                  <a:pt x="0" y="1727"/>
                </a:moveTo>
                <a:lnTo>
                  <a:pt x="1281" y="1727"/>
                </a:lnTo>
                <a:lnTo>
                  <a:pt x="1281" y="304"/>
                </a:lnTo>
                <a:lnTo>
                  <a:pt x="1194" y="304"/>
                </a:lnTo>
                <a:lnTo>
                  <a:pt x="1194" y="291"/>
                </a:lnTo>
                <a:lnTo>
                  <a:pt x="1194" y="284"/>
                </a:lnTo>
                <a:lnTo>
                  <a:pt x="1194" y="267"/>
                </a:lnTo>
                <a:lnTo>
                  <a:pt x="1194" y="265"/>
                </a:lnTo>
                <a:lnTo>
                  <a:pt x="1080" y="265"/>
                </a:lnTo>
                <a:lnTo>
                  <a:pt x="1080" y="126"/>
                </a:lnTo>
                <a:lnTo>
                  <a:pt x="1080" y="80"/>
                </a:lnTo>
                <a:lnTo>
                  <a:pt x="1073" y="80"/>
                </a:lnTo>
                <a:lnTo>
                  <a:pt x="1073" y="92"/>
                </a:lnTo>
                <a:lnTo>
                  <a:pt x="1063" y="92"/>
                </a:lnTo>
                <a:lnTo>
                  <a:pt x="1063" y="12"/>
                </a:lnTo>
                <a:lnTo>
                  <a:pt x="1063" y="12"/>
                </a:lnTo>
                <a:lnTo>
                  <a:pt x="1063" y="0"/>
                </a:lnTo>
                <a:lnTo>
                  <a:pt x="1061" y="0"/>
                </a:lnTo>
                <a:lnTo>
                  <a:pt x="1061" y="92"/>
                </a:lnTo>
                <a:lnTo>
                  <a:pt x="1053" y="92"/>
                </a:lnTo>
                <a:lnTo>
                  <a:pt x="1053" y="12"/>
                </a:lnTo>
                <a:lnTo>
                  <a:pt x="1053" y="12"/>
                </a:lnTo>
                <a:lnTo>
                  <a:pt x="1053" y="0"/>
                </a:lnTo>
                <a:lnTo>
                  <a:pt x="1048" y="0"/>
                </a:lnTo>
                <a:lnTo>
                  <a:pt x="1048" y="92"/>
                </a:lnTo>
                <a:lnTo>
                  <a:pt x="1041" y="92"/>
                </a:lnTo>
                <a:lnTo>
                  <a:pt x="1041" y="12"/>
                </a:lnTo>
                <a:lnTo>
                  <a:pt x="1041" y="12"/>
                </a:lnTo>
                <a:lnTo>
                  <a:pt x="1041" y="0"/>
                </a:lnTo>
                <a:lnTo>
                  <a:pt x="1039" y="0"/>
                </a:lnTo>
                <a:lnTo>
                  <a:pt x="1039" y="92"/>
                </a:lnTo>
                <a:lnTo>
                  <a:pt x="1031" y="92"/>
                </a:lnTo>
                <a:lnTo>
                  <a:pt x="1031" y="12"/>
                </a:lnTo>
                <a:lnTo>
                  <a:pt x="1031" y="12"/>
                </a:lnTo>
                <a:lnTo>
                  <a:pt x="1029" y="0"/>
                </a:lnTo>
                <a:lnTo>
                  <a:pt x="1027" y="0"/>
                </a:lnTo>
                <a:lnTo>
                  <a:pt x="1027" y="92"/>
                </a:lnTo>
                <a:lnTo>
                  <a:pt x="1019" y="92"/>
                </a:lnTo>
                <a:lnTo>
                  <a:pt x="1019" y="12"/>
                </a:lnTo>
                <a:lnTo>
                  <a:pt x="1019" y="12"/>
                </a:lnTo>
                <a:lnTo>
                  <a:pt x="1019" y="0"/>
                </a:lnTo>
                <a:lnTo>
                  <a:pt x="1017" y="0"/>
                </a:lnTo>
                <a:lnTo>
                  <a:pt x="1017" y="92"/>
                </a:lnTo>
                <a:lnTo>
                  <a:pt x="1010" y="92"/>
                </a:lnTo>
                <a:lnTo>
                  <a:pt x="1007" y="80"/>
                </a:lnTo>
                <a:lnTo>
                  <a:pt x="1000" y="80"/>
                </a:lnTo>
                <a:lnTo>
                  <a:pt x="1000" y="253"/>
                </a:lnTo>
                <a:lnTo>
                  <a:pt x="1000" y="257"/>
                </a:lnTo>
                <a:lnTo>
                  <a:pt x="1000" y="274"/>
                </a:lnTo>
                <a:lnTo>
                  <a:pt x="1000" y="282"/>
                </a:lnTo>
                <a:lnTo>
                  <a:pt x="1000" y="304"/>
                </a:lnTo>
                <a:lnTo>
                  <a:pt x="971" y="304"/>
                </a:lnTo>
                <a:lnTo>
                  <a:pt x="971" y="308"/>
                </a:lnTo>
                <a:lnTo>
                  <a:pt x="971" y="313"/>
                </a:lnTo>
                <a:lnTo>
                  <a:pt x="971" y="333"/>
                </a:lnTo>
                <a:lnTo>
                  <a:pt x="971" y="335"/>
                </a:lnTo>
                <a:lnTo>
                  <a:pt x="971" y="355"/>
                </a:lnTo>
                <a:lnTo>
                  <a:pt x="971" y="403"/>
                </a:lnTo>
                <a:lnTo>
                  <a:pt x="968" y="403"/>
                </a:lnTo>
                <a:lnTo>
                  <a:pt x="968" y="413"/>
                </a:lnTo>
                <a:lnTo>
                  <a:pt x="932" y="413"/>
                </a:lnTo>
                <a:lnTo>
                  <a:pt x="932" y="738"/>
                </a:lnTo>
                <a:lnTo>
                  <a:pt x="814" y="738"/>
                </a:lnTo>
                <a:lnTo>
                  <a:pt x="814" y="515"/>
                </a:lnTo>
                <a:lnTo>
                  <a:pt x="746" y="515"/>
                </a:lnTo>
                <a:lnTo>
                  <a:pt x="746" y="386"/>
                </a:lnTo>
                <a:lnTo>
                  <a:pt x="719" y="386"/>
                </a:lnTo>
                <a:lnTo>
                  <a:pt x="719" y="515"/>
                </a:lnTo>
                <a:lnTo>
                  <a:pt x="608" y="515"/>
                </a:lnTo>
                <a:lnTo>
                  <a:pt x="608" y="386"/>
                </a:lnTo>
                <a:lnTo>
                  <a:pt x="557" y="386"/>
                </a:lnTo>
                <a:lnTo>
                  <a:pt x="557" y="515"/>
                </a:lnTo>
                <a:lnTo>
                  <a:pt x="513" y="515"/>
                </a:lnTo>
                <a:lnTo>
                  <a:pt x="513" y="1195"/>
                </a:lnTo>
                <a:lnTo>
                  <a:pt x="475" y="1197"/>
                </a:lnTo>
                <a:lnTo>
                  <a:pt x="458" y="1200"/>
                </a:lnTo>
                <a:lnTo>
                  <a:pt x="433" y="1202"/>
                </a:lnTo>
                <a:lnTo>
                  <a:pt x="431" y="1202"/>
                </a:lnTo>
                <a:lnTo>
                  <a:pt x="421" y="1188"/>
                </a:lnTo>
                <a:lnTo>
                  <a:pt x="412" y="1180"/>
                </a:lnTo>
                <a:lnTo>
                  <a:pt x="373" y="1200"/>
                </a:lnTo>
                <a:lnTo>
                  <a:pt x="370" y="1207"/>
                </a:lnTo>
                <a:lnTo>
                  <a:pt x="370" y="1210"/>
                </a:lnTo>
                <a:lnTo>
                  <a:pt x="370" y="1210"/>
                </a:lnTo>
                <a:lnTo>
                  <a:pt x="370" y="1207"/>
                </a:lnTo>
                <a:lnTo>
                  <a:pt x="370" y="1200"/>
                </a:lnTo>
                <a:lnTo>
                  <a:pt x="332" y="1180"/>
                </a:lnTo>
                <a:lnTo>
                  <a:pt x="322" y="1188"/>
                </a:lnTo>
                <a:lnTo>
                  <a:pt x="312" y="1202"/>
                </a:lnTo>
                <a:lnTo>
                  <a:pt x="312" y="1202"/>
                </a:lnTo>
                <a:lnTo>
                  <a:pt x="288" y="1200"/>
                </a:lnTo>
                <a:lnTo>
                  <a:pt x="269" y="1197"/>
                </a:lnTo>
                <a:lnTo>
                  <a:pt x="160" y="1193"/>
                </a:lnTo>
                <a:lnTo>
                  <a:pt x="140" y="1193"/>
                </a:lnTo>
                <a:lnTo>
                  <a:pt x="22" y="1205"/>
                </a:lnTo>
                <a:lnTo>
                  <a:pt x="0" y="1210"/>
                </a:lnTo>
                <a:lnTo>
                  <a:pt x="0" y="172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Freeform 18"/>
          <p:cNvSpPr>
            <a:spLocks noEditPoints="1"/>
          </p:cNvSpPr>
          <p:nvPr/>
        </p:nvSpPr>
        <p:spPr bwMode="auto">
          <a:xfrm>
            <a:off x="3175" y="2258722"/>
            <a:ext cx="2032266" cy="2655133"/>
          </a:xfrm>
          <a:custGeom>
            <a:avLst/>
            <a:gdLst>
              <a:gd name="T0" fmla="*/ 933 w 1279"/>
              <a:gd name="T1" fmla="*/ 988 h 1671"/>
              <a:gd name="T2" fmla="*/ 712 w 1279"/>
              <a:gd name="T3" fmla="*/ 933 h 1671"/>
              <a:gd name="T4" fmla="*/ 577 w 1279"/>
              <a:gd name="T5" fmla="*/ 1207 h 1671"/>
              <a:gd name="T6" fmla="*/ 303 w 1279"/>
              <a:gd name="T7" fmla="*/ 1336 h 1671"/>
              <a:gd name="T8" fmla="*/ 230 w 1279"/>
              <a:gd name="T9" fmla="*/ 517 h 1671"/>
              <a:gd name="T10" fmla="*/ 194 w 1279"/>
              <a:gd name="T11" fmla="*/ 505 h 1671"/>
              <a:gd name="T12" fmla="*/ 240 w 1279"/>
              <a:gd name="T13" fmla="*/ 498 h 1671"/>
              <a:gd name="T14" fmla="*/ 211 w 1279"/>
              <a:gd name="T15" fmla="*/ 486 h 1671"/>
              <a:gd name="T16" fmla="*/ 194 w 1279"/>
              <a:gd name="T17" fmla="*/ 481 h 1671"/>
              <a:gd name="T18" fmla="*/ 192 w 1279"/>
              <a:gd name="T19" fmla="*/ 432 h 1671"/>
              <a:gd name="T20" fmla="*/ 182 w 1279"/>
              <a:gd name="T21" fmla="*/ 427 h 1671"/>
              <a:gd name="T22" fmla="*/ 204 w 1279"/>
              <a:gd name="T23" fmla="*/ 425 h 1671"/>
              <a:gd name="T24" fmla="*/ 218 w 1279"/>
              <a:gd name="T25" fmla="*/ 425 h 1671"/>
              <a:gd name="T26" fmla="*/ 233 w 1279"/>
              <a:gd name="T27" fmla="*/ 418 h 1671"/>
              <a:gd name="T28" fmla="*/ 235 w 1279"/>
              <a:gd name="T29" fmla="*/ 410 h 1671"/>
              <a:gd name="T30" fmla="*/ 189 w 1279"/>
              <a:gd name="T31" fmla="*/ 398 h 1671"/>
              <a:gd name="T32" fmla="*/ 172 w 1279"/>
              <a:gd name="T33" fmla="*/ 379 h 1671"/>
              <a:gd name="T34" fmla="*/ 168 w 1279"/>
              <a:gd name="T35" fmla="*/ 245 h 1671"/>
              <a:gd name="T36" fmla="*/ 163 w 1279"/>
              <a:gd name="T37" fmla="*/ 146 h 1671"/>
              <a:gd name="T38" fmla="*/ 158 w 1279"/>
              <a:gd name="T39" fmla="*/ 63 h 1671"/>
              <a:gd name="T40" fmla="*/ 155 w 1279"/>
              <a:gd name="T41" fmla="*/ 0 h 1671"/>
              <a:gd name="T42" fmla="*/ 153 w 1279"/>
              <a:gd name="T43" fmla="*/ 0 h 1671"/>
              <a:gd name="T44" fmla="*/ 151 w 1279"/>
              <a:gd name="T45" fmla="*/ 65 h 1671"/>
              <a:gd name="T46" fmla="*/ 148 w 1279"/>
              <a:gd name="T47" fmla="*/ 146 h 1671"/>
              <a:gd name="T48" fmla="*/ 146 w 1279"/>
              <a:gd name="T49" fmla="*/ 374 h 1671"/>
              <a:gd name="T50" fmla="*/ 138 w 1279"/>
              <a:gd name="T51" fmla="*/ 386 h 1671"/>
              <a:gd name="T52" fmla="*/ 117 w 1279"/>
              <a:gd name="T53" fmla="*/ 401 h 1671"/>
              <a:gd name="T54" fmla="*/ 80 w 1279"/>
              <a:gd name="T55" fmla="*/ 418 h 1671"/>
              <a:gd name="T56" fmla="*/ 95 w 1279"/>
              <a:gd name="T57" fmla="*/ 425 h 1671"/>
              <a:gd name="T58" fmla="*/ 112 w 1279"/>
              <a:gd name="T59" fmla="*/ 427 h 1671"/>
              <a:gd name="T60" fmla="*/ 129 w 1279"/>
              <a:gd name="T61" fmla="*/ 427 h 1671"/>
              <a:gd name="T62" fmla="*/ 119 w 1279"/>
              <a:gd name="T63" fmla="*/ 439 h 1671"/>
              <a:gd name="T64" fmla="*/ 121 w 1279"/>
              <a:gd name="T65" fmla="*/ 481 h 1671"/>
              <a:gd name="T66" fmla="*/ 100 w 1279"/>
              <a:gd name="T67" fmla="*/ 486 h 1671"/>
              <a:gd name="T68" fmla="*/ 75 w 1279"/>
              <a:gd name="T69" fmla="*/ 498 h 1671"/>
              <a:gd name="T70" fmla="*/ 121 w 1279"/>
              <a:gd name="T71" fmla="*/ 507 h 1671"/>
              <a:gd name="T72" fmla="*/ 85 w 1279"/>
              <a:gd name="T73" fmla="*/ 520 h 1671"/>
              <a:gd name="T74" fmla="*/ 27 w 1279"/>
              <a:gd name="T75" fmla="*/ 1333 h 1671"/>
              <a:gd name="T76" fmla="*/ 126 w 1279"/>
              <a:gd name="T77" fmla="*/ 498 h 1671"/>
              <a:gd name="T78" fmla="*/ 121 w 1279"/>
              <a:gd name="T79" fmla="*/ 498 h 1671"/>
              <a:gd name="T80" fmla="*/ 121 w 1279"/>
              <a:gd name="T81" fmla="*/ 568 h 1671"/>
              <a:gd name="T82" fmla="*/ 119 w 1279"/>
              <a:gd name="T83" fmla="*/ 656 h 1671"/>
              <a:gd name="T84" fmla="*/ 138 w 1279"/>
              <a:gd name="T85" fmla="*/ 799 h 1671"/>
              <a:gd name="T86" fmla="*/ 124 w 1279"/>
              <a:gd name="T87" fmla="*/ 814 h 1671"/>
              <a:gd name="T88" fmla="*/ 119 w 1279"/>
              <a:gd name="T89" fmla="*/ 937 h 1671"/>
              <a:gd name="T90" fmla="*/ 141 w 1279"/>
              <a:gd name="T91" fmla="*/ 1071 h 1671"/>
              <a:gd name="T92" fmla="*/ 121 w 1279"/>
              <a:gd name="T93" fmla="*/ 1188 h 1671"/>
              <a:gd name="T94" fmla="*/ 129 w 1279"/>
              <a:gd name="T95" fmla="*/ 1185 h 1671"/>
              <a:gd name="T96" fmla="*/ 182 w 1279"/>
              <a:gd name="T97" fmla="*/ 656 h 1671"/>
              <a:gd name="T98" fmla="*/ 189 w 1279"/>
              <a:gd name="T99" fmla="*/ 799 h 1671"/>
              <a:gd name="T100" fmla="*/ 199 w 1279"/>
              <a:gd name="T101" fmla="*/ 937 h 1671"/>
              <a:gd name="T102" fmla="*/ 199 w 1279"/>
              <a:gd name="T103" fmla="*/ 957 h 1671"/>
              <a:gd name="T104" fmla="*/ 184 w 1279"/>
              <a:gd name="T105" fmla="*/ 1185 h 1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79" h="1671">
                <a:moveTo>
                  <a:pt x="1279" y="1154"/>
                </a:moveTo>
                <a:lnTo>
                  <a:pt x="1182" y="1178"/>
                </a:lnTo>
                <a:lnTo>
                  <a:pt x="1100" y="1212"/>
                </a:lnTo>
                <a:lnTo>
                  <a:pt x="1063" y="1212"/>
                </a:lnTo>
                <a:lnTo>
                  <a:pt x="1063" y="988"/>
                </a:lnTo>
                <a:lnTo>
                  <a:pt x="933" y="988"/>
                </a:lnTo>
                <a:lnTo>
                  <a:pt x="933" y="933"/>
                </a:lnTo>
                <a:lnTo>
                  <a:pt x="894" y="933"/>
                </a:lnTo>
                <a:lnTo>
                  <a:pt x="894" y="877"/>
                </a:lnTo>
                <a:lnTo>
                  <a:pt x="783" y="877"/>
                </a:lnTo>
                <a:lnTo>
                  <a:pt x="783" y="933"/>
                </a:lnTo>
                <a:lnTo>
                  <a:pt x="712" y="933"/>
                </a:lnTo>
                <a:lnTo>
                  <a:pt x="712" y="988"/>
                </a:lnTo>
                <a:lnTo>
                  <a:pt x="671" y="988"/>
                </a:lnTo>
                <a:lnTo>
                  <a:pt x="671" y="1183"/>
                </a:lnTo>
                <a:lnTo>
                  <a:pt x="659" y="1180"/>
                </a:lnTo>
                <a:lnTo>
                  <a:pt x="618" y="1188"/>
                </a:lnTo>
                <a:lnTo>
                  <a:pt x="577" y="1207"/>
                </a:lnTo>
                <a:lnTo>
                  <a:pt x="543" y="1236"/>
                </a:lnTo>
                <a:lnTo>
                  <a:pt x="519" y="1275"/>
                </a:lnTo>
                <a:lnTo>
                  <a:pt x="506" y="1309"/>
                </a:lnTo>
                <a:lnTo>
                  <a:pt x="315" y="1309"/>
                </a:lnTo>
                <a:lnTo>
                  <a:pt x="303" y="1314"/>
                </a:lnTo>
                <a:lnTo>
                  <a:pt x="303" y="1336"/>
                </a:lnTo>
                <a:lnTo>
                  <a:pt x="247" y="1333"/>
                </a:lnTo>
                <a:lnTo>
                  <a:pt x="243" y="520"/>
                </a:lnTo>
                <a:lnTo>
                  <a:pt x="243" y="520"/>
                </a:lnTo>
                <a:lnTo>
                  <a:pt x="240" y="520"/>
                </a:lnTo>
                <a:lnTo>
                  <a:pt x="235" y="517"/>
                </a:lnTo>
                <a:lnTo>
                  <a:pt x="230" y="517"/>
                </a:lnTo>
                <a:lnTo>
                  <a:pt x="230" y="517"/>
                </a:lnTo>
                <a:lnTo>
                  <a:pt x="230" y="510"/>
                </a:lnTo>
                <a:lnTo>
                  <a:pt x="228" y="507"/>
                </a:lnTo>
                <a:lnTo>
                  <a:pt x="221" y="507"/>
                </a:lnTo>
                <a:lnTo>
                  <a:pt x="209" y="507"/>
                </a:lnTo>
                <a:lnTo>
                  <a:pt x="194" y="505"/>
                </a:lnTo>
                <a:lnTo>
                  <a:pt x="184" y="505"/>
                </a:lnTo>
                <a:lnTo>
                  <a:pt x="184" y="500"/>
                </a:lnTo>
                <a:lnTo>
                  <a:pt x="192" y="500"/>
                </a:lnTo>
                <a:lnTo>
                  <a:pt x="211" y="500"/>
                </a:lnTo>
                <a:lnTo>
                  <a:pt x="228" y="498"/>
                </a:lnTo>
                <a:lnTo>
                  <a:pt x="240" y="498"/>
                </a:lnTo>
                <a:lnTo>
                  <a:pt x="247" y="495"/>
                </a:lnTo>
                <a:lnTo>
                  <a:pt x="247" y="493"/>
                </a:lnTo>
                <a:lnTo>
                  <a:pt x="247" y="490"/>
                </a:lnTo>
                <a:lnTo>
                  <a:pt x="240" y="488"/>
                </a:lnTo>
                <a:lnTo>
                  <a:pt x="228" y="486"/>
                </a:lnTo>
                <a:lnTo>
                  <a:pt x="211" y="486"/>
                </a:lnTo>
                <a:lnTo>
                  <a:pt x="189" y="486"/>
                </a:lnTo>
                <a:lnTo>
                  <a:pt x="184" y="486"/>
                </a:lnTo>
                <a:lnTo>
                  <a:pt x="184" y="483"/>
                </a:lnTo>
                <a:lnTo>
                  <a:pt x="187" y="483"/>
                </a:lnTo>
                <a:lnTo>
                  <a:pt x="192" y="481"/>
                </a:lnTo>
                <a:lnTo>
                  <a:pt x="194" y="481"/>
                </a:lnTo>
                <a:lnTo>
                  <a:pt x="194" y="478"/>
                </a:lnTo>
                <a:lnTo>
                  <a:pt x="194" y="469"/>
                </a:lnTo>
                <a:lnTo>
                  <a:pt x="192" y="459"/>
                </a:lnTo>
                <a:lnTo>
                  <a:pt x="192" y="449"/>
                </a:lnTo>
                <a:lnTo>
                  <a:pt x="192" y="439"/>
                </a:lnTo>
                <a:lnTo>
                  <a:pt x="192" y="432"/>
                </a:lnTo>
                <a:lnTo>
                  <a:pt x="192" y="430"/>
                </a:lnTo>
                <a:lnTo>
                  <a:pt x="192" y="430"/>
                </a:lnTo>
                <a:lnTo>
                  <a:pt x="189" y="427"/>
                </a:lnTo>
                <a:lnTo>
                  <a:pt x="184" y="427"/>
                </a:lnTo>
                <a:lnTo>
                  <a:pt x="182" y="427"/>
                </a:lnTo>
                <a:lnTo>
                  <a:pt x="182" y="427"/>
                </a:lnTo>
                <a:lnTo>
                  <a:pt x="184" y="427"/>
                </a:lnTo>
                <a:lnTo>
                  <a:pt x="189" y="427"/>
                </a:lnTo>
                <a:lnTo>
                  <a:pt x="189" y="427"/>
                </a:lnTo>
                <a:lnTo>
                  <a:pt x="199" y="427"/>
                </a:lnTo>
                <a:lnTo>
                  <a:pt x="204" y="425"/>
                </a:lnTo>
                <a:lnTo>
                  <a:pt x="204" y="425"/>
                </a:lnTo>
                <a:lnTo>
                  <a:pt x="204" y="425"/>
                </a:lnTo>
                <a:lnTo>
                  <a:pt x="209" y="425"/>
                </a:lnTo>
                <a:lnTo>
                  <a:pt x="214" y="425"/>
                </a:lnTo>
                <a:lnTo>
                  <a:pt x="214" y="425"/>
                </a:lnTo>
                <a:lnTo>
                  <a:pt x="214" y="425"/>
                </a:lnTo>
                <a:lnTo>
                  <a:pt x="218" y="425"/>
                </a:lnTo>
                <a:lnTo>
                  <a:pt x="221" y="422"/>
                </a:lnTo>
                <a:lnTo>
                  <a:pt x="221" y="422"/>
                </a:lnTo>
                <a:lnTo>
                  <a:pt x="221" y="422"/>
                </a:lnTo>
                <a:lnTo>
                  <a:pt x="221" y="422"/>
                </a:lnTo>
                <a:lnTo>
                  <a:pt x="230" y="418"/>
                </a:lnTo>
                <a:lnTo>
                  <a:pt x="233" y="418"/>
                </a:lnTo>
                <a:lnTo>
                  <a:pt x="233" y="418"/>
                </a:lnTo>
                <a:lnTo>
                  <a:pt x="235" y="415"/>
                </a:lnTo>
                <a:lnTo>
                  <a:pt x="235" y="413"/>
                </a:lnTo>
                <a:lnTo>
                  <a:pt x="235" y="413"/>
                </a:lnTo>
                <a:lnTo>
                  <a:pt x="235" y="410"/>
                </a:lnTo>
                <a:lnTo>
                  <a:pt x="235" y="410"/>
                </a:lnTo>
                <a:lnTo>
                  <a:pt x="221" y="403"/>
                </a:lnTo>
                <a:lnTo>
                  <a:pt x="218" y="403"/>
                </a:lnTo>
                <a:lnTo>
                  <a:pt x="209" y="401"/>
                </a:lnTo>
                <a:lnTo>
                  <a:pt x="197" y="401"/>
                </a:lnTo>
                <a:lnTo>
                  <a:pt x="194" y="401"/>
                </a:lnTo>
                <a:lnTo>
                  <a:pt x="189" y="398"/>
                </a:lnTo>
                <a:lnTo>
                  <a:pt x="187" y="396"/>
                </a:lnTo>
                <a:lnTo>
                  <a:pt x="182" y="393"/>
                </a:lnTo>
                <a:lnTo>
                  <a:pt x="180" y="391"/>
                </a:lnTo>
                <a:lnTo>
                  <a:pt x="177" y="386"/>
                </a:lnTo>
                <a:lnTo>
                  <a:pt x="175" y="381"/>
                </a:lnTo>
                <a:lnTo>
                  <a:pt x="172" y="379"/>
                </a:lnTo>
                <a:lnTo>
                  <a:pt x="170" y="374"/>
                </a:lnTo>
                <a:lnTo>
                  <a:pt x="170" y="374"/>
                </a:lnTo>
                <a:lnTo>
                  <a:pt x="168" y="374"/>
                </a:lnTo>
                <a:lnTo>
                  <a:pt x="168" y="374"/>
                </a:lnTo>
                <a:lnTo>
                  <a:pt x="168" y="245"/>
                </a:lnTo>
                <a:lnTo>
                  <a:pt x="168" y="245"/>
                </a:lnTo>
                <a:lnTo>
                  <a:pt x="165" y="243"/>
                </a:lnTo>
                <a:lnTo>
                  <a:pt x="165" y="243"/>
                </a:lnTo>
                <a:lnTo>
                  <a:pt x="163" y="243"/>
                </a:lnTo>
                <a:lnTo>
                  <a:pt x="163" y="146"/>
                </a:lnTo>
                <a:lnTo>
                  <a:pt x="163" y="146"/>
                </a:lnTo>
                <a:lnTo>
                  <a:pt x="163" y="146"/>
                </a:lnTo>
                <a:lnTo>
                  <a:pt x="160" y="146"/>
                </a:lnTo>
                <a:lnTo>
                  <a:pt x="160" y="146"/>
                </a:lnTo>
                <a:lnTo>
                  <a:pt x="160" y="65"/>
                </a:lnTo>
                <a:lnTo>
                  <a:pt x="160" y="63"/>
                </a:lnTo>
                <a:lnTo>
                  <a:pt x="158" y="63"/>
                </a:lnTo>
                <a:lnTo>
                  <a:pt x="158" y="63"/>
                </a:lnTo>
                <a:lnTo>
                  <a:pt x="158" y="63"/>
                </a:lnTo>
                <a:lnTo>
                  <a:pt x="158" y="0"/>
                </a:lnTo>
                <a:lnTo>
                  <a:pt x="158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3" y="0"/>
                </a:lnTo>
                <a:lnTo>
                  <a:pt x="153" y="0"/>
                </a:lnTo>
                <a:lnTo>
                  <a:pt x="153" y="0"/>
                </a:lnTo>
                <a:lnTo>
                  <a:pt x="153" y="2"/>
                </a:lnTo>
                <a:lnTo>
                  <a:pt x="153" y="2"/>
                </a:lnTo>
                <a:lnTo>
                  <a:pt x="153" y="63"/>
                </a:lnTo>
                <a:lnTo>
                  <a:pt x="153" y="63"/>
                </a:lnTo>
                <a:lnTo>
                  <a:pt x="153" y="63"/>
                </a:lnTo>
                <a:lnTo>
                  <a:pt x="151" y="65"/>
                </a:lnTo>
                <a:lnTo>
                  <a:pt x="151" y="65"/>
                </a:lnTo>
                <a:lnTo>
                  <a:pt x="151" y="65"/>
                </a:lnTo>
                <a:lnTo>
                  <a:pt x="151" y="146"/>
                </a:lnTo>
                <a:lnTo>
                  <a:pt x="151" y="146"/>
                </a:lnTo>
                <a:lnTo>
                  <a:pt x="151" y="146"/>
                </a:lnTo>
                <a:lnTo>
                  <a:pt x="148" y="146"/>
                </a:lnTo>
                <a:lnTo>
                  <a:pt x="148" y="146"/>
                </a:lnTo>
                <a:lnTo>
                  <a:pt x="148" y="243"/>
                </a:lnTo>
                <a:lnTo>
                  <a:pt x="148" y="243"/>
                </a:lnTo>
                <a:lnTo>
                  <a:pt x="146" y="245"/>
                </a:lnTo>
                <a:lnTo>
                  <a:pt x="146" y="245"/>
                </a:lnTo>
                <a:lnTo>
                  <a:pt x="146" y="374"/>
                </a:lnTo>
                <a:lnTo>
                  <a:pt x="146" y="374"/>
                </a:lnTo>
                <a:lnTo>
                  <a:pt x="143" y="374"/>
                </a:lnTo>
                <a:lnTo>
                  <a:pt x="143" y="374"/>
                </a:lnTo>
                <a:lnTo>
                  <a:pt x="141" y="379"/>
                </a:lnTo>
                <a:lnTo>
                  <a:pt x="141" y="384"/>
                </a:lnTo>
                <a:lnTo>
                  <a:pt x="138" y="386"/>
                </a:lnTo>
                <a:lnTo>
                  <a:pt x="136" y="391"/>
                </a:lnTo>
                <a:lnTo>
                  <a:pt x="131" y="393"/>
                </a:lnTo>
                <a:lnTo>
                  <a:pt x="129" y="396"/>
                </a:lnTo>
                <a:lnTo>
                  <a:pt x="124" y="398"/>
                </a:lnTo>
                <a:lnTo>
                  <a:pt x="121" y="401"/>
                </a:lnTo>
                <a:lnTo>
                  <a:pt x="117" y="401"/>
                </a:lnTo>
                <a:lnTo>
                  <a:pt x="105" y="403"/>
                </a:lnTo>
                <a:lnTo>
                  <a:pt x="97" y="403"/>
                </a:lnTo>
                <a:lnTo>
                  <a:pt x="92" y="405"/>
                </a:lnTo>
                <a:lnTo>
                  <a:pt x="80" y="413"/>
                </a:lnTo>
                <a:lnTo>
                  <a:pt x="80" y="413"/>
                </a:lnTo>
                <a:lnTo>
                  <a:pt x="80" y="418"/>
                </a:lnTo>
                <a:lnTo>
                  <a:pt x="80" y="418"/>
                </a:lnTo>
                <a:lnTo>
                  <a:pt x="80" y="420"/>
                </a:lnTo>
                <a:lnTo>
                  <a:pt x="85" y="420"/>
                </a:lnTo>
                <a:lnTo>
                  <a:pt x="95" y="425"/>
                </a:lnTo>
                <a:lnTo>
                  <a:pt x="95" y="425"/>
                </a:lnTo>
                <a:lnTo>
                  <a:pt x="95" y="425"/>
                </a:lnTo>
                <a:lnTo>
                  <a:pt x="100" y="425"/>
                </a:lnTo>
                <a:lnTo>
                  <a:pt x="100" y="425"/>
                </a:lnTo>
                <a:lnTo>
                  <a:pt x="102" y="425"/>
                </a:lnTo>
                <a:lnTo>
                  <a:pt x="102" y="425"/>
                </a:lnTo>
                <a:lnTo>
                  <a:pt x="107" y="427"/>
                </a:lnTo>
                <a:lnTo>
                  <a:pt x="112" y="427"/>
                </a:lnTo>
                <a:lnTo>
                  <a:pt x="112" y="427"/>
                </a:lnTo>
                <a:lnTo>
                  <a:pt x="119" y="427"/>
                </a:lnTo>
                <a:lnTo>
                  <a:pt x="124" y="427"/>
                </a:lnTo>
                <a:lnTo>
                  <a:pt x="124" y="427"/>
                </a:lnTo>
                <a:lnTo>
                  <a:pt x="124" y="427"/>
                </a:lnTo>
                <a:lnTo>
                  <a:pt x="129" y="427"/>
                </a:lnTo>
                <a:lnTo>
                  <a:pt x="129" y="427"/>
                </a:lnTo>
                <a:lnTo>
                  <a:pt x="126" y="430"/>
                </a:lnTo>
                <a:lnTo>
                  <a:pt x="121" y="430"/>
                </a:lnTo>
                <a:lnTo>
                  <a:pt x="119" y="430"/>
                </a:lnTo>
                <a:lnTo>
                  <a:pt x="119" y="432"/>
                </a:lnTo>
                <a:lnTo>
                  <a:pt x="119" y="439"/>
                </a:lnTo>
                <a:lnTo>
                  <a:pt x="119" y="449"/>
                </a:lnTo>
                <a:lnTo>
                  <a:pt x="119" y="459"/>
                </a:lnTo>
                <a:lnTo>
                  <a:pt x="119" y="469"/>
                </a:lnTo>
                <a:lnTo>
                  <a:pt x="119" y="478"/>
                </a:lnTo>
                <a:lnTo>
                  <a:pt x="119" y="481"/>
                </a:lnTo>
                <a:lnTo>
                  <a:pt x="121" y="481"/>
                </a:lnTo>
                <a:lnTo>
                  <a:pt x="124" y="483"/>
                </a:lnTo>
                <a:lnTo>
                  <a:pt x="129" y="483"/>
                </a:lnTo>
                <a:lnTo>
                  <a:pt x="131" y="483"/>
                </a:lnTo>
                <a:lnTo>
                  <a:pt x="131" y="486"/>
                </a:lnTo>
                <a:lnTo>
                  <a:pt x="119" y="486"/>
                </a:lnTo>
                <a:lnTo>
                  <a:pt x="100" y="486"/>
                </a:lnTo>
                <a:lnTo>
                  <a:pt x="83" y="488"/>
                </a:lnTo>
                <a:lnTo>
                  <a:pt x="73" y="490"/>
                </a:lnTo>
                <a:lnTo>
                  <a:pt x="66" y="490"/>
                </a:lnTo>
                <a:lnTo>
                  <a:pt x="66" y="495"/>
                </a:lnTo>
                <a:lnTo>
                  <a:pt x="68" y="498"/>
                </a:lnTo>
                <a:lnTo>
                  <a:pt x="75" y="498"/>
                </a:lnTo>
                <a:lnTo>
                  <a:pt x="88" y="500"/>
                </a:lnTo>
                <a:lnTo>
                  <a:pt x="105" y="500"/>
                </a:lnTo>
                <a:lnTo>
                  <a:pt x="124" y="500"/>
                </a:lnTo>
                <a:lnTo>
                  <a:pt x="131" y="500"/>
                </a:lnTo>
                <a:lnTo>
                  <a:pt x="131" y="505"/>
                </a:lnTo>
                <a:lnTo>
                  <a:pt x="121" y="507"/>
                </a:lnTo>
                <a:lnTo>
                  <a:pt x="107" y="507"/>
                </a:lnTo>
                <a:lnTo>
                  <a:pt x="95" y="507"/>
                </a:lnTo>
                <a:lnTo>
                  <a:pt x="88" y="510"/>
                </a:lnTo>
                <a:lnTo>
                  <a:pt x="88" y="510"/>
                </a:lnTo>
                <a:lnTo>
                  <a:pt x="88" y="520"/>
                </a:lnTo>
                <a:lnTo>
                  <a:pt x="85" y="520"/>
                </a:lnTo>
                <a:lnTo>
                  <a:pt x="80" y="520"/>
                </a:lnTo>
                <a:lnTo>
                  <a:pt x="75" y="520"/>
                </a:lnTo>
                <a:lnTo>
                  <a:pt x="73" y="520"/>
                </a:lnTo>
                <a:lnTo>
                  <a:pt x="73" y="520"/>
                </a:lnTo>
                <a:lnTo>
                  <a:pt x="78" y="1331"/>
                </a:lnTo>
                <a:lnTo>
                  <a:pt x="27" y="1333"/>
                </a:lnTo>
                <a:lnTo>
                  <a:pt x="27" y="1350"/>
                </a:lnTo>
                <a:lnTo>
                  <a:pt x="0" y="1353"/>
                </a:lnTo>
                <a:lnTo>
                  <a:pt x="0" y="1671"/>
                </a:lnTo>
                <a:lnTo>
                  <a:pt x="1279" y="1671"/>
                </a:lnTo>
                <a:lnTo>
                  <a:pt x="1279" y="1154"/>
                </a:lnTo>
                <a:close/>
                <a:moveTo>
                  <a:pt x="126" y="498"/>
                </a:moveTo>
                <a:lnTo>
                  <a:pt x="124" y="498"/>
                </a:lnTo>
                <a:lnTo>
                  <a:pt x="121" y="498"/>
                </a:lnTo>
                <a:lnTo>
                  <a:pt x="119" y="498"/>
                </a:lnTo>
                <a:lnTo>
                  <a:pt x="117" y="498"/>
                </a:lnTo>
                <a:lnTo>
                  <a:pt x="119" y="498"/>
                </a:lnTo>
                <a:lnTo>
                  <a:pt x="121" y="498"/>
                </a:lnTo>
                <a:lnTo>
                  <a:pt x="124" y="498"/>
                </a:lnTo>
                <a:lnTo>
                  <a:pt x="126" y="498"/>
                </a:lnTo>
                <a:lnTo>
                  <a:pt x="131" y="498"/>
                </a:lnTo>
                <a:lnTo>
                  <a:pt x="126" y="498"/>
                </a:lnTo>
                <a:close/>
                <a:moveTo>
                  <a:pt x="117" y="568"/>
                </a:moveTo>
                <a:lnTo>
                  <a:pt x="121" y="568"/>
                </a:lnTo>
                <a:lnTo>
                  <a:pt x="131" y="568"/>
                </a:lnTo>
                <a:lnTo>
                  <a:pt x="138" y="568"/>
                </a:lnTo>
                <a:lnTo>
                  <a:pt x="138" y="656"/>
                </a:lnTo>
                <a:lnTo>
                  <a:pt x="134" y="656"/>
                </a:lnTo>
                <a:lnTo>
                  <a:pt x="124" y="656"/>
                </a:lnTo>
                <a:lnTo>
                  <a:pt x="119" y="656"/>
                </a:lnTo>
                <a:lnTo>
                  <a:pt x="117" y="568"/>
                </a:lnTo>
                <a:close/>
                <a:moveTo>
                  <a:pt x="119" y="673"/>
                </a:moveTo>
                <a:lnTo>
                  <a:pt x="126" y="673"/>
                </a:lnTo>
                <a:lnTo>
                  <a:pt x="136" y="673"/>
                </a:lnTo>
                <a:lnTo>
                  <a:pt x="138" y="673"/>
                </a:lnTo>
                <a:lnTo>
                  <a:pt x="138" y="799"/>
                </a:lnTo>
                <a:lnTo>
                  <a:pt x="136" y="799"/>
                </a:lnTo>
                <a:lnTo>
                  <a:pt x="126" y="799"/>
                </a:lnTo>
                <a:lnTo>
                  <a:pt x="119" y="799"/>
                </a:lnTo>
                <a:lnTo>
                  <a:pt x="119" y="673"/>
                </a:lnTo>
                <a:close/>
                <a:moveTo>
                  <a:pt x="119" y="814"/>
                </a:moveTo>
                <a:lnTo>
                  <a:pt x="124" y="814"/>
                </a:lnTo>
                <a:lnTo>
                  <a:pt x="136" y="814"/>
                </a:lnTo>
                <a:lnTo>
                  <a:pt x="141" y="814"/>
                </a:lnTo>
                <a:lnTo>
                  <a:pt x="141" y="937"/>
                </a:lnTo>
                <a:lnTo>
                  <a:pt x="136" y="937"/>
                </a:lnTo>
                <a:lnTo>
                  <a:pt x="129" y="937"/>
                </a:lnTo>
                <a:lnTo>
                  <a:pt x="119" y="937"/>
                </a:lnTo>
                <a:lnTo>
                  <a:pt x="119" y="814"/>
                </a:lnTo>
                <a:close/>
                <a:moveTo>
                  <a:pt x="119" y="957"/>
                </a:moveTo>
                <a:lnTo>
                  <a:pt x="126" y="957"/>
                </a:lnTo>
                <a:lnTo>
                  <a:pt x="136" y="957"/>
                </a:lnTo>
                <a:lnTo>
                  <a:pt x="141" y="957"/>
                </a:lnTo>
                <a:lnTo>
                  <a:pt x="141" y="1071"/>
                </a:lnTo>
                <a:lnTo>
                  <a:pt x="138" y="1071"/>
                </a:lnTo>
                <a:lnTo>
                  <a:pt x="129" y="1071"/>
                </a:lnTo>
                <a:lnTo>
                  <a:pt x="121" y="1073"/>
                </a:lnTo>
                <a:lnTo>
                  <a:pt x="119" y="957"/>
                </a:lnTo>
                <a:close/>
                <a:moveTo>
                  <a:pt x="129" y="1185"/>
                </a:moveTo>
                <a:lnTo>
                  <a:pt x="121" y="1188"/>
                </a:lnTo>
                <a:lnTo>
                  <a:pt x="121" y="1095"/>
                </a:lnTo>
                <a:lnTo>
                  <a:pt x="126" y="1095"/>
                </a:lnTo>
                <a:lnTo>
                  <a:pt x="136" y="1095"/>
                </a:lnTo>
                <a:lnTo>
                  <a:pt x="141" y="1095"/>
                </a:lnTo>
                <a:lnTo>
                  <a:pt x="141" y="1185"/>
                </a:lnTo>
                <a:lnTo>
                  <a:pt x="129" y="1185"/>
                </a:lnTo>
                <a:close/>
                <a:moveTo>
                  <a:pt x="182" y="568"/>
                </a:moveTo>
                <a:lnTo>
                  <a:pt x="189" y="568"/>
                </a:lnTo>
                <a:lnTo>
                  <a:pt x="197" y="568"/>
                </a:lnTo>
                <a:lnTo>
                  <a:pt x="197" y="656"/>
                </a:lnTo>
                <a:lnTo>
                  <a:pt x="194" y="656"/>
                </a:lnTo>
                <a:lnTo>
                  <a:pt x="182" y="656"/>
                </a:lnTo>
                <a:lnTo>
                  <a:pt x="182" y="568"/>
                </a:lnTo>
                <a:close/>
                <a:moveTo>
                  <a:pt x="182" y="673"/>
                </a:moveTo>
                <a:lnTo>
                  <a:pt x="189" y="673"/>
                </a:lnTo>
                <a:lnTo>
                  <a:pt x="197" y="673"/>
                </a:lnTo>
                <a:lnTo>
                  <a:pt x="199" y="799"/>
                </a:lnTo>
                <a:lnTo>
                  <a:pt x="189" y="799"/>
                </a:lnTo>
                <a:lnTo>
                  <a:pt x="182" y="799"/>
                </a:lnTo>
                <a:lnTo>
                  <a:pt x="182" y="673"/>
                </a:lnTo>
                <a:close/>
                <a:moveTo>
                  <a:pt x="182" y="814"/>
                </a:moveTo>
                <a:lnTo>
                  <a:pt x="194" y="814"/>
                </a:lnTo>
                <a:lnTo>
                  <a:pt x="199" y="814"/>
                </a:lnTo>
                <a:lnTo>
                  <a:pt x="199" y="937"/>
                </a:lnTo>
                <a:lnTo>
                  <a:pt x="192" y="937"/>
                </a:lnTo>
                <a:lnTo>
                  <a:pt x="184" y="937"/>
                </a:lnTo>
                <a:lnTo>
                  <a:pt x="182" y="814"/>
                </a:lnTo>
                <a:close/>
                <a:moveTo>
                  <a:pt x="184" y="957"/>
                </a:moveTo>
                <a:lnTo>
                  <a:pt x="194" y="957"/>
                </a:lnTo>
                <a:lnTo>
                  <a:pt x="199" y="957"/>
                </a:lnTo>
                <a:lnTo>
                  <a:pt x="199" y="1071"/>
                </a:lnTo>
                <a:lnTo>
                  <a:pt x="192" y="1071"/>
                </a:lnTo>
                <a:lnTo>
                  <a:pt x="184" y="1071"/>
                </a:lnTo>
                <a:lnTo>
                  <a:pt x="184" y="957"/>
                </a:lnTo>
                <a:close/>
                <a:moveTo>
                  <a:pt x="199" y="1188"/>
                </a:moveTo>
                <a:lnTo>
                  <a:pt x="184" y="1185"/>
                </a:lnTo>
                <a:lnTo>
                  <a:pt x="184" y="1098"/>
                </a:lnTo>
                <a:lnTo>
                  <a:pt x="197" y="1098"/>
                </a:lnTo>
                <a:lnTo>
                  <a:pt x="199" y="1098"/>
                </a:lnTo>
                <a:lnTo>
                  <a:pt x="201" y="1188"/>
                </a:lnTo>
                <a:lnTo>
                  <a:pt x="199" y="118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5" name="Rectangle 9"/>
          <p:cNvSpPr/>
          <p:nvPr/>
        </p:nvSpPr>
        <p:spPr>
          <a:xfrm>
            <a:off x="0" y="4913855"/>
            <a:ext cx="12192000" cy="194414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6" name="Straight Connector 24"/>
          <p:cNvCxnSpPr/>
          <p:nvPr/>
        </p:nvCxnSpPr>
        <p:spPr>
          <a:xfrm>
            <a:off x="7979275" y="4931231"/>
            <a:ext cx="0" cy="1562907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dash"/>
            <a:miter lim="800000"/>
            <a:headEnd type="oval"/>
            <a:tailEnd type="oval"/>
          </a:ln>
          <a:effectLst/>
        </p:spPr>
      </p:cxnSp>
      <p:sp>
        <p:nvSpPr>
          <p:cNvPr id="67" name="TextBox 30"/>
          <p:cNvSpPr txBox="1"/>
          <p:nvPr/>
        </p:nvSpPr>
        <p:spPr>
          <a:xfrm>
            <a:off x="8877899" y="5086584"/>
            <a:ext cx="3314101" cy="33855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600" b="1" kern="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K9.</a:t>
            </a:r>
            <a:r>
              <a:rPr lang="en-US" sz="1600" b="1" kern="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</a:t>
            </a:r>
            <a:r>
              <a:rPr lang="sk-SK" sz="1600" b="1" kern="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Tím </a:t>
            </a:r>
            <a:r>
              <a:rPr lang="en-US" sz="1600" b="1" kern="0" dirty="0" err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digitalizácia</a:t>
            </a:r>
            <a:r>
              <a:rPr lang="en-US" sz="1600" b="1" kern="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600" b="1" kern="0" dirty="0" err="1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agend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8" name="Group 63"/>
          <p:cNvGrpSpPr/>
          <p:nvPr/>
        </p:nvGrpSpPr>
        <p:grpSpPr>
          <a:xfrm>
            <a:off x="8335982" y="5733107"/>
            <a:ext cx="3723527" cy="315188"/>
            <a:chOff x="8335982" y="5733107"/>
            <a:chExt cx="3723527" cy="315188"/>
          </a:xfrm>
          <a:solidFill>
            <a:schemeClr val="accent1">
              <a:lumMod val="50000"/>
            </a:schemeClr>
          </a:solidFill>
        </p:grpSpPr>
        <p:sp>
          <p:nvSpPr>
            <p:cNvPr id="69" name="TextBox 33"/>
            <p:cNvSpPr txBox="1"/>
            <p:nvPr/>
          </p:nvSpPr>
          <p:spPr>
            <a:xfrm>
              <a:off x="8844831" y="5740518"/>
              <a:ext cx="3214678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en-US" sz="1400" kern="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www.informatizacia.sk</a:t>
              </a: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8335982" y="5733107"/>
              <a:ext cx="212310" cy="195029"/>
            </a:xfrm>
            <a:custGeom>
              <a:avLst/>
              <a:gdLst>
                <a:gd name="T0" fmla="*/ 20 w 48"/>
                <a:gd name="T1" fmla="*/ 32 h 44"/>
                <a:gd name="T2" fmla="*/ 40 w 48"/>
                <a:gd name="T3" fmla="*/ 32 h 44"/>
                <a:gd name="T4" fmla="*/ 48 w 48"/>
                <a:gd name="T5" fmla="*/ 24 h 44"/>
                <a:gd name="T6" fmla="*/ 48 w 48"/>
                <a:gd name="T7" fmla="*/ 8 h 44"/>
                <a:gd name="T8" fmla="*/ 40 w 48"/>
                <a:gd name="T9" fmla="*/ 0 h 44"/>
                <a:gd name="T10" fmla="*/ 8 w 48"/>
                <a:gd name="T11" fmla="*/ 0 h 44"/>
                <a:gd name="T12" fmla="*/ 0 w 48"/>
                <a:gd name="T13" fmla="*/ 8 h 44"/>
                <a:gd name="T14" fmla="*/ 0 w 48"/>
                <a:gd name="T15" fmla="*/ 24 h 44"/>
                <a:gd name="T16" fmla="*/ 8 w 48"/>
                <a:gd name="T17" fmla="*/ 32 h 44"/>
                <a:gd name="T18" fmla="*/ 8 w 48"/>
                <a:gd name="T19" fmla="*/ 44 h 44"/>
                <a:gd name="T20" fmla="*/ 20 w 48"/>
                <a:gd name="T21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44">
                  <a:moveTo>
                    <a:pt x="20" y="32"/>
                  </a:moveTo>
                  <a:cubicBezTo>
                    <a:pt x="40" y="32"/>
                    <a:pt x="40" y="32"/>
                    <a:pt x="40" y="32"/>
                  </a:cubicBezTo>
                  <a:cubicBezTo>
                    <a:pt x="44" y="32"/>
                    <a:pt x="48" y="28"/>
                    <a:pt x="48" y="2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4"/>
                    <a:pt x="44" y="0"/>
                    <a:pt x="4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4" y="32"/>
                    <a:pt x="8" y="32"/>
                  </a:cubicBezTo>
                  <a:cubicBezTo>
                    <a:pt x="8" y="44"/>
                    <a:pt x="8" y="44"/>
                    <a:pt x="8" y="44"/>
                  </a:cubicBezTo>
                  <a:lnTo>
                    <a:pt x="20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88" name="TextBox 53"/>
          <p:cNvSpPr txBox="1"/>
          <p:nvPr/>
        </p:nvSpPr>
        <p:spPr>
          <a:xfrm>
            <a:off x="1560533" y="5217299"/>
            <a:ext cx="5553187" cy="67710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sk-SK" sz="3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Ďakujeme za pozornosť</a:t>
            </a:r>
            <a:endParaRPr lang="en-US" sz="380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4" name="Group 152"/>
          <p:cNvGrpSpPr/>
          <p:nvPr/>
        </p:nvGrpSpPr>
        <p:grpSpPr>
          <a:xfrm>
            <a:off x="8268300" y="5082129"/>
            <a:ext cx="405953" cy="593316"/>
            <a:chOff x="6258454" y="3849160"/>
            <a:chExt cx="330200" cy="482600"/>
          </a:xfrm>
          <a:solidFill>
            <a:schemeClr val="bg1"/>
          </a:solidFill>
        </p:grpSpPr>
        <p:sp>
          <p:nvSpPr>
            <p:cNvPr id="25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571341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649872"/>
              </p:ext>
            </p:extLst>
          </p:nvPr>
        </p:nvGraphicFramePr>
        <p:xfrm>
          <a:off x="382588" y="1600193"/>
          <a:ext cx="11104562" cy="929642"/>
        </p:xfrm>
        <a:graphic>
          <a:graphicData uri="http://schemas.openxmlformats.org/drawingml/2006/table">
            <a:tbl>
              <a:tblPr/>
              <a:tblGrid>
                <a:gridCol w="7226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81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48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lang="cs-CZ" sz="1800" b="1" kern="120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</a:t>
                      </a:r>
                      <a:endParaRPr lang="en-US" sz="1800" b="1" kern="12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sk-SK" sz="1800" b="1" kern="120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Čo sa spravilo</a:t>
                      </a:r>
                      <a:endParaRPr lang="en-US" sz="1800" b="1" kern="12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48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lang="sk-SK" sz="1800" b="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</a:t>
                      </a:r>
                      <a:endParaRPr lang="en-US" sz="18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sk-SK" sz="1800" b="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Čo sa deje v OP EVS</a:t>
                      </a:r>
                      <a:endParaRPr lang="en-US" sz="18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928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2724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F65059FA-E6F3-4EBF-9C69-56987036E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Dokumenty 1/2</a:t>
            </a:r>
            <a:endParaRPr lang="en-GB" dirty="0"/>
          </a:p>
        </p:txBody>
      </p:sp>
      <p:pic>
        <p:nvPicPr>
          <p:cNvPr id="10" name="Obrázok 9">
            <a:extLst>
              <a:ext uri="{FF2B5EF4-FFF2-40B4-BE49-F238E27FC236}">
                <a16:creationId xmlns:a16="http://schemas.microsoft.com/office/drawing/2014/main" id="{EC622EBD-67A5-4E80-B70E-EBFE04A7E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660" y="1077475"/>
            <a:ext cx="5107698" cy="55984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Zástupný objekt pre obsah 1">
            <a:extLst>
              <a:ext uri="{FF2B5EF4-FFF2-40B4-BE49-F238E27FC236}">
                <a16:creationId xmlns:a16="http://schemas.microsoft.com/office/drawing/2014/main" id="{E14D2FDA-8AAE-4456-BCB5-ADC729096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8750" y="1325880"/>
            <a:ext cx="4845050" cy="4851083"/>
          </a:xfrm>
        </p:spPr>
        <p:txBody>
          <a:bodyPr>
            <a:normAutofit/>
          </a:bodyPr>
          <a:lstStyle/>
          <a:p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</a:rPr>
              <a:t>Metodika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</a:rPr>
              <a:t>určovania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</a:rPr>
              <a:t>spoločných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</a:rPr>
              <a:t>biznis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</a:rPr>
              <a:t>blokov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sk-SK" sz="22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 err="1"/>
              <a:t>Definície</a:t>
            </a:r>
            <a:r>
              <a:rPr lang="en-US" sz="2200" dirty="0"/>
              <a:t> </a:t>
            </a:r>
            <a:r>
              <a:rPr lang="en-US" sz="2200" dirty="0" err="1"/>
              <a:t>pojmov</a:t>
            </a:r>
            <a:endParaRPr lang="en-US" sz="22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 err="1"/>
              <a:t>Vymedzenie</a:t>
            </a:r>
            <a:r>
              <a:rPr lang="en-US" sz="2200" dirty="0"/>
              <a:t> </a:t>
            </a:r>
            <a:r>
              <a:rPr lang="en-US" sz="2200" dirty="0" err="1"/>
              <a:t>biznis</a:t>
            </a:r>
            <a:r>
              <a:rPr lang="en-US" sz="2200" dirty="0"/>
              <a:t> </a:t>
            </a:r>
            <a:r>
              <a:rPr lang="en-US" sz="2200" dirty="0" err="1"/>
              <a:t>bloku</a:t>
            </a:r>
            <a:endParaRPr lang="en-US" sz="22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 err="1"/>
              <a:t>Modelovanie</a:t>
            </a:r>
            <a:r>
              <a:rPr lang="en-US" sz="2200" dirty="0"/>
              <a:t> </a:t>
            </a:r>
            <a:r>
              <a:rPr lang="en-US" sz="2200" dirty="0" err="1"/>
              <a:t>biznis</a:t>
            </a:r>
            <a:r>
              <a:rPr lang="en-US" sz="2200" dirty="0"/>
              <a:t> </a:t>
            </a:r>
            <a:r>
              <a:rPr lang="en-US" sz="2200" dirty="0" err="1"/>
              <a:t>bloku</a:t>
            </a:r>
            <a:endParaRPr lang="en-US" sz="22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 err="1"/>
              <a:t>Spôsob</a:t>
            </a:r>
            <a:r>
              <a:rPr lang="en-US" sz="2200" dirty="0"/>
              <a:t> </a:t>
            </a:r>
            <a:r>
              <a:rPr lang="en-US" sz="2200" dirty="0" err="1"/>
              <a:t>určovania</a:t>
            </a:r>
            <a:r>
              <a:rPr lang="en-US" sz="2200" dirty="0"/>
              <a:t> </a:t>
            </a:r>
            <a:r>
              <a:rPr lang="en-US" sz="2200" dirty="0" err="1"/>
              <a:t>garanta</a:t>
            </a:r>
            <a:endParaRPr lang="en-US" sz="22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 err="1"/>
              <a:t>Klasifikácia</a:t>
            </a:r>
            <a:r>
              <a:rPr lang="en-US" sz="2200" dirty="0"/>
              <a:t> </a:t>
            </a:r>
            <a:r>
              <a:rPr lang="en-US" sz="2200" dirty="0" err="1"/>
              <a:t>biznis</a:t>
            </a:r>
            <a:r>
              <a:rPr lang="en-US" sz="2200" dirty="0"/>
              <a:t> </a:t>
            </a:r>
            <a:r>
              <a:rPr lang="en-US" sz="2200" dirty="0" err="1"/>
              <a:t>blokov</a:t>
            </a:r>
            <a:endParaRPr lang="en-US" sz="2200" dirty="0"/>
          </a:p>
          <a:p>
            <a:pPr lvl="1">
              <a:buFont typeface="Courier New" panose="02070309020205020404" pitchFamily="49" charset="0"/>
              <a:buChar char="o"/>
            </a:pPr>
            <a:endParaRPr lang="en-US" sz="2200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4036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sah 1">
            <a:extLst>
              <a:ext uri="{FF2B5EF4-FFF2-40B4-BE49-F238E27FC236}">
                <a16:creationId xmlns:a16="http://schemas.microsoft.com/office/drawing/2014/main" id="{6C038A46-F24D-4AA9-A664-FA42FB252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sz="2200" b="1" dirty="0">
                <a:solidFill>
                  <a:schemeClr val="accent1">
                    <a:lumMod val="75000"/>
                  </a:schemeClr>
                </a:solidFill>
              </a:rPr>
              <a:t>Spoločný biznis blok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k-SK" dirty="0"/>
              <a:t>Umožňuje </a:t>
            </a:r>
            <a:r>
              <a:rPr lang="sk-SK" b="1" dirty="0"/>
              <a:t>poskytovať  spoločné služby a realizovať funkcie verejnej správy </a:t>
            </a:r>
            <a:r>
              <a:rPr lang="sk-SK" dirty="0"/>
              <a:t>prostredníctvom zdieľaných služieb </a:t>
            </a:r>
            <a:r>
              <a:rPr lang="sk-SK" b="1" dirty="0"/>
              <a:t>formou Software-as-a-Service </a:t>
            </a:r>
            <a:r>
              <a:rPr lang="sk-SK" dirty="0"/>
              <a:t>(ďalej ako „SaaS</a:t>
            </a:r>
            <a:r>
              <a:rPr lang="sk-SK" sz="1000" dirty="0"/>
              <a:t> </a:t>
            </a:r>
            <a:r>
              <a:rPr lang="sk-SK" dirty="0"/>
              <a:t>“) alebo s využitím </a:t>
            </a:r>
            <a:r>
              <a:rPr lang="sk-SK" b="1" dirty="0"/>
              <a:t>konceptu Business-process-as-a-Service </a:t>
            </a:r>
            <a:r>
              <a:rPr lang="sk-SK" dirty="0"/>
              <a:t>(ďalej ako „</a:t>
            </a:r>
            <a:r>
              <a:rPr lang="sk-SK" dirty="0" err="1"/>
              <a:t>BPaaS</a:t>
            </a:r>
            <a:r>
              <a:rPr lang="sk-SK" sz="1000" dirty="0"/>
              <a:t> </a:t>
            </a:r>
            <a:r>
              <a:rPr lang="sk-SK" dirty="0"/>
              <a:t>“).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k-SK" dirty="0"/>
              <a:t>Zdieľané služby budú </a:t>
            </a:r>
            <a:r>
              <a:rPr lang="sk-SK" b="1" dirty="0"/>
              <a:t>riešené na aplikačnej, metodickej alebo organizačnej úrovni v tých oblastiach, kde sa takáto reforma ukáže ako možná, efektívna a užitočná.</a:t>
            </a:r>
            <a:r>
              <a:rPr lang="sk-SK" dirty="0"/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k-SK" dirty="0"/>
              <a:t>Biznis blok tak </a:t>
            </a:r>
            <a:r>
              <a:rPr lang="sk-SK" b="1" dirty="0"/>
              <a:t>zoskupuje a optimalizuje procesy spoločné viacerým subjektom VS </a:t>
            </a:r>
            <a:r>
              <a:rPr lang="sk-SK" dirty="0"/>
              <a:t>po metodickej, organizačnej i aplikačnej stránke. </a:t>
            </a:r>
          </a:p>
          <a:p>
            <a:endParaRPr lang="sk-SK" sz="22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sk-SK" sz="2200" b="1" dirty="0">
                <a:solidFill>
                  <a:schemeClr val="accent1">
                    <a:lumMod val="75000"/>
                  </a:schemeClr>
                </a:solidFill>
              </a:rPr>
              <a:t>Zdieľaná aplikácia</a:t>
            </a:r>
            <a:endParaRPr lang="en-GB" sz="22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sk-SK" dirty="0"/>
              <a:t>Zdieľaná aplikácia je </a:t>
            </a:r>
            <a:r>
              <a:rPr lang="sk-SK" b="1" dirty="0"/>
              <a:t>softvérové riešenie vybraných častí spoločných biznis blokov prevádzkovaná formou „SaaS“.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sk-SK" dirty="0"/>
              <a:t>Príkladom zdieľanej aplikácie je centrálny email alebo geografický informačný systém.</a:t>
            </a:r>
            <a:endParaRPr lang="en-GB" dirty="0"/>
          </a:p>
          <a:p>
            <a:endParaRPr lang="en-GB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3EF9196D-C968-4D53-8543-50DFA13FE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Nastavenie spoločného jazyka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3154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</p:spPr>
        <p:txBody>
          <a:bodyPr/>
          <a:lstStyle/>
          <a:p>
            <a:r>
              <a:rPr lang="sk-SK"/>
              <a:t>Kritéria pre vymedzenie biznis bloku</a:t>
            </a:r>
          </a:p>
        </p:txBody>
      </p:sp>
      <p:sp>
        <p:nvSpPr>
          <p:cNvPr id="23" name="Rectangle 7">
            <a:extLst>
              <a:ext uri="{FF2B5EF4-FFF2-40B4-BE49-F238E27FC236}">
                <a16:creationId xmlns:a16="http://schemas.microsoft.com/office/drawing/2014/main" id="{B3C4465F-8D2A-432F-91F3-8049D6278D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1229" y="3870220"/>
            <a:ext cx="1478522" cy="648000"/>
          </a:xfrm>
          <a:prstGeom prst="rect">
            <a:avLst/>
          </a:prstGeom>
          <a:solidFill>
            <a:srgbClr val="FFED9F"/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k-SK" sz="1200" b="1">
                <a:solidFill>
                  <a:srgbClr val="0047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Existencia osobitej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k-SK" sz="1200" b="1">
                <a:solidFill>
                  <a:srgbClr val="0047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legislatívy</a:t>
            </a:r>
          </a:p>
        </p:txBody>
      </p:sp>
      <p:sp>
        <p:nvSpPr>
          <p:cNvPr id="24" name="Rectangle 7">
            <a:extLst>
              <a:ext uri="{FF2B5EF4-FFF2-40B4-BE49-F238E27FC236}">
                <a16:creationId xmlns:a16="http://schemas.microsoft.com/office/drawing/2014/main" id="{05A0A774-C998-42F5-B105-956D95A03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8195" y="2240075"/>
            <a:ext cx="1478522" cy="648000"/>
          </a:xfrm>
          <a:prstGeom prst="rect">
            <a:avLst/>
          </a:prstGeom>
          <a:solidFill>
            <a:srgbClr val="FFED9F"/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k-SK" sz="1200" b="1">
                <a:solidFill>
                  <a:srgbClr val="0047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Znovupoužiteľnosť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k-SK" sz="1200" b="1">
                <a:solidFill>
                  <a:srgbClr val="0047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k-SK" sz="1200" b="1">
                <a:solidFill>
                  <a:srgbClr val="0047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opakovateľnosť</a:t>
            </a:r>
          </a:p>
        </p:txBody>
      </p:sp>
      <p:sp>
        <p:nvSpPr>
          <p:cNvPr id="25" name="Rectangle 8">
            <a:extLst>
              <a:ext uri="{FF2B5EF4-FFF2-40B4-BE49-F238E27FC236}">
                <a16:creationId xmlns:a16="http://schemas.microsoft.com/office/drawing/2014/main" id="{687C2B7D-77E4-4118-BF1F-EB127A721C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9675" y="2235769"/>
            <a:ext cx="7058234" cy="648000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91440" rIns="90000" bIns="46800" anchor="ctr"/>
          <a:lstStyle/>
          <a:p>
            <a:pPr marL="182563" lvl="1" indent="-180975" defTabSz="900113" fontAlgn="base">
              <a:spcBef>
                <a:spcPts val="600"/>
              </a:spcBef>
              <a:spcAft>
                <a:spcPct val="0"/>
              </a:spcAft>
              <a:buClr>
                <a:srgbClr val="004785"/>
              </a:buClr>
              <a:buFont typeface="Wingdings" pitchFamily="2" charset="2"/>
              <a:buChar char="n"/>
            </a:pPr>
            <a:r>
              <a:rPr lang="sk-SK" sz="1200">
                <a:solidFill>
                  <a:srgbClr val="0047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Procesy realizované v biznis bloku vykonávajú viaceré organizácie verejnej správy</a:t>
            </a:r>
          </a:p>
        </p:txBody>
      </p:sp>
      <p:sp>
        <p:nvSpPr>
          <p:cNvPr id="26" name="AutoShape 9">
            <a:extLst>
              <a:ext uri="{FF2B5EF4-FFF2-40B4-BE49-F238E27FC236}">
                <a16:creationId xmlns:a16="http://schemas.microsoft.com/office/drawing/2014/main" id="{6CA59B4A-86B5-4F4B-B9E0-B327949B78A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923371" y="2445540"/>
            <a:ext cx="652218" cy="2286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vert="eaVert"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k-SK" sz="1200">
              <a:solidFill>
                <a:srgbClr val="00478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Rectangle 7">
            <a:extLst>
              <a:ext uri="{FF2B5EF4-FFF2-40B4-BE49-F238E27FC236}">
                <a16:creationId xmlns:a16="http://schemas.microsoft.com/office/drawing/2014/main" id="{100B3A7A-CD2C-42B0-82BF-1D21E1FB2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8195" y="3036440"/>
            <a:ext cx="1478522" cy="648000"/>
          </a:xfrm>
          <a:prstGeom prst="rect">
            <a:avLst/>
          </a:prstGeom>
          <a:solidFill>
            <a:srgbClr val="FFED9F"/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k-SK" sz="1200" b="1">
                <a:solidFill>
                  <a:srgbClr val="0047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Ohraničiteľnosť</a:t>
            </a:r>
          </a:p>
        </p:txBody>
      </p:sp>
      <p:sp>
        <p:nvSpPr>
          <p:cNvPr id="28" name="Rectangle 8">
            <a:extLst>
              <a:ext uri="{FF2B5EF4-FFF2-40B4-BE49-F238E27FC236}">
                <a16:creationId xmlns:a16="http://schemas.microsoft.com/office/drawing/2014/main" id="{CB4B7157-B177-4AEE-A94B-F30FD830A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9675" y="3034797"/>
            <a:ext cx="7058234" cy="648000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91440" rIns="90000" bIns="46800" anchor="ctr"/>
          <a:lstStyle/>
          <a:p>
            <a:pPr marL="182563" lvl="1" indent="-180975" defTabSz="900113" fontAlgn="base">
              <a:spcBef>
                <a:spcPts val="600"/>
              </a:spcBef>
              <a:spcAft>
                <a:spcPct val="0"/>
              </a:spcAft>
              <a:buClr>
                <a:srgbClr val="004785"/>
              </a:buClr>
              <a:buFont typeface="Wingdings" pitchFamily="2" charset="2"/>
              <a:buChar char="n"/>
            </a:pPr>
            <a:r>
              <a:rPr lang="sk-SK" sz="1200">
                <a:solidFill>
                  <a:srgbClr val="0047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Používateľ, ktorý pracuje s procesmi biznis bloku, pracuje spravidla len v rámci hraníc biznis bloku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D53CF674-6FFD-4DDC-8F9F-D6E98140CA55}"/>
              </a:ext>
            </a:extLst>
          </p:cNvPr>
          <p:cNvSpPr txBox="1">
            <a:spLocks/>
          </p:cNvSpPr>
          <p:nvPr/>
        </p:nvSpPr>
        <p:spPr>
          <a:xfrm>
            <a:off x="1525591" y="2128158"/>
            <a:ext cx="9128443" cy="3369128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tIns="54000" bIns="54000" anchor="ctr"/>
          <a:lstStyle>
            <a:lvl1pPr marL="0" indent="0" algn="l" defTabSz="914400" rtl="0" eaLnBrk="1" latinLnBrk="0" hangingPunct="1">
              <a:spcBef>
                <a:spcPts val="1500"/>
              </a:spcBef>
              <a:buFontTx/>
              <a:buNone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270000" indent="-268288" algn="l" defTabSz="914400" rtl="0" eaLnBrk="1" latinLnBrk="0" hangingPunct="1"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n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0000" indent="-268288" algn="l" defTabSz="914400" rtl="0" eaLnBrk="1" latinLnBrk="0" hangingPunct="1">
              <a:spcBef>
                <a:spcPts val="500"/>
              </a:spcBef>
              <a:buClr>
                <a:schemeClr val="tx1"/>
              </a:buClr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10000" indent="-270000" algn="l" defTabSz="914400" rtl="0" eaLnBrk="1" latinLnBrk="0" hangingPunct="1">
              <a:spcBef>
                <a:spcPts val="5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810000" indent="0" algn="l" defTabSz="914400" rtl="0" eaLnBrk="1" latinLnBrk="0" hangingPunct="1">
              <a:spcBef>
                <a:spcPts val="500"/>
              </a:spcBef>
              <a:buFontTx/>
              <a:buNone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2" lvl="1" indent="0" algn="just" fontAlgn="base">
              <a:spcBef>
                <a:spcPts val="0"/>
              </a:spcBef>
              <a:spcAft>
                <a:spcPct val="0"/>
              </a:spcAft>
              <a:buClr>
                <a:srgbClr val="004785"/>
              </a:buClr>
              <a:buNone/>
            </a:pPr>
            <a:endParaRPr lang="sk-SK" sz="1000">
              <a:solidFill>
                <a:srgbClr val="00478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Rectangle 3">
            <a:extLst>
              <a:ext uri="{FF2B5EF4-FFF2-40B4-BE49-F238E27FC236}">
                <a16:creationId xmlns:a16="http://schemas.microsoft.com/office/drawing/2014/main" id="{E65E23A6-70EE-49BC-B7BA-3E4ABE7796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5590" y="1594757"/>
            <a:ext cx="9128446" cy="533400"/>
          </a:xfrm>
          <a:prstGeom prst="rect">
            <a:avLst/>
          </a:prstGeom>
          <a:solidFill>
            <a:srgbClr val="004785"/>
          </a:solidFill>
          <a:ln w="12700" algn="ctr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noAutofit/>
          </a:bodyPr>
          <a:lstStyle/>
          <a:p>
            <a:pPr algn="ctr" defTabSz="7620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k-SK" sz="1600" b="1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Kritéria pre vymedzenie biznis bloku</a:t>
            </a:r>
          </a:p>
        </p:txBody>
      </p:sp>
      <p:sp>
        <p:nvSpPr>
          <p:cNvPr id="31" name="Rectangle 8">
            <a:extLst>
              <a:ext uri="{FF2B5EF4-FFF2-40B4-BE49-F238E27FC236}">
                <a16:creationId xmlns:a16="http://schemas.microsoft.com/office/drawing/2014/main" id="{F9F358FC-23DE-46A9-AA5C-3AF80B171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9675" y="3873903"/>
            <a:ext cx="7058234" cy="648000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91440" rIns="90000" bIns="46800" anchor="ctr"/>
          <a:lstStyle/>
          <a:p>
            <a:pPr marL="182563" lvl="1" indent="-180975" defTabSz="900113" fontAlgn="base">
              <a:spcBef>
                <a:spcPts val="600"/>
              </a:spcBef>
              <a:spcAft>
                <a:spcPct val="0"/>
              </a:spcAft>
              <a:buClr>
                <a:srgbClr val="004785"/>
              </a:buClr>
              <a:buFont typeface="Wingdings" pitchFamily="2" charset="2"/>
              <a:buChar char="n"/>
            </a:pPr>
            <a:r>
              <a:rPr lang="sk-SK" sz="1200">
                <a:solidFill>
                  <a:srgbClr val="0047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Procesy a služby, ktoré sa realizujú v rámci biznis bloku sú upravené osobitou legislatívou</a:t>
            </a:r>
          </a:p>
        </p:txBody>
      </p:sp>
      <p:sp>
        <p:nvSpPr>
          <p:cNvPr id="32" name="AutoShape 9">
            <a:extLst>
              <a:ext uri="{FF2B5EF4-FFF2-40B4-BE49-F238E27FC236}">
                <a16:creationId xmlns:a16="http://schemas.microsoft.com/office/drawing/2014/main" id="{6FD53FC1-89CE-4946-ACD3-A3D624C93FF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923371" y="3242436"/>
            <a:ext cx="652218" cy="2286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vert="eaVert"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k-SK" sz="1200">
              <a:solidFill>
                <a:srgbClr val="00478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AutoShape 9">
            <a:extLst>
              <a:ext uri="{FF2B5EF4-FFF2-40B4-BE49-F238E27FC236}">
                <a16:creationId xmlns:a16="http://schemas.microsoft.com/office/drawing/2014/main" id="{FC4DD891-7F2C-4F39-9C79-8FF110247E9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923371" y="4077278"/>
            <a:ext cx="652218" cy="2286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vert="eaVert"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k-SK" sz="1200">
              <a:solidFill>
                <a:srgbClr val="00478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Rectangle 7">
            <a:extLst>
              <a:ext uri="{FF2B5EF4-FFF2-40B4-BE49-F238E27FC236}">
                <a16:creationId xmlns:a16="http://schemas.microsoft.com/office/drawing/2014/main" id="{8E91FA79-EC74-4518-8DC7-C7FB82432C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1229" y="4666585"/>
            <a:ext cx="1478522" cy="648000"/>
          </a:xfrm>
          <a:prstGeom prst="rect">
            <a:avLst/>
          </a:prstGeom>
          <a:solidFill>
            <a:srgbClr val="FFED9F"/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91440" bIns="9144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k-SK" sz="1200" b="1">
                <a:solidFill>
                  <a:srgbClr val="0047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Prínos zavedenia</a:t>
            </a:r>
            <a:br>
              <a:rPr lang="sk-SK" sz="1200" b="1">
                <a:solidFill>
                  <a:srgbClr val="0047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sk-SK" sz="1200" b="1">
                <a:solidFill>
                  <a:srgbClr val="0047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biznis bloku</a:t>
            </a:r>
          </a:p>
        </p:txBody>
      </p:sp>
      <p:sp>
        <p:nvSpPr>
          <p:cNvPr id="35" name="Rectangle 8">
            <a:extLst>
              <a:ext uri="{FF2B5EF4-FFF2-40B4-BE49-F238E27FC236}">
                <a16:creationId xmlns:a16="http://schemas.microsoft.com/office/drawing/2014/main" id="{C46145FA-8121-4A66-A171-93DB7CA2A0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9675" y="4672932"/>
            <a:ext cx="7058234" cy="648000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91440" rIns="90000" bIns="46800" anchor="ctr"/>
          <a:lstStyle/>
          <a:p>
            <a:pPr marL="182563" lvl="1" indent="-180975" defTabSz="900113" fontAlgn="base">
              <a:spcBef>
                <a:spcPts val="600"/>
              </a:spcBef>
              <a:spcAft>
                <a:spcPct val="0"/>
              </a:spcAft>
              <a:buClr>
                <a:srgbClr val="004785"/>
              </a:buClr>
              <a:buFont typeface="Wingdings" pitchFamily="2" charset="2"/>
              <a:buChar char="n"/>
            </a:pPr>
            <a:r>
              <a:rPr lang="sk-SK" sz="1200">
                <a:solidFill>
                  <a:srgbClr val="00478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Biznis blok má prínos pre reformu verejnej správy</a:t>
            </a:r>
          </a:p>
        </p:txBody>
      </p:sp>
      <p:sp>
        <p:nvSpPr>
          <p:cNvPr id="36" name="AutoShape 9">
            <a:extLst>
              <a:ext uri="{FF2B5EF4-FFF2-40B4-BE49-F238E27FC236}">
                <a16:creationId xmlns:a16="http://schemas.microsoft.com/office/drawing/2014/main" id="{7641D550-6A69-4CB7-B99F-A50C9452C0C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923371" y="4874176"/>
            <a:ext cx="652218" cy="2286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vert="eaVert"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k-SK" sz="1200">
              <a:solidFill>
                <a:srgbClr val="00478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72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</p:spPr>
        <p:txBody>
          <a:bodyPr/>
          <a:lstStyle/>
          <a:p>
            <a:r>
              <a:rPr lang="sk-SK"/>
              <a:t>Spôsob klasifikácie spoločných blokov</a:t>
            </a: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785579" y="4213451"/>
            <a:ext cx="6935635" cy="480534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91440" rIns="90000" bIns="46800" anchor="ctr"/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182563" lvl="1" indent="-180975" defTabSz="900113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n"/>
            </a:pPr>
            <a:r>
              <a:rPr lang="sk-SK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Procesy sú realizované v jednom informačnom systéme, ktorý používajú povinné osoby pri vlastnom manažmente konfigurácií (SaaS).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2785581" y="2462273"/>
            <a:ext cx="6935635" cy="790036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91440" rIns="90000" bIns="46800" anchor="ctr"/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182563" lvl="1" indent="-180975" algn="l" defTabSz="900113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n"/>
            </a:pPr>
            <a:r>
              <a:rPr lang="sk-SK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Každá povinná osoba si realizuje biznis procesy podľa spoločnej metodiky a odporúčaní. Biznis procesy sú realizované v informačných systémoch, ktoré sú prevádzkované samostatne povinnou osobou na vlastnej infraštruktúre alebo na spoločnej IaaS/PaaS infraštruktúre vo vládnom cloude.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785580" y="3500759"/>
            <a:ext cx="6935634" cy="480534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91440" rIns="90000" bIns="46800" anchor="ctr"/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182563" lvl="1" indent="-180975" algn="l" defTabSz="900113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n"/>
            </a:pPr>
            <a:r>
              <a:rPr lang="sk-SK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Procesy sú realizované v jednom informačnom systéme v </a:t>
            </a:r>
            <a:r>
              <a:rPr lang="sk-SK" i="1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sk-SK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oddelených inštanciách, ktoré používajú povinné osoby (SaaS).</a:t>
            </a:r>
          </a:p>
        </p:txBody>
      </p:sp>
      <p:sp>
        <p:nvSpPr>
          <p:cNvPr id="7" name="Obdélník 2"/>
          <p:cNvSpPr/>
          <p:nvPr/>
        </p:nvSpPr>
        <p:spPr bwMode="auto">
          <a:xfrm>
            <a:off x="1664670" y="2462273"/>
            <a:ext cx="1120911" cy="790036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91440" rIns="91440" bIns="91440" numCol="1" rtlCol="0" anchor="ctr" anchorCtr="0" compatLnSpc="1">
            <a:prstTxWarp prst="textNoShape">
              <a:avLst/>
            </a:prstTxWarp>
          </a:bodyPr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k-SK" sz="220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  <a:endParaRPr kumimoji="0" lang="sk-SK" sz="2200" b="0" i="0" u="none" strike="noStrike" cap="none" normalizeH="0" baseline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Obdélník 2"/>
          <p:cNvSpPr/>
          <p:nvPr/>
        </p:nvSpPr>
        <p:spPr bwMode="auto">
          <a:xfrm>
            <a:off x="1664668" y="3500759"/>
            <a:ext cx="1120911" cy="4805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91440" rIns="91440" bIns="91440" numCol="1" rtlCol="0" anchor="ctr" anchorCtr="0" compatLnSpc="1">
            <a:prstTxWarp prst="textNoShape">
              <a:avLst/>
            </a:prstTxWarp>
          </a:bodyPr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k-SK" sz="220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endParaRPr kumimoji="0" lang="sk-SK" sz="2200" b="0" i="0" u="none" strike="noStrike" cap="none" normalizeH="0" baseline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Obdélník 2"/>
          <p:cNvSpPr/>
          <p:nvPr/>
        </p:nvSpPr>
        <p:spPr bwMode="auto">
          <a:xfrm>
            <a:off x="1664668" y="4205516"/>
            <a:ext cx="1120911" cy="4884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91440" rIns="91440" bIns="91440" numCol="1" rtlCol="0" anchor="ctr" anchorCtr="0" compatLnSpc="1">
            <a:prstTxWarp prst="textNoShape">
              <a:avLst/>
            </a:prstTxWarp>
          </a:bodyPr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k-SK" sz="220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  <a:endParaRPr kumimoji="0" lang="sk-SK" sz="2200" b="0" i="0" u="none" strike="noStrike" cap="none" normalizeH="0" baseline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461683" y="1690154"/>
            <a:ext cx="8426255" cy="4577537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tIns="54000" bIns="54000" anchor="ctr"/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1712" lvl="1" indent="0" algn="just">
              <a:spcBef>
                <a:spcPts val="0"/>
              </a:spcBef>
              <a:buNone/>
            </a:pPr>
            <a:endParaRPr lang="sk-SK" sz="1400">
              <a:solidFill>
                <a:schemeClr val="accent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461681" y="1156753"/>
            <a:ext cx="8426258" cy="533400"/>
          </a:xfrm>
          <a:prstGeom prst="rect">
            <a:avLst/>
          </a:prstGeom>
          <a:solidFill>
            <a:srgbClr val="004785"/>
          </a:solidFill>
          <a:ln w="12700" algn="ctr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noAutofit/>
          </a:bodyPr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 defTabSz="762000" eaLnBrk="0" hangingPunct="0"/>
            <a:r>
              <a:rPr lang="sk-SK" sz="14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Spôsoby klasifikácie biznis bloku</a:t>
            </a:r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 flipV="1">
            <a:off x="4345466" y="3252309"/>
            <a:ext cx="2747588" cy="226769"/>
          </a:xfrm>
          <a:prstGeom prst="triangle">
            <a:avLst>
              <a:gd name="adj" fmla="val 47736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rot="10800000" vert="eaVert" wrap="none" lIns="0" tIns="0" rIns="0" bIns="0" anchor="ctr"/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endParaRPr lang="sk-SK" sz="1400">
              <a:solidFill>
                <a:schemeClr val="accent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 flipV="1">
            <a:off x="4301016" y="3973184"/>
            <a:ext cx="2747588" cy="226769"/>
          </a:xfrm>
          <a:prstGeom prst="triangle">
            <a:avLst>
              <a:gd name="adj" fmla="val 47736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rot="10800000" vert="eaVert" wrap="none" lIns="0" tIns="0" rIns="0" bIns="0" anchor="ctr"/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endParaRPr lang="sk-SK" sz="1400">
              <a:solidFill>
                <a:schemeClr val="accent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2785577" y="4938378"/>
            <a:ext cx="6935635" cy="480534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91440" rIns="90000" bIns="46800" anchor="ctr"/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182563" lvl="1" indent="-180975" algn="l" defTabSz="900113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n"/>
            </a:pPr>
            <a:r>
              <a:rPr lang="sk-SK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Procesy biznis bloku sú realizované jednou inštitúciou pre všetky povinné osoby spoločne (outsourcing v oblasti výkonu) – je jasné pre koho sú procesy realizované (BPaaS).</a:t>
            </a:r>
          </a:p>
        </p:txBody>
      </p:sp>
      <p:sp>
        <p:nvSpPr>
          <p:cNvPr id="15" name="Obdélník 2"/>
          <p:cNvSpPr/>
          <p:nvPr/>
        </p:nvSpPr>
        <p:spPr bwMode="auto">
          <a:xfrm>
            <a:off x="1664668" y="4938378"/>
            <a:ext cx="1120911" cy="4805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91440" rIns="91440" bIns="91440" numCol="1" rtlCol="0" anchor="ctr" anchorCtr="0" compatLnSpc="1">
            <a:prstTxWarp prst="textNoShape">
              <a:avLst/>
            </a:prstTxWarp>
          </a:bodyPr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k-SK" sz="220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  <a:endParaRPr kumimoji="0" lang="sk-SK" sz="2200" b="0" i="0" u="none" strike="noStrike" cap="none" normalizeH="0" baseline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auto">
          <a:xfrm flipV="1">
            <a:off x="4301016" y="4699374"/>
            <a:ext cx="2747588" cy="226769"/>
          </a:xfrm>
          <a:prstGeom prst="triangle">
            <a:avLst>
              <a:gd name="adj" fmla="val 47736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rot="10800000" vert="eaVert" wrap="none" lIns="0" tIns="0" rIns="0" bIns="0" anchor="ctr"/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endParaRPr lang="sk-SK" sz="1400">
              <a:solidFill>
                <a:schemeClr val="accent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2785578" y="5655127"/>
            <a:ext cx="6935635" cy="480534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91440" rIns="90000" bIns="46800" anchor="ctr"/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182563" lvl="1" indent="-180975" algn="l" defTabSz="900113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n"/>
            </a:pPr>
            <a:r>
              <a:rPr lang="sk-SK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Vznikne nová inštitúcia, ktorej budú patriť procesy aj dáta.</a:t>
            </a:r>
          </a:p>
        </p:txBody>
      </p:sp>
      <p:sp>
        <p:nvSpPr>
          <p:cNvPr id="18" name="Obdélník 2"/>
          <p:cNvSpPr/>
          <p:nvPr/>
        </p:nvSpPr>
        <p:spPr bwMode="auto">
          <a:xfrm>
            <a:off x="1664666" y="5645681"/>
            <a:ext cx="1120911" cy="48998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91440" rIns="91440" bIns="91440" numCol="1" rtlCol="0" anchor="ctr" anchorCtr="0" compatLnSpc="1">
            <a:prstTxWarp prst="textNoShape">
              <a:avLst/>
            </a:prstTxWarp>
          </a:bodyPr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k-SK" sz="220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endParaRPr kumimoji="0" lang="sk-SK" sz="2200" b="0" i="0" u="none" strike="noStrike" cap="none" normalizeH="0" baseline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AutoShape 9"/>
          <p:cNvSpPr>
            <a:spLocks noChangeArrowheads="1"/>
          </p:cNvSpPr>
          <p:nvPr/>
        </p:nvSpPr>
        <p:spPr bwMode="auto">
          <a:xfrm flipV="1">
            <a:off x="4250216" y="5418912"/>
            <a:ext cx="2747588" cy="226769"/>
          </a:xfrm>
          <a:prstGeom prst="triangle">
            <a:avLst>
              <a:gd name="adj" fmla="val 47736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rot="10800000" vert="eaVert" wrap="none" lIns="0" tIns="0" rIns="0" bIns="0" anchor="ctr"/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endParaRPr lang="sk-SK" sz="1400">
              <a:solidFill>
                <a:schemeClr val="accent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2785580" y="1781011"/>
            <a:ext cx="6935635" cy="442542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91440" rIns="90000" bIns="46800" anchor="ctr"/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182563" lvl="1" indent="-180975" algn="l" defTabSz="900113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n"/>
            </a:pPr>
            <a:r>
              <a:rPr lang="sk-SK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Každá povinná osoba si realizuje biznis procesy vlastným spôsobom.</a:t>
            </a:r>
          </a:p>
        </p:txBody>
      </p:sp>
      <p:sp>
        <p:nvSpPr>
          <p:cNvPr id="21" name="Obdélník 2"/>
          <p:cNvSpPr/>
          <p:nvPr/>
        </p:nvSpPr>
        <p:spPr bwMode="auto">
          <a:xfrm>
            <a:off x="1664669" y="1781011"/>
            <a:ext cx="1120911" cy="442542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91440" rIns="91440" bIns="91440" numCol="1" rtlCol="0" anchor="ctr" anchorCtr="0" compatLnSpc="1">
            <a:prstTxWarp prst="textNoShape">
              <a:avLst/>
            </a:prstTxWarp>
          </a:bodyPr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k-SK" sz="220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</a:t>
            </a:r>
            <a:endParaRPr kumimoji="0" lang="sk-SK" sz="2200" b="0" i="0" u="none" strike="noStrike" cap="none" normalizeH="0" baseline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 flipV="1">
            <a:off x="4301016" y="2214008"/>
            <a:ext cx="2747588" cy="226769"/>
          </a:xfrm>
          <a:prstGeom prst="triangle">
            <a:avLst>
              <a:gd name="adj" fmla="val 47736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rot="10800000" vert="eaVert" wrap="none" lIns="0" tIns="0" rIns="0" bIns="0" anchor="ctr"/>
          <a:lstStyle>
            <a:defPPr>
              <a:defRPr lang="sk-SK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endParaRPr lang="sk-SK" sz="1400">
              <a:solidFill>
                <a:schemeClr val="accent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306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F65059FA-E6F3-4EBF-9C69-56987036E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Dokumenty 2/2</a:t>
            </a:r>
            <a:endParaRPr lang="en-GB" dirty="0"/>
          </a:p>
        </p:txBody>
      </p:sp>
      <p:sp>
        <p:nvSpPr>
          <p:cNvPr id="9" name="Zástupný objekt pre obsah 8">
            <a:extLst>
              <a:ext uri="{FF2B5EF4-FFF2-40B4-BE49-F238E27FC236}">
                <a16:creationId xmlns:a16="http://schemas.microsoft.com/office/drawing/2014/main" id="{DC0FD5B6-697C-4489-A445-19CC12809F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" name="Obrázok 9">
            <a:extLst>
              <a:ext uri="{FF2B5EF4-FFF2-40B4-BE49-F238E27FC236}">
                <a16:creationId xmlns:a16="http://schemas.microsoft.com/office/drawing/2014/main" id="{EC622EBD-67A5-4E80-B70E-EBFE04A7E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166" y="1096525"/>
            <a:ext cx="5107698" cy="55984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38D1D49D-22DD-4182-8213-886C103F73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4432" y="1228164"/>
            <a:ext cx="8584485" cy="35718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21D3BE6B-E2C3-4F79-A13F-B2C8D1F17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199" y="2723600"/>
            <a:ext cx="8982635" cy="374798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09211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964954"/>
              </p:ext>
            </p:extLst>
          </p:nvPr>
        </p:nvGraphicFramePr>
        <p:xfrm>
          <a:off x="382588" y="1600193"/>
          <a:ext cx="11104562" cy="929642"/>
        </p:xfrm>
        <a:graphic>
          <a:graphicData uri="http://schemas.openxmlformats.org/drawingml/2006/table">
            <a:tbl>
              <a:tblPr/>
              <a:tblGrid>
                <a:gridCol w="7226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81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48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lang="cs-CZ" sz="1800" b="0" kern="1200" dirty="0">
                          <a:solidFill>
                            <a:schemeClr val="accent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</a:t>
                      </a:r>
                      <a:endParaRPr lang="en-US" sz="1800" b="0" kern="1200" dirty="0">
                        <a:solidFill>
                          <a:schemeClr val="accent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sk-SK" sz="1800" b="0" kern="1200" dirty="0">
                          <a:solidFill>
                            <a:schemeClr val="accent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Čo sa spravilo</a:t>
                      </a:r>
                      <a:endParaRPr lang="en-US" sz="1800" b="0" kern="1200" dirty="0">
                        <a:solidFill>
                          <a:schemeClr val="accent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48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lang="sk-SK" sz="1800" b="1" kern="120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</a:t>
                      </a:r>
                      <a:endParaRPr lang="en-US" sz="1800" b="1" kern="12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sk-SK" sz="1800" b="1" kern="120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Čo sa deje v OP EVS</a:t>
                      </a:r>
                      <a:endParaRPr lang="en-US" sz="1800" b="1" kern="12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928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0372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F442C3-E411-44BA-9384-51CC691E3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Zoznam biznis blokov a OP EVS</a:t>
            </a:r>
          </a:p>
        </p:txBody>
      </p:sp>
      <p:graphicFrame>
        <p:nvGraphicFramePr>
          <p:cNvPr id="3" name="Tabuľka 2">
            <a:extLst>
              <a:ext uri="{FF2B5EF4-FFF2-40B4-BE49-F238E27FC236}">
                <a16:creationId xmlns:a16="http://schemas.microsoft.com/office/drawing/2014/main" id="{D9A43FFF-B853-4524-A947-C590D80A3A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289308"/>
              </p:ext>
            </p:extLst>
          </p:nvPr>
        </p:nvGraphicFramePr>
        <p:xfrm>
          <a:off x="1700301" y="1258557"/>
          <a:ext cx="7789654" cy="53828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94827">
                  <a:extLst>
                    <a:ext uri="{9D8B030D-6E8A-4147-A177-3AD203B41FA5}">
                      <a16:colId xmlns:a16="http://schemas.microsoft.com/office/drawing/2014/main" val="3229919118"/>
                    </a:ext>
                  </a:extLst>
                </a:gridCol>
                <a:gridCol w="3894827">
                  <a:extLst>
                    <a:ext uri="{9D8B030D-6E8A-4147-A177-3AD203B41FA5}">
                      <a16:colId xmlns:a16="http://schemas.microsoft.com/office/drawing/2014/main" val="3284450398"/>
                    </a:ext>
                  </a:extLst>
                </a:gridCol>
              </a:tblGrid>
              <a:tr h="2026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800" dirty="0">
                          <a:effectLst/>
                        </a:rPr>
                        <a:t>Oblasť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800" dirty="0">
                          <a:effectLst/>
                        </a:rPr>
                        <a:t>Názov biznis bloku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 anchor="ctr"/>
                </a:tc>
                <a:extLst>
                  <a:ext uri="{0D108BD9-81ED-4DB2-BD59-A6C34878D82A}">
                    <a16:rowId xmlns:a16="http://schemas.microsoft.com/office/drawing/2014/main" val="2218561995"/>
                  </a:ext>
                </a:extLst>
              </a:tr>
              <a:tr h="143039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sk-SK" sz="800" dirty="0">
                          <a:solidFill>
                            <a:schemeClr val="tx1"/>
                          </a:solidFill>
                          <a:effectLst/>
                        </a:rPr>
                        <a:t>Správne konanie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Správne konanie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4254389"/>
                  </a:ext>
                </a:extLst>
              </a:tr>
              <a:tr h="143039">
                <a:tc rowSpan="5"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sk-SK" sz="800" dirty="0">
                          <a:solidFill>
                            <a:schemeClr val="tx1"/>
                          </a:solidFill>
                          <a:effectLst/>
                        </a:rPr>
                        <a:t>Ostatné konania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sk-SK" sz="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1585" marR="3158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Priestupkové konanie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4025350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Konanie o sťažnostiach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9876773"/>
                  </a:ext>
                </a:extLst>
              </a:tr>
              <a:tr h="26840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Konanie podľa zákona o slobodnom prístupe k informáciám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8115583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1585" marR="31585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Dlhodobé ukladanie registratúrnych záznamov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1585" marR="31585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246150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Archivácia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1585" marR="31585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9297346"/>
                  </a:ext>
                </a:extLst>
              </a:tr>
              <a:tr h="143039">
                <a:tc rowSpan="3"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sk-SK" sz="800" dirty="0">
                          <a:solidFill>
                            <a:schemeClr val="tx1"/>
                          </a:solidFill>
                          <a:effectLst/>
                        </a:rPr>
                        <a:t>Súdne konanie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Trestné konanie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041883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Občianske konanie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8835907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Správne súdnictvo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5836119"/>
                  </a:ext>
                </a:extLst>
              </a:tr>
              <a:tr h="143039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sk-SK" sz="800" dirty="0">
                          <a:solidFill>
                            <a:schemeClr val="tx1"/>
                          </a:solidFill>
                          <a:effectLst/>
                        </a:rPr>
                        <a:t>Kontroly a audity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>
                          <a:effectLst/>
                        </a:rPr>
                        <a:t>Manažment kontrol a auditov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/>
                </a:tc>
                <a:extLst>
                  <a:ext uri="{0D108BD9-81ED-4DB2-BD59-A6C34878D82A}">
                    <a16:rowId xmlns:a16="http://schemas.microsoft.com/office/drawing/2014/main" val="2194292846"/>
                  </a:ext>
                </a:extLst>
              </a:tr>
              <a:tr h="143039">
                <a:tc rowSpan="6"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sk-SK" sz="800" dirty="0">
                          <a:solidFill>
                            <a:schemeClr val="tx1"/>
                          </a:solidFill>
                          <a:effectLst/>
                        </a:rPr>
                        <a:t>Správa finančných položiek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>
                          <a:effectLst/>
                        </a:rPr>
                        <a:t>Jednotný výber daní, odvodov, poplatkov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0682412"/>
                  </a:ext>
                </a:extLst>
              </a:tr>
              <a:tr h="26840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>
                          <a:effectLst/>
                        </a:rPr>
                        <a:t>Vzájomné riešenie v zdravotnej, sociálnej a dôchodkovej oblasti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471876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>
                          <a:effectLst/>
                        </a:rPr>
                        <a:t>Jednotné vyplácanie dávok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432560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Manažment podvodov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563665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>
                          <a:effectLst/>
                        </a:rPr>
                        <a:t>Evidencia a vymáhanie pohľadávok</a:t>
                      </a:r>
                      <a:endParaRPr lang="en-GB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6019886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Exekúcie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828629"/>
                  </a:ext>
                </a:extLst>
              </a:tr>
              <a:tr h="143039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sk-SK" sz="800" dirty="0">
                          <a:solidFill>
                            <a:schemeClr val="tx1"/>
                          </a:solidFill>
                          <a:effectLst/>
                        </a:rPr>
                        <a:t>Získavanie informácií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Štatistické zisťovanie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7487831"/>
                  </a:ext>
                </a:extLst>
              </a:tr>
              <a:tr h="143039">
                <a:tc rowSpan="2"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sk-SK" sz="800" dirty="0">
                          <a:solidFill>
                            <a:schemeClr val="tx1"/>
                          </a:solidFill>
                          <a:effectLst/>
                        </a:rPr>
                        <a:t>Návrh politík a regulácií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sk-SK" sz="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Legislatívny proces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0199519"/>
                  </a:ext>
                </a:extLst>
              </a:tr>
              <a:tr h="20924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Návrh regulácií a posudzovanie vplyvov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746618"/>
                  </a:ext>
                </a:extLst>
              </a:tr>
              <a:tr h="143039">
                <a:tc rowSpan="3"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sk-SK" sz="800" dirty="0">
                          <a:solidFill>
                            <a:schemeClr val="tx1"/>
                          </a:solidFill>
                          <a:effectLst/>
                        </a:rPr>
                        <a:t>Realizácia politík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Granty a dotácie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453600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Štátny dozor a dohľad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0028964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Posudková činnosť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997321"/>
                  </a:ext>
                </a:extLst>
              </a:tr>
              <a:tr h="143039">
                <a:tc rowSpan="3"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sk-SK" sz="800" dirty="0">
                          <a:solidFill>
                            <a:schemeClr val="tx1"/>
                          </a:solidFill>
                          <a:effectLst/>
                        </a:rPr>
                        <a:t>Riadenie ľudských zdrojov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sk-SK" sz="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Štátna služba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833388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Personalistika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6507083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Rozvoj ľudského kapitálu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126508"/>
                  </a:ext>
                </a:extLst>
              </a:tr>
              <a:tr h="143039">
                <a:tc rowSpan="4"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sk-SK" sz="800" dirty="0">
                          <a:solidFill>
                            <a:schemeClr val="tx1"/>
                          </a:solidFill>
                          <a:effectLst/>
                        </a:rPr>
                        <a:t>Podporné administratívne činnosti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Ekonomická agenda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009840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Správa nehnuteľností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952688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Verejné obstarávanie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849245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Podpora prevádzky a údržby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4965247"/>
                  </a:ext>
                </a:extLst>
              </a:tr>
              <a:tr h="143039">
                <a:tc rowSpan="5"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sk-SK" sz="800" dirty="0">
                          <a:solidFill>
                            <a:schemeClr val="tx1"/>
                          </a:solidFill>
                          <a:effectLst/>
                        </a:rPr>
                        <a:t>Rozvoj verejnej správy</a:t>
                      </a:r>
                      <a:endParaRPr lang="en-GB" sz="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Riadenie a správa rizík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5865660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Financie a rozpočet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5669351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Správa architektúry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602938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Správa projektov a programov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983253"/>
                  </a:ext>
                </a:extLst>
              </a:tr>
              <a:tr h="1430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800" dirty="0">
                          <a:effectLst/>
                        </a:rPr>
                        <a:t>Správa EU fondov</a:t>
                      </a:r>
                      <a:endParaRPr lang="en-GB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1585" marR="31585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7870142"/>
                  </a:ext>
                </a:extLst>
              </a:tr>
            </a:tbl>
          </a:graphicData>
        </a:graphic>
      </p:graphicFrame>
      <p:sp>
        <p:nvSpPr>
          <p:cNvPr id="5" name="Obdĺžnik: zaoblené rohy 4">
            <a:extLst>
              <a:ext uri="{FF2B5EF4-FFF2-40B4-BE49-F238E27FC236}">
                <a16:creationId xmlns:a16="http://schemas.microsoft.com/office/drawing/2014/main" id="{71E493E3-A0F1-407F-9EF0-30571B73A900}"/>
              </a:ext>
            </a:extLst>
          </p:cNvPr>
          <p:cNvSpPr/>
          <p:nvPr/>
        </p:nvSpPr>
        <p:spPr>
          <a:xfrm>
            <a:off x="1628775" y="1438275"/>
            <a:ext cx="7943850" cy="10001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bdĺžnik: zaoblené rohy 5">
            <a:extLst>
              <a:ext uri="{FF2B5EF4-FFF2-40B4-BE49-F238E27FC236}">
                <a16:creationId xmlns:a16="http://schemas.microsoft.com/office/drawing/2014/main" id="{2EE0F803-C5FF-4463-BA43-7B7B4E0C35F6}"/>
              </a:ext>
            </a:extLst>
          </p:cNvPr>
          <p:cNvSpPr/>
          <p:nvPr/>
        </p:nvSpPr>
        <p:spPr>
          <a:xfrm>
            <a:off x="1600588" y="4914900"/>
            <a:ext cx="7943850" cy="56197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bdĺžnik: zaoblené rohy 6">
            <a:extLst>
              <a:ext uri="{FF2B5EF4-FFF2-40B4-BE49-F238E27FC236}">
                <a16:creationId xmlns:a16="http://schemas.microsoft.com/office/drawing/2014/main" id="{ADF6BC72-58F1-4FEA-867E-FE800DA42740}"/>
              </a:ext>
            </a:extLst>
          </p:cNvPr>
          <p:cNvSpPr/>
          <p:nvPr/>
        </p:nvSpPr>
        <p:spPr>
          <a:xfrm>
            <a:off x="1603255" y="3410364"/>
            <a:ext cx="7943850" cy="161511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bdĺžnik: zaoblené rohy 7">
            <a:extLst>
              <a:ext uri="{FF2B5EF4-FFF2-40B4-BE49-F238E27FC236}">
                <a16:creationId xmlns:a16="http://schemas.microsoft.com/office/drawing/2014/main" id="{C9A14BD2-631A-41DE-AC01-6BC5799DAC2D}"/>
              </a:ext>
            </a:extLst>
          </p:cNvPr>
          <p:cNvSpPr/>
          <p:nvPr/>
        </p:nvSpPr>
        <p:spPr>
          <a:xfrm>
            <a:off x="1600588" y="3712221"/>
            <a:ext cx="7943850" cy="28043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95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qDt5_hwE0Ko4loLxSoeu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HFA5MeAoE6iU1GFiCWr4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PGAf4tgwUuuZnWVwObdA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WaVYN7gXkmJlliT_xe7L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GugWedZrE6qbVgf83aq7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wkG6eoikUeh5KXr2D.TF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IIhijSJIEqSvM6rBrRfN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W2LuSTbN0SiI5u8tuVmh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DfIIkNOwkegiuqZyu5kd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i1CJu41DkyiDNe9ZpbsZ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keBvu2jH0umh_sjSSGhx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gpITTeWJkC1siD8EGj2g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A3Gc3yq7EWedZvDrumAd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s8AGZkSEaH8xkopbcfN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.Og2oCYHkSMB.O8fv910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X0vXzkLxkq_QIsgVArLh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6XK2iSVwk.1jcyN8xW8h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gpITTeWJkC1siD8EGj2g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6XK2iSVwk.1jcyN8xW8h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gpITTeWJkC1siD8EGj2g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.Og2oCYHkSMB.O8fv910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msUe7Kg5kWeMdCMrYOkD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i1CJu41DkyiDNe9ZpbsZQ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.Og2oCYHkSMB.O8fv910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.Og2oCYHkSMB.O8fv910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.Og2oCYHkSMB.O8fv910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6XK2iSVwk.1jcyN8xW8h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mv.p5dWTUiRRxR3yAIxM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y1VVVRzEqINvQSO9i_u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zF7lZFnJkeBnZ2Cso4nh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PPZwsCmk0Wex5gAcjYnb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ZDN2BT8kk.G2CkonyIzVQ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blank">
  <a:themeElements>
    <a:clrScheme name="1_blank 1">
      <a:dk1>
        <a:srgbClr val="004785"/>
      </a:dk1>
      <a:lt1>
        <a:srgbClr val="FFFFFF"/>
      </a:lt1>
      <a:dk2>
        <a:srgbClr val="004785"/>
      </a:dk2>
      <a:lt2>
        <a:srgbClr val="808080"/>
      </a:lt2>
      <a:accent1>
        <a:srgbClr val="3E7898"/>
      </a:accent1>
      <a:accent2>
        <a:srgbClr val="C0D8E6"/>
      </a:accent2>
      <a:accent3>
        <a:srgbClr val="FFFFFF"/>
      </a:accent3>
      <a:accent4>
        <a:srgbClr val="003B71"/>
      </a:accent4>
      <a:accent5>
        <a:srgbClr val="AFBECA"/>
      </a:accent5>
      <a:accent6>
        <a:srgbClr val="AEC4D0"/>
      </a:accent6>
      <a:hlink>
        <a:srgbClr val="6EA5C4"/>
      </a:hlink>
      <a:folHlink>
        <a:srgbClr val="C0C0C0"/>
      </a:folHlink>
    </a:clrScheme>
    <a:fontScheme name="1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91440" rIns="91440" bIns="9144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91440" rIns="91440" bIns="9144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blank 1">
        <a:dk1>
          <a:srgbClr val="004785"/>
        </a:dk1>
        <a:lt1>
          <a:srgbClr val="FFFFFF"/>
        </a:lt1>
        <a:dk2>
          <a:srgbClr val="004785"/>
        </a:dk2>
        <a:lt2>
          <a:srgbClr val="808080"/>
        </a:lt2>
        <a:accent1>
          <a:srgbClr val="3E7898"/>
        </a:accent1>
        <a:accent2>
          <a:srgbClr val="C0D8E6"/>
        </a:accent2>
        <a:accent3>
          <a:srgbClr val="FFFFFF"/>
        </a:accent3>
        <a:accent4>
          <a:srgbClr val="003B71"/>
        </a:accent4>
        <a:accent5>
          <a:srgbClr val="AFBECA"/>
        </a:accent5>
        <a:accent6>
          <a:srgbClr val="AEC4D0"/>
        </a:accent6>
        <a:hlink>
          <a:srgbClr val="6EA5C4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65C2DF258143245B9490EE1F8110AAF" ma:contentTypeVersion="1" ma:contentTypeDescription="Umožňuje vytvoriť nový dokument." ma:contentTypeScope="" ma:versionID="212887e08f6cf881fde2d2fe724e95f7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CTYWSUCD3UHA-1850250954-61</_dlc_DocId>
    <_dlc_DocIdUrl xmlns="af457a4c-de28-4d38-bda9-e56a61b168cd">
      <Url>https://sp1.prod.metais.local/strategicka-architektura/_layouts/15/DocIdRedir.aspx?ID=CTYWSUCD3UHA-1850250954-61</Url>
      <Description>CTYWSUCD3UHA-1850250954-61</Description>
    </_dlc_DocIdUrl>
  </documentManagement>
</p:properties>
</file>

<file path=customXml/itemProps1.xml><?xml version="1.0" encoding="utf-8"?>
<ds:datastoreItem xmlns:ds="http://schemas.openxmlformats.org/officeDocument/2006/customXml" ds:itemID="{1242A4A5-2BCA-4903-858F-05DEA404BE3A}"/>
</file>

<file path=customXml/itemProps2.xml><?xml version="1.0" encoding="utf-8"?>
<ds:datastoreItem xmlns:ds="http://schemas.openxmlformats.org/officeDocument/2006/customXml" ds:itemID="{F012E44A-C667-45B7-96F8-9AF16F583BCA}"/>
</file>

<file path=customXml/itemProps3.xml><?xml version="1.0" encoding="utf-8"?>
<ds:datastoreItem xmlns:ds="http://schemas.openxmlformats.org/officeDocument/2006/customXml" ds:itemID="{C5BCE992-974C-4EE4-B21C-E9A9E7827A40}"/>
</file>

<file path=customXml/itemProps4.xml><?xml version="1.0" encoding="utf-8"?>
<ds:datastoreItem xmlns:ds="http://schemas.openxmlformats.org/officeDocument/2006/customXml" ds:itemID="{D5C3E4B2-AC83-44DE-B957-693FCCC76815}"/>
</file>

<file path=docProps/app.xml><?xml version="1.0" encoding="utf-8"?>
<Properties xmlns="http://schemas.openxmlformats.org/officeDocument/2006/extended-properties" xmlns:vt="http://schemas.openxmlformats.org/officeDocument/2006/docPropsVTypes">
  <TotalTime>21525</TotalTime>
  <Words>491</Words>
  <Application>Microsoft Office PowerPoint</Application>
  <PresentationFormat>Širokouhlá</PresentationFormat>
  <Paragraphs>130</Paragraphs>
  <Slides>11</Slides>
  <Notes>0</Notes>
  <HiddenSlides>0</HiddenSlides>
  <MMClips>0</MMClips>
  <ScaleCrop>false</ScaleCrop>
  <HeadingPairs>
    <vt:vector size="8" baseType="variant">
      <vt:variant>
        <vt:lpstr>Použité písma</vt:lpstr>
      </vt:variant>
      <vt:variant>
        <vt:i4>7</vt:i4>
      </vt:variant>
      <vt:variant>
        <vt:lpstr>Motív</vt:lpstr>
      </vt:variant>
      <vt:variant>
        <vt:i4>2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21" baseType="lpstr">
      <vt:lpstr>Arial</vt:lpstr>
      <vt:lpstr>Calibri</vt:lpstr>
      <vt:lpstr>Calibri Light</vt:lpstr>
      <vt:lpstr>Courier New</vt:lpstr>
      <vt:lpstr>Open Sans</vt:lpstr>
      <vt:lpstr>Times New Roman</vt:lpstr>
      <vt:lpstr>Wingdings</vt:lpstr>
      <vt:lpstr>Office Theme</vt:lpstr>
      <vt:lpstr>1_blank</vt:lpstr>
      <vt:lpstr>think-cell Slide</vt:lpstr>
      <vt:lpstr> Metodika a stav rozpracovania spoločných biznis blokov (BPaaS, SaaS)</vt:lpstr>
      <vt:lpstr>Prezentácia programu PowerPoint</vt:lpstr>
      <vt:lpstr>Dokumenty 1/2</vt:lpstr>
      <vt:lpstr>Nastavenie spoločného jazyka</vt:lpstr>
      <vt:lpstr>Kritéria pre vymedzenie biznis bloku</vt:lpstr>
      <vt:lpstr>Spôsob klasifikácie spoločných blokov</vt:lpstr>
      <vt:lpstr>Dokumenty 2/2</vt:lpstr>
      <vt:lpstr>Prezentácia programu PowerPoint</vt:lpstr>
      <vt:lpstr>Zoznam biznis blokov a OP EVS</vt:lpstr>
      <vt:lpstr>Čo dodá OP EVS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V.</dc:creator>
  <cp:lastModifiedBy>Juraj Bardy</cp:lastModifiedBy>
  <cp:revision>192</cp:revision>
  <dcterms:created xsi:type="dcterms:W3CDTF">2016-10-11T19:56:36Z</dcterms:created>
  <dcterms:modified xsi:type="dcterms:W3CDTF">2017-06-28T16:32:57Z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0x010100765C2DF258143245B9490EE1F8110AAF</vt:lpwstr>
  </property>
  <property fmtid="{D5CDD505-2E9C-101B-9397-08002B2CF9AE}" pid="3" name="_dlc_DocIdItemGuid">
    <vt:lpwstr>942d643c-5653-4215-a282-268ccaf9da0c</vt:lpwstr>
  </property>
</Properties>
</file>