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24" r:id="rId2"/>
  </p:sldMasterIdLst>
  <p:notesMasterIdLst>
    <p:notesMasterId r:id="rId9"/>
  </p:notesMasterIdLst>
  <p:handoutMasterIdLst>
    <p:handoutMasterId r:id="rId10"/>
  </p:handoutMasterIdLst>
  <p:sldIdLst>
    <p:sldId id="268" r:id="rId3"/>
    <p:sldId id="269" r:id="rId4"/>
    <p:sldId id="270" r:id="rId5"/>
    <p:sldId id="279" r:id="rId6"/>
    <p:sldId id="281" r:id="rId7"/>
    <p:sldId id="282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60" d="100"/>
          <a:sy n="60" d="100"/>
        </p:scale>
        <p:origin x="72" y="130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538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1.xml"/><Relationship Id="rId16" Type="http://schemas.openxmlformats.org/officeDocument/2006/relationships/customXml" Target="../customXml/item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en-US"/>
              <a:t>7/23/2017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en-US"/>
              <a:t>7/23/2017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27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1141413" y="1600200"/>
            <a:ext cx="11047412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grpSp>
        <p:nvGrpSpPr>
          <p:cNvPr id="7" name="top graphic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Rectangle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Rectangle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76B7-5811-4114-8A95-998148FFD529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029200"/>
            <a:ext cx="8229598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4" y="1905000"/>
            <a:ext cx="9143998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816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077A-EF7A-41AA-8976-110EB7416C60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2379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5912B-6681-4BDF-AE10-F59636249FF3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3" y="609600"/>
            <a:ext cx="7696198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341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C8E22-D0BA-4CB4-9C32-B27533199514}" type="datetime1">
              <a:rPr lang="en-US" smtClean="0"/>
              <a:t>7/23/2017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80A9-7A83-412D-A8AC-5AF60A8AA507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45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A563DF0-FDDF-4143-9D8C-6AF41892E174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876800"/>
            <a:ext cx="8229598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4841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B83F9-4677-4C31-8407-7919061A580B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849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4999"/>
            <a:ext cx="4435564" cy="40889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1225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939A6-3450-434F-A872-BEE63F7EB093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6814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6814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590801"/>
            <a:ext cx="4419599" cy="3429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19599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977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BB1C-FA00-4171-BA31-4C5E719472F3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131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8610-5B57-4C6B-BF9F-F5397A1F60B8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BF3DD-8B6D-46AA-BCA9-242D4EF63DDF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930" y="1293495"/>
            <a:ext cx="557784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69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161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1AE9-3D4A-4A08-B03D-DC6D2ADF5464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3214" y="3536829"/>
            <a:ext cx="3124200" cy="1797171"/>
          </a:xfrm>
        </p:spPr>
        <p:txBody>
          <a:bodyPr>
            <a:normAutofit/>
          </a:bodyPr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186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Rectangle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Rectangle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3697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5C6E67D0-0200-42BE-A0B2-78C70FBBB312}" type="datetime1">
              <a:rPr lang="en-US" smtClean="0"/>
              <a:t>7/23/2017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6" name="TextBox 15"/>
          <p:cNvSpPr txBox="1"/>
          <p:nvPr userDrawn="1"/>
        </p:nvSpPr>
        <p:spPr>
          <a:xfrm>
            <a:off x="1522876" y="5638800"/>
            <a:ext cx="914353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06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1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sirt.gov.sk/informacna-bezpecnost/osvedcene-postupy/metodika-zabezpecenia-ikt-8a6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CSIRT.SK| </a:t>
            </a:r>
            <a:r>
              <a:rPr lang="en-US" dirty="0" err="1" smtClean="0"/>
              <a:t>Luk</a:t>
            </a:r>
            <a:r>
              <a:rPr lang="sk-SK" dirty="0" smtClean="0"/>
              <a:t>áš Hlavička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Metodika</a:t>
            </a:r>
            <a:r>
              <a:rPr lang="en-US" dirty="0" smtClean="0"/>
              <a:t> </a:t>
            </a:r>
            <a:r>
              <a:rPr lang="en-US" dirty="0" err="1" smtClean="0"/>
              <a:t>prevencie</a:t>
            </a:r>
            <a:r>
              <a:rPr lang="en-US" dirty="0" smtClean="0"/>
              <a:t> a </a:t>
            </a:r>
            <a:r>
              <a:rPr lang="en-US" dirty="0" err="1" smtClean="0"/>
              <a:t>pripavenosti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1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Navrhnúť opatrenia na zabezpečenie prevencie a pripravenosti pre organizácie verejnej správy a kritickej infrašruktúr</a:t>
            </a:r>
          </a:p>
          <a:p>
            <a:r>
              <a:rPr lang="sk-SK" dirty="0" smtClean="0"/>
              <a:t>Vytvoriť ľahko pochopiteľný a „actionable“ dokument, ktorý po implementácií systematicky zvýši kybernetickú bezpečnosť VS a KI.</a:t>
            </a:r>
            <a:endParaRPr lang="sk-SK" dirty="0" smtClean="0"/>
          </a:p>
          <a:p>
            <a:r>
              <a:rPr lang="sk-SK" dirty="0" smtClean="0"/>
              <a:t>Opatrenia boli navrhnuté na základe </a:t>
            </a:r>
          </a:p>
          <a:p>
            <a:pPr lvl="1"/>
            <a:r>
              <a:rPr lang="sk-SK" dirty="0" smtClean="0"/>
              <a:t>Identifikovaných problémov počas riešenia bezpečnostných incidentov</a:t>
            </a:r>
          </a:p>
          <a:p>
            <a:pPr lvl="1"/>
            <a:r>
              <a:rPr lang="sk-SK" dirty="0" smtClean="0"/>
              <a:t>Vykonávania penetračných testov</a:t>
            </a:r>
          </a:p>
          <a:p>
            <a:pPr lvl="1"/>
            <a:r>
              <a:rPr lang="sk-SK" dirty="0" smtClean="0"/>
              <a:t>Vykonávania bezpečnostných auditov</a:t>
            </a:r>
          </a:p>
          <a:p>
            <a:pPr lvl="1"/>
            <a:r>
              <a:rPr lang="sk-SK" dirty="0" smtClean="0"/>
              <a:t>Analýzy stavu kybernetickej bezpečnosti V SR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Cieľ dokumentu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1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k-SK" dirty="0" smtClean="0"/>
              <a:t>Nedostatočné bezpečnostné povedomie najmä na riadiacich pozíciách</a:t>
            </a:r>
          </a:p>
          <a:p>
            <a:r>
              <a:rPr lang="sk-SK" dirty="0" smtClean="0"/>
              <a:t>Chýbajúca organizácia kybernetickej bezpečnosti v SR</a:t>
            </a:r>
          </a:p>
          <a:p>
            <a:pPr lvl="1"/>
            <a:r>
              <a:rPr lang="sk-SK" dirty="0" smtClean="0"/>
              <a:t>Eskalačné postupy</a:t>
            </a:r>
          </a:p>
          <a:p>
            <a:r>
              <a:rPr lang="sk-SK" dirty="0" smtClean="0"/>
              <a:t>Chýbajúce základné predpoklady pre zabezpečenie organizácií</a:t>
            </a:r>
          </a:p>
          <a:p>
            <a:pPr lvl="1"/>
            <a:r>
              <a:rPr lang="sk-SK" dirty="0" smtClean="0"/>
              <a:t>Komunikačné kanály</a:t>
            </a:r>
          </a:p>
          <a:p>
            <a:pPr lvl="1"/>
            <a:r>
              <a:rPr lang="sk-SK" dirty="0" smtClean="0"/>
              <a:t>Inventár a ohodnotenie aktív</a:t>
            </a:r>
          </a:p>
          <a:p>
            <a:r>
              <a:rPr lang="sk-SK" dirty="0" smtClean="0"/>
              <a:t>Nedostatočné personálne spôsobilosti na úrovni organizácií, rezortnej/sektorovej a národnej úrovni</a:t>
            </a:r>
            <a:endParaRPr lang="en-US" dirty="0" smtClean="0"/>
          </a:p>
          <a:p>
            <a:r>
              <a:rPr lang="en-US" dirty="0" err="1" smtClean="0"/>
              <a:t>Nedostato</a:t>
            </a:r>
            <a:r>
              <a:rPr lang="sk-SK" dirty="0" smtClean="0"/>
              <a:t>čná úroveň informačnej bezpečnosti v organizáciách</a:t>
            </a:r>
          </a:p>
          <a:p>
            <a:r>
              <a:rPr lang="sk-SK" dirty="0" smtClean="0"/>
              <a:t>Chýbajúce metódy kontroly zabezpečenia na úrovni organizácie, rezortnej/sektorovej a národnej úrovni</a:t>
            </a:r>
            <a:endParaRPr lang="sk-SK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Identifikované problémy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6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Spoločné postupy</a:t>
            </a:r>
          </a:p>
          <a:p>
            <a:pPr lvl="1"/>
            <a:r>
              <a:rPr lang="sk-SK" b="1" dirty="0" smtClean="0"/>
              <a:t>Zber </a:t>
            </a:r>
            <a:r>
              <a:rPr lang="sk-SK" b="1" dirty="0"/>
              <a:t>údajov o infraštruktúre </a:t>
            </a:r>
            <a:r>
              <a:rPr lang="sk-SK" b="1" dirty="0" smtClean="0"/>
              <a:t>organizácie</a:t>
            </a:r>
          </a:p>
          <a:p>
            <a:pPr lvl="1"/>
            <a:r>
              <a:rPr lang="sk-SK" b="1" dirty="0"/>
              <a:t>Príprava technických spôsobilostí  a komunikačných kanálov</a:t>
            </a:r>
            <a:endParaRPr lang="en-US" b="1" dirty="0"/>
          </a:p>
          <a:p>
            <a:pPr lvl="1"/>
            <a:r>
              <a:rPr lang="sk-SK" b="1" dirty="0"/>
              <a:t>Riešenie bezpečnostných </a:t>
            </a:r>
            <a:r>
              <a:rPr lang="sk-SK" b="1" dirty="0" smtClean="0"/>
              <a:t>incidentov</a:t>
            </a:r>
            <a:endParaRPr lang="sk-SK" b="1" dirty="0"/>
          </a:p>
          <a:p>
            <a:pPr lvl="2"/>
            <a:r>
              <a:rPr lang="sk-SK" b="1" dirty="0" smtClean="0"/>
              <a:t>Úroveň organizácie</a:t>
            </a:r>
          </a:p>
          <a:p>
            <a:pPr lvl="2"/>
            <a:r>
              <a:rPr lang="sk-SK" b="1" dirty="0" smtClean="0"/>
              <a:t>Úroveń rezortu/sektora</a:t>
            </a:r>
          </a:p>
          <a:p>
            <a:pPr lvl="2"/>
            <a:r>
              <a:rPr lang="sk-SK" b="1" dirty="0" smtClean="0"/>
              <a:t>Národná úroveň (koordinácia riešenia bezpečnostných incidentov)</a:t>
            </a:r>
          </a:p>
          <a:p>
            <a:pPr lvl="1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Štruktúra metodiky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4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 smtClean="0"/>
              <a:t>Bezpečnostné tímy (úroveň organizácie / rezortu / narodná úroveň)</a:t>
            </a:r>
          </a:p>
          <a:p>
            <a:pPr lvl="1"/>
            <a:r>
              <a:rPr lang="sk-SK" dirty="0" smtClean="0"/>
              <a:t>Úlohy</a:t>
            </a:r>
          </a:p>
          <a:p>
            <a:pPr lvl="1"/>
            <a:r>
              <a:rPr lang="sk-SK" dirty="0" smtClean="0"/>
              <a:t>Spôsobilosti</a:t>
            </a:r>
          </a:p>
          <a:p>
            <a:pPr lvl="1"/>
            <a:r>
              <a:rPr lang="sk-SK" dirty="0" smtClean="0"/>
              <a:t>Personálne zabezpečenie</a:t>
            </a:r>
          </a:p>
          <a:p>
            <a:pPr lvl="2"/>
            <a:r>
              <a:rPr lang="sk-SK" dirty="0" smtClean="0"/>
              <a:t>Platové ohodnotenie</a:t>
            </a:r>
          </a:p>
          <a:p>
            <a:r>
              <a:rPr lang="sk-SK" dirty="0" smtClean="0"/>
              <a:t>Tímy CSIRT(úroveň </a:t>
            </a:r>
            <a:r>
              <a:rPr lang="sk-SK" dirty="0"/>
              <a:t>organizácie / rezortu / narodná úroveň)</a:t>
            </a:r>
          </a:p>
          <a:p>
            <a:pPr lvl="1"/>
            <a:r>
              <a:rPr lang="sk-SK" dirty="0"/>
              <a:t>Úlohy</a:t>
            </a:r>
          </a:p>
          <a:p>
            <a:pPr lvl="1"/>
            <a:r>
              <a:rPr lang="sk-SK" dirty="0"/>
              <a:t>Spôsobilosti</a:t>
            </a:r>
          </a:p>
          <a:p>
            <a:pPr lvl="1"/>
            <a:r>
              <a:rPr lang="sk-SK" dirty="0"/>
              <a:t>Personálne zabezpečenie</a:t>
            </a:r>
          </a:p>
          <a:p>
            <a:pPr lvl="2"/>
            <a:r>
              <a:rPr lang="sk-SK" dirty="0"/>
              <a:t>Platové ohodnotenie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Štruktúra metodiky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972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Bezpečnostné opatrenia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www.csirt.gov.sk/informacna-bezpecnost/osvedcene-postupy/metodika-zabezpecenia-ikt-8a6.html</a:t>
            </a:r>
            <a:endParaRPr lang="sk-SK" dirty="0" smtClean="0"/>
          </a:p>
          <a:p>
            <a:r>
              <a:rPr lang="sk-SK" dirty="0" smtClean="0"/>
              <a:t>Posúdenie bezpečnosti</a:t>
            </a:r>
          </a:p>
          <a:p>
            <a:pPr lvl="1"/>
            <a:r>
              <a:rPr lang="sk-SK" dirty="0" smtClean="0"/>
              <a:t>Kontrolné mechanizmy na overenie úrovne bezpečnosti v SR</a:t>
            </a:r>
          </a:p>
          <a:p>
            <a:pPr lvl="1"/>
            <a:r>
              <a:rPr lang="sk-SK" dirty="0" smtClean="0"/>
              <a:t>Analýza rizík</a:t>
            </a:r>
          </a:p>
          <a:p>
            <a:pPr lvl="1"/>
            <a:r>
              <a:rPr lang="sk-SK" dirty="0" smtClean="0"/>
              <a:t>Audit informačnej bezpečnosti</a:t>
            </a:r>
          </a:p>
          <a:p>
            <a:pPr lvl="1"/>
            <a:r>
              <a:rPr lang="sk-SK" dirty="0" smtClean="0"/>
              <a:t>Posúdenie zraniteľností </a:t>
            </a:r>
          </a:p>
          <a:p>
            <a:pPr lvl="1"/>
            <a:r>
              <a:rPr lang="sk-SK" dirty="0" smtClean="0"/>
              <a:t>Penetračné testy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Štruktúra metodiky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7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ject planning overview presentatio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1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oject planning overview presentation" id="{11734F26-DC3E-4DB1-A7CA-E8974573DED9}" vid="{CE64C202-BC92-45CD-95CB-8071B13D3EF8}"/>
    </a:ext>
  </a:extLst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911AF2A462114B92E526870CCB696F" ma:contentTypeVersion="1" ma:contentTypeDescription="Umožňuje vytvoriť nový dokument." ma:contentTypeScope="" ma:versionID="0ffef2941b46628f25d90b320eeb2deb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CTYWSUCD3UHA-2087524665-185</_dlc_DocId>
    <_dlc_DocIdUrl xmlns="af457a4c-de28-4d38-bda9-e56a61b168cd">
      <Url>https://sp1.prod.metais.local/kyberneticka-bezpecnost/_layouts/15/DocIdRedir.aspx?ID=CTYWSUCD3UHA-2087524665-185</Url>
      <Description>CTYWSUCD3UHA-2087524665-185</Description>
    </_dlc_DocIdUrl>
  </documentManagement>
</p:properties>
</file>

<file path=customXml/itemProps1.xml><?xml version="1.0" encoding="utf-8"?>
<ds:datastoreItem xmlns:ds="http://schemas.openxmlformats.org/officeDocument/2006/customXml" ds:itemID="{D03229B0-455F-4CED-84FF-943795DC9D88}"/>
</file>

<file path=customXml/itemProps2.xml><?xml version="1.0" encoding="utf-8"?>
<ds:datastoreItem xmlns:ds="http://schemas.openxmlformats.org/officeDocument/2006/customXml" ds:itemID="{ACFF67A9-2F89-4AA3-879B-75224F9EDF3B}"/>
</file>

<file path=customXml/itemProps3.xml><?xml version="1.0" encoding="utf-8"?>
<ds:datastoreItem xmlns:ds="http://schemas.openxmlformats.org/officeDocument/2006/customXml" ds:itemID="{5FD6D764-DAEA-4040-9693-FF82F5EABD2E}"/>
</file>

<file path=customXml/itemProps4.xml><?xml version="1.0" encoding="utf-8"?>
<ds:datastoreItem xmlns:ds="http://schemas.openxmlformats.org/officeDocument/2006/customXml" ds:itemID="{647C1BC4-E69C-4268-9CDD-7D77412358F1}"/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planning overview presentation</Template>
  <TotalTime>0</TotalTime>
  <Words>218</Words>
  <Application>Microsoft Office PowerPoint</Application>
  <PresentationFormat>Custom</PresentationFormat>
  <Paragraphs>49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Project planning overview presentation</vt:lpstr>
      <vt:lpstr>Metodika prevencie a pripavenosti</vt:lpstr>
      <vt:lpstr>Cieľ dokumentu</vt:lpstr>
      <vt:lpstr>Identifikované problémy</vt:lpstr>
      <vt:lpstr>Štruktúra metodiky</vt:lpstr>
      <vt:lpstr>Štruktúra metodiky</vt:lpstr>
      <vt:lpstr>Štruktúra metodiky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Sumarne info k 2 dokumentom k metodike</dc:title>
  <dc:creator/>
  <cp:keywords/>
  <cp:lastModifiedBy/>
  <cp:revision>1</cp:revision>
  <dcterms:created xsi:type="dcterms:W3CDTF">2017-07-23T09:56:00Z</dcterms:created>
  <dcterms:modified xsi:type="dcterms:W3CDTF">2017-07-23T13:02:40Z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TC034605449991</vt:lpwstr>
  </property>
  <property fmtid="{D5CDD505-2E9C-101B-9397-08002B2CF9AE}" pid="3" name="ContentTypeId">
    <vt:lpwstr>0x01010069911AF2A462114B92E526870CCB696F</vt:lpwstr>
  </property>
  <property fmtid="{D5CDD505-2E9C-101B-9397-08002B2CF9AE}" pid="4" name="_dlc_DocIdItemGuid">
    <vt:lpwstr>366121d7-d168-4228-aad4-3da3f88b68a9</vt:lpwstr>
  </property>
</Properties>
</file>