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Masters/slideMaster3.xml" ContentType="application/vnd.openxmlformats-officedocument.presentationml.slideMaster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4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charts/chart2.xml" ContentType="application/vnd.openxmlformats-officedocument.drawingml.chart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charts/style2.xml" ContentType="application/vnd.ms-office.chartstyle+xml"/>
  <Override PartName="/ppt/charts/colors2.xml" ContentType="application/vnd.ms-office.chartcolorstyle+xml"/>
  <Override PartName="/ppt/theme/theme5.xml" ContentType="application/vnd.openxmlformats-officedocument.theme+xml"/>
  <Override PartName="/ppt/theme/theme4.xml" ContentType="application/vnd.openxmlformats-officedocument.theme+xml"/>
  <Override PartName="/ppt/charts/style1.xml" ContentType="application/vnd.ms-office.chartstyle+xml"/>
  <Override PartName="/ppt/charts/chart1.xml" ContentType="application/vnd.openxmlformats-officedocument.drawingml.chart+xml"/>
  <Override PartName="/ppt/charts/colors1.xml" ContentType="application/vnd.ms-office.chartcolor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9" r:id="rId4"/>
    <p:sldMasterId id="2147483876" r:id="rId5"/>
    <p:sldMasterId id="2147483895" r:id="rId6"/>
  </p:sldMasterIdLst>
  <p:notesMasterIdLst>
    <p:notesMasterId r:id="rId20"/>
  </p:notesMasterIdLst>
  <p:handoutMasterIdLst>
    <p:handoutMasterId r:id="rId21"/>
  </p:handoutMasterIdLst>
  <p:sldIdLst>
    <p:sldId id="399" r:id="rId7"/>
    <p:sldId id="620" r:id="rId8"/>
    <p:sldId id="621" r:id="rId9"/>
    <p:sldId id="622" r:id="rId10"/>
    <p:sldId id="623" r:id="rId11"/>
    <p:sldId id="624" r:id="rId12"/>
    <p:sldId id="625" r:id="rId13"/>
    <p:sldId id="627" r:id="rId14"/>
    <p:sldId id="628" r:id="rId15"/>
    <p:sldId id="629" r:id="rId16"/>
    <p:sldId id="631" r:id="rId17"/>
    <p:sldId id="626" r:id="rId18"/>
    <p:sldId id="630" r:id="rId19"/>
  </p:sldIdLst>
  <p:sldSz cx="12192000" cy="6858000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22222"/>
    <a:srgbClr val="ECECEC"/>
    <a:srgbClr val="EEEFEF"/>
    <a:srgbClr val="DDEBF7"/>
    <a:srgbClr val="004C96"/>
    <a:srgbClr val="47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Stredný štýl 1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119" d="100"/>
          <a:sy n="119" d="100"/>
        </p:scale>
        <p:origin x="7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347285818124313E-2"/>
          <c:y val="0.13334602097016263"/>
          <c:w val="0.91874796503659895"/>
          <c:h val="0.69430989913579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Obdobie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Údaj 1</c:v>
                </c:pt>
                <c:pt idx="1">
                  <c:v>Údaj 2</c:v>
                </c:pt>
                <c:pt idx="2">
                  <c:v>Údaj 3</c:v>
                </c:pt>
                <c:pt idx="3">
                  <c:v>Údaj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62-4C19-A119-A2F918F17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6801264"/>
        <c:axId val="866803040"/>
      </c:barChart>
      <c:catAx>
        <c:axId val="86680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alpha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866803040"/>
        <c:crosses val="autoZero"/>
        <c:auto val="1"/>
        <c:lblAlgn val="ctr"/>
        <c:lblOffset val="100"/>
        <c:tickMarkSkip val="2"/>
        <c:noMultiLvlLbl val="0"/>
      </c:catAx>
      <c:valAx>
        <c:axId val="86680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2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86680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2.1243812687281701E-2"/>
          <c:w val="0.44301678781658699"/>
          <c:h val="6.84629696191851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222222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sk-S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347285818124313E-2"/>
          <c:y val="0.13334602097016263"/>
          <c:w val="0.91874796503659895"/>
          <c:h val="0.694309899135798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Obdobie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Údaj 1</c:v>
                </c:pt>
                <c:pt idx="1">
                  <c:v>Údaj 2</c:v>
                </c:pt>
                <c:pt idx="2">
                  <c:v>Údaj 3</c:v>
                </c:pt>
                <c:pt idx="3">
                  <c:v>Údaj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62-4C19-A119-A2F918F17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6801264"/>
        <c:axId val="866803040"/>
      </c:barChart>
      <c:catAx>
        <c:axId val="86680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alpha val="4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866803040"/>
        <c:crosses val="autoZero"/>
        <c:auto val="1"/>
        <c:lblAlgn val="ctr"/>
        <c:lblOffset val="100"/>
        <c:tickMarkSkip val="2"/>
        <c:noMultiLvlLbl val="0"/>
      </c:catAx>
      <c:valAx>
        <c:axId val="86680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2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86680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455245797505"/>
          <c:y val="2.1243812687281701E-2"/>
          <c:w val="0.44301678781658699"/>
          <c:h val="6.84629696191851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222222"/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</a:defRPr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9347E50-12C7-41A7-8B3C-3AF23F049C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F1F36B4-4590-4203-BC89-C6755FB0A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71047-66FE-44DC-8795-20B9D72F6D91}" type="datetimeFigureOut">
              <a:rPr lang="sk-SK" smtClean="0"/>
              <a:t>20.6.22</a:t>
            </a:fld>
            <a:endParaRPr lang="sk-SK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8B77F3A-97D1-4622-853B-D0F2804557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18A8185-CC07-420F-B52F-FD31F7366FC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98DED-C819-4B82-8211-2BCB6DC4F71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7676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7E277-1616-4E65-99CD-45DF90028C5D}" type="datetimeFigureOut">
              <a:rPr lang="cs-CZ" smtClean="0"/>
              <a:t>20.06.2022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94CD3-AEAF-48D7-8B05-1E9C27DBF93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430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6650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0111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6079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332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6947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8806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701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8078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0586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1513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94CD3-AEAF-48D7-8B05-1E9C27DBF93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263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sv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sv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sv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18" Type="http://schemas.openxmlformats.org/officeDocument/2006/relationships/image" Target="../media/image11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17" Type="http://schemas.openxmlformats.org/officeDocument/2006/relationships/image" Target="../media/image28.sv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21.png"/><Relationship Id="rId19" Type="http://schemas.openxmlformats.org/officeDocument/2006/relationships/image" Target="../media/image4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e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sv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e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sv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e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sv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eg"/><Relationship Id="rId5" Type="http://schemas.openxmlformats.org/officeDocument/2006/relationships/image" Target="../media/image4.svg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9.jpeg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18" Type="http://schemas.openxmlformats.org/officeDocument/2006/relationships/image" Target="../media/image11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17" Type="http://schemas.openxmlformats.org/officeDocument/2006/relationships/image" Target="../media/image28.sv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image" Target="../media/image26.svg"/><Relationship Id="rId10" Type="http://schemas.openxmlformats.org/officeDocument/2006/relationships/image" Target="../media/image21.png"/><Relationship Id="rId19" Type="http://schemas.openxmlformats.org/officeDocument/2006/relationships/image" Target="../media/image4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image" Target="../media/image2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489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882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16719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66280FB4-9DED-4350-9FE3-4F210C0D06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29115" y="2660149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4CD48129-80C3-4D21-A28E-1FBB8A1DC858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83923" y="3492013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42" name="Straight Connector 9">
            <a:extLst>
              <a:ext uri="{FF2B5EF4-FFF2-40B4-BE49-F238E27FC236}">
                <a16:creationId xmlns:a16="http://schemas.microsoft.com/office/drawing/2014/main" id="{1EB0D649-3A87-441C-94F1-B380B2CF1175}"/>
              </a:ext>
            </a:extLst>
          </p:cNvPr>
          <p:cNvCxnSpPr>
            <a:cxnSpLocks/>
          </p:cNvCxnSpPr>
          <p:nvPr userDrawn="1"/>
        </p:nvCxnSpPr>
        <p:spPr>
          <a:xfrm>
            <a:off x="3771845" y="4119609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sp>
        <p:nvSpPr>
          <p:cNvPr id="29" name="Zástupný objekt pre text 4">
            <a:extLst>
              <a:ext uri="{FF2B5EF4-FFF2-40B4-BE49-F238E27FC236}">
                <a16:creationId xmlns:a16="http://schemas.microsoft.com/office/drawing/2014/main" id="{887E8B22-E8C6-4347-A27C-13FA4283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5761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0" grpId="0">
        <p:tmplLst>
          <p:tmpl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1"/>
      <p:bldP spid="41" grpId="0">
        <p:tmplLst>
          <p:tmpl>
            <p:tnLst>
              <p:par>
                <p:cTn presetID="22" presetClass="entr" presetSubtype="8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/>
      <p:bldP spid="29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78B7E1F9-AA2E-4A85-A84C-C524D91D0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335883" y="5265995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cxnSp>
        <p:nvCxnSpPr>
          <p:cNvPr id="28" name="Straight Connector 9">
            <a:extLst>
              <a:ext uri="{FF2B5EF4-FFF2-40B4-BE49-F238E27FC236}">
                <a16:creationId xmlns:a16="http://schemas.microsoft.com/office/drawing/2014/main" id="{F7BD00AF-D3DD-4869-BF36-C1F6E1619D05}"/>
              </a:ext>
            </a:extLst>
          </p:cNvPr>
          <p:cNvCxnSpPr>
            <a:cxnSpLocks/>
          </p:cNvCxnSpPr>
          <p:nvPr userDrawn="1"/>
        </p:nvCxnSpPr>
        <p:spPr>
          <a:xfrm>
            <a:off x="3765685" y="4489144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7">
            <a:extLst>
              <a:ext uri="{FF2B5EF4-FFF2-40B4-BE49-F238E27FC236}">
                <a16:creationId xmlns:a16="http://schemas.microsoft.com/office/drawing/2014/main" id="{2505FADC-552A-4998-A1B9-EFD8AEBB1C64}"/>
              </a:ext>
            </a:extLst>
          </p:cNvPr>
          <p:cNvSpPr txBox="1"/>
          <p:nvPr userDrawn="1"/>
        </p:nvSpPr>
        <p:spPr>
          <a:xfrm>
            <a:off x="3712023" y="2607928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510D090C-FD95-40A6-8C72-86875067731F}"/>
              </a:ext>
            </a:extLst>
          </p:cNvPr>
          <p:cNvSpPr txBox="1"/>
          <p:nvPr userDrawn="1"/>
        </p:nvSpPr>
        <p:spPr>
          <a:xfrm>
            <a:off x="3712023" y="3439792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170E0232-EADB-42A0-B328-190B927F8F10}"/>
              </a:ext>
            </a:extLst>
          </p:cNvPr>
          <p:cNvSpPr txBox="1"/>
          <p:nvPr userDrawn="1"/>
        </p:nvSpPr>
        <p:spPr>
          <a:xfrm>
            <a:off x="4993156" y="4269996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  <p:sp>
        <p:nvSpPr>
          <p:cNvPr id="32" name="Zástupný objekt pre text 4">
            <a:extLst>
              <a:ext uri="{FF2B5EF4-FFF2-40B4-BE49-F238E27FC236}">
                <a16:creationId xmlns:a16="http://schemas.microsoft.com/office/drawing/2014/main" id="{7003E229-4FFA-4944-A4E9-FA4B4560E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235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29" grpId="0"/>
      <p:bldP spid="29" grpId="1"/>
      <p:bldP spid="30" grpId="0"/>
      <p:bldP spid="30" grpId="1"/>
      <p:bldP spid="31" grpId="0"/>
      <p:bldP spid="31" grpId="1"/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9E756E4E-E0F3-4FC4-97E5-904BB741CC6F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EDB4CE6-9466-4B9B-A1FD-77CB7D28D03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11606" y="1585261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8C67C02C-AD0D-468E-8DD5-84D882BA3711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542430" y="2417125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A8B53BDF-39E8-4DC6-95E3-6A20CB1A0DF1}"/>
              </a:ext>
            </a:extLst>
          </p:cNvPr>
          <p:cNvCxnSpPr/>
          <p:nvPr userDrawn="1"/>
        </p:nvCxnSpPr>
        <p:spPr>
          <a:xfrm>
            <a:off x="3097161" y="316042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385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500"/>
                  </p:stCondLst>
                  <p:childTnLst>
                    <p:animScale>
                      <p:cBhvr>
                        <p:cTn dur="500" fill="hold"/>
                        <p:tgtEl>
                          <p:spTgt spid="17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750"/>
                  </p:stCondLst>
                  <p:childTnLst>
                    <p:animScale>
                      <p:cBhvr>
                        <p:cTn dur="500" fill="hold"/>
                        <p:tgtEl>
                          <p:spTgt spid="18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>
            <a:extLst>
              <a:ext uri="{FF2B5EF4-FFF2-40B4-BE49-F238E27FC236}">
                <a16:creationId xmlns:a16="http://schemas.microsoft.com/office/drawing/2014/main" id="{4946CCF5-1940-4FA3-9578-49A34BD7EC19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cxnSp>
        <p:nvCxnSpPr>
          <p:cNvPr id="11" name="Straight Connector 9">
            <a:extLst>
              <a:ext uri="{FF2B5EF4-FFF2-40B4-BE49-F238E27FC236}">
                <a16:creationId xmlns:a16="http://schemas.microsoft.com/office/drawing/2014/main" id="{33A692B6-BA42-4EF5-B595-198DD33D57DE}"/>
              </a:ext>
            </a:extLst>
          </p:cNvPr>
          <p:cNvCxnSpPr>
            <a:cxnSpLocks/>
          </p:cNvCxnSpPr>
          <p:nvPr userDrawn="1"/>
        </p:nvCxnSpPr>
        <p:spPr>
          <a:xfrm>
            <a:off x="3757139" y="330474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>
            <a:extLst>
              <a:ext uri="{FF2B5EF4-FFF2-40B4-BE49-F238E27FC236}">
                <a16:creationId xmlns:a16="http://schemas.microsoft.com/office/drawing/2014/main" id="{27A00962-1D9F-484C-8759-B878D3D7D9BE}"/>
              </a:ext>
            </a:extLst>
          </p:cNvPr>
          <p:cNvSpPr txBox="1"/>
          <p:nvPr userDrawn="1"/>
        </p:nvSpPr>
        <p:spPr>
          <a:xfrm>
            <a:off x="3703477" y="1423530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67921E0D-1A40-4568-B007-E12234EC9B18}"/>
              </a:ext>
            </a:extLst>
          </p:cNvPr>
          <p:cNvSpPr txBox="1"/>
          <p:nvPr userDrawn="1"/>
        </p:nvSpPr>
        <p:spPr>
          <a:xfrm>
            <a:off x="3703477" y="2255394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B6036F4B-E869-4FEC-BDEA-204E57413C67}"/>
              </a:ext>
            </a:extLst>
          </p:cNvPr>
          <p:cNvSpPr txBox="1"/>
          <p:nvPr userDrawn="1"/>
        </p:nvSpPr>
        <p:spPr>
          <a:xfrm>
            <a:off x="4984610" y="3085598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</p:spTree>
    <p:extLst>
      <p:ext uri="{BB962C8B-B14F-4D97-AF65-F5344CB8AC3E}">
        <p14:creationId xmlns:p14="http://schemas.microsoft.com/office/powerpoint/2010/main" val="393288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  <p:bldP spid="16" grpId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Investi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id="{07C78CCD-38E7-4BEC-B283-556F169ECE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8" t="24111" r="12135" b="24041"/>
          <a:stretch/>
        </p:blipFill>
        <p:spPr>
          <a:xfrm>
            <a:off x="6109555" y="1720"/>
            <a:ext cx="6082444" cy="6856279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6F32A1ED-B65E-473D-9EB5-DF3E1F345B20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Investície</a:t>
            </a:r>
            <a:endParaRPr lang="en-US"/>
          </a:p>
        </p:txBody>
      </p:sp>
      <p:cxnSp>
        <p:nvCxnSpPr>
          <p:cNvPr id="34" name="Straight Connector 9">
            <a:extLst>
              <a:ext uri="{FF2B5EF4-FFF2-40B4-BE49-F238E27FC236}">
                <a16:creationId xmlns:a16="http://schemas.microsoft.com/office/drawing/2014/main" id="{EB1C874A-1CB4-4CF1-BF6B-B339EB885674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6152" y="0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87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/>
      <p:bldP spid="41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Reg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4" name="Obrázek 33">
            <a:extLst>
              <a:ext uri="{FF2B5EF4-FFF2-40B4-BE49-F238E27FC236}">
                <a16:creationId xmlns:a16="http://schemas.microsoft.com/office/drawing/2014/main" id="{4F3DE261-5C22-4F87-989A-9FA491F5E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5" t="9594" r="12226"/>
          <a:stretch/>
        </p:blipFill>
        <p:spPr>
          <a:xfrm>
            <a:off x="6111527" y="-1720"/>
            <a:ext cx="6082444" cy="6858000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84579C18-5088-4758-B03F-5C1F67DE6E37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822360B7-446A-426F-8AE5-F405DE5CEAFA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Regionálny</a:t>
            </a:r>
            <a:r>
              <a:rPr lang="en-US" baseline="0"/>
              <a:t> </a:t>
            </a:r>
            <a:br>
              <a:rPr lang="en-US" baseline="0"/>
            </a:br>
            <a:r>
              <a:rPr lang="en-US" baseline="0" err="1"/>
              <a:t>rozvoj</a:t>
            </a:r>
            <a:endParaRPr lang="en-US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8124" y="-3756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26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1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Informatiza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1" name="Obrázek 30">
            <a:extLst>
              <a:ext uri="{FF2B5EF4-FFF2-40B4-BE49-F238E27FC236}">
                <a16:creationId xmlns:a16="http://schemas.microsoft.com/office/drawing/2014/main" id="{F6954960-60CE-45E5-8C16-E1719FE34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7" t="1" r="29344" b="-1"/>
          <a:stretch/>
        </p:blipFill>
        <p:spPr>
          <a:xfrm>
            <a:off x="6099379" y="-3439"/>
            <a:ext cx="6092621" cy="6857998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C39EA938-6B65-44E2-82AE-3AE4D4F160B5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Informatizácia</a:t>
            </a:r>
            <a:endParaRPr lang="en-US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4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099379" y="-3756"/>
            <a:ext cx="6092615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44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429000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179223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9A72E966-6432-4405-B575-A25FA487D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621" y="1253007"/>
            <a:ext cx="308291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aphicFrame>
        <p:nvGraphicFramePr>
          <p:cNvPr id="37" name="Chart 5">
            <a:extLst>
              <a:ext uri="{FF2B5EF4-FFF2-40B4-BE49-F238E27FC236}">
                <a16:creationId xmlns:a16="http://schemas.microsoft.com/office/drawing/2014/main" id="{D05C5C8E-F625-496B-A446-FFF93EE1D32D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777942167"/>
              </p:ext>
            </p:extLst>
          </p:nvPr>
        </p:nvGraphicFramePr>
        <p:xfrm>
          <a:off x="5611420" y="1082502"/>
          <a:ext cx="6095999" cy="5117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248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Graphic spid="37" grpId="0" uiExpand="1">
        <p:bldSub>
          <a:bldChart bld="seriesEl"/>
        </p:bldSub>
      </p:bldGraphic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  <p:cxnSp>
        <p:nvCxnSpPr>
          <p:cNvPr id="8" name="Google Shape;94;p13">
            <a:extLst>
              <a:ext uri="{FF2B5EF4-FFF2-40B4-BE49-F238E27FC236}">
                <a16:creationId xmlns:a16="http://schemas.microsoft.com/office/drawing/2014/main" id="{A2649EEA-8B06-453F-A978-E5FCCAD837C7}"/>
              </a:ext>
            </a:extLst>
          </p:cNvPr>
          <p:cNvCxnSpPr/>
          <p:nvPr userDrawn="1"/>
        </p:nvCxnSpPr>
        <p:spPr>
          <a:xfrm>
            <a:off x="651225" y="736414"/>
            <a:ext cx="0" cy="547200"/>
          </a:xfrm>
          <a:prstGeom prst="straightConnector1">
            <a:avLst/>
          </a:prstGeom>
          <a:noFill/>
          <a:ln w="508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" name="Google Shape;93;p13">
            <a:extLst>
              <a:ext uri="{FF2B5EF4-FFF2-40B4-BE49-F238E27FC236}">
                <a16:creationId xmlns:a16="http://schemas.microsoft.com/office/drawing/2014/main" id="{9F906F9A-68C3-48AD-B859-D217E12C5C33}"/>
              </a:ext>
            </a:extLst>
          </p:cNvPr>
          <p:cNvCxnSpPr>
            <a:cxnSpLocks/>
          </p:cNvCxnSpPr>
          <p:nvPr userDrawn="1"/>
        </p:nvCxnSpPr>
        <p:spPr>
          <a:xfrm>
            <a:off x="568331" y="-16645"/>
            <a:ext cx="0" cy="381770"/>
          </a:xfrm>
          <a:prstGeom prst="straightConnector1">
            <a:avLst/>
          </a:prstGeom>
          <a:noFill/>
          <a:ln w="50800" cap="flat" cmpd="sng">
            <a:solidFill>
              <a:srgbClr val="AEABAB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" name="Google Shape;95;p13">
            <a:extLst>
              <a:ext uri="{FF2B5EF4-FFF2-40B4-BE49-F238E27FC236}">
                <a16:creationId xmlns:a16="http://schemas.microsoft.com/office/drawing/2014/main" id="{5B330234-92F9-48D4-9DD7-9C87FFF96554}"/>
              </a:ext>
            </a:extLst>
          </p:cNvPr>
          <p:cNvSpPr txBox="1"/>
          <p:nvPr userDrawn="1"/>
        </p:nvSpPr>
        <p:spPr>
          <a:xfrm>
            <a:off x="315000" y="270912"/>
            <a:ext cx="11562000" cy="5472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100"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0;p1">
            <a:extLst>
              <a:ext uri="{FF2B5EF4-FFF2-40B4-BE49-F238E27FC236}">
                <a16:creationId xmlns:a16="http://schemas.microsoft.com/office/drawing/2014/main" id="{188F34AA-9514-44BA-83E6-D5AA81298E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44713" y="270912"/>
            <a:ext cx="11038799" cy="5289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2000" b="1" i="0" u="none" strike="noStrike" cap="none">
                <a:solidFill>
                  <a:schemeClr val="bg1"/>
                </a:solidFill>
                <a:latin typeface="+mj-lt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01577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M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élník 17">
            <a:extLst>
              <a:ext uri="{FF2B5EF4-FFF2-40B4-BE49-F238E27FC236}">
                <a16:creationId xmlns:a16="http://schemas.microsoft.com/office/drawing/2014/main" id="{84662AB8-19B8-490B-AFEC-F1F55D01BAB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E3CE2D03-5D8F-4968-8734-88AF15842792}"/>
              </a:ext>
            </a:extLst>
          </p:cNvPr>
          <p:cNvGrpSpPr/>
          <p:nvPr userDrawn="1"/>
        </p:nvGrpSpPr>
        <p:grpSpPr>
          <a:xfrm>
            <a:off x="4472535" y="1637211"/>
            <a:ext cx="7214368" cy="3583579"/>
            <a:chOff x="4472535" y="1637211"/>
            <a:chExt cx="7214368" cy="3583579"/>
          </a:xfrm>
        </p:grpSpPr>
        <p:pic>
          <p:nvPicPr>
            <p:cNvPr id="7" name="Grafický objekt 6">
              <a:extLst>
                <a:ext uri="{FF2B5EF4-FFF2-40B4-BE49-F238E27FC236}">
                  <a16:creationId xmlns:a16="http://schemas.microsoft.com/office/drawing/2014/main" id="{B4FF89EC-326B-4B73-A086-9301B7A8089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49471" r="87635" b="19578"/>
            <a:stretch/>
          </p:blipFill>
          <p:spPr>
            <a:xfrm>
              <a:off x="4472535" y="3426435"/>
              <a:ext cx="909364" cy="1197817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51DB65C7-AE52-4CEE-A6A2-5B3DD213A52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2418" t="38567" r="79464" b="6976"/>
            <a:stretch/>
          </p:blipFill>
          <p:spPr>
            <a:xfrm>
              <a:off x="4650377" y="3004457"/>
              <a:ext cx="1332412" cy="2107474"/>
            </a:xfrm>
            <a:prstGeom prst="rect">
              <a:avLst/>
            </a:prstGeom>
          </p:spPr>
        </p:pic>
        <p:pic>
          <p:nvPicPr>
            <p:cNvPr id="9" name="Grafický objekt 8">
              <a:extLst>
                <a:ext uri="{FF2B5EF4-FFF2-40B4-BE49-F238E27FC236}">
                  <a16:creationId xmlns:a16="http://schemas.microsoft.com/office/drawing/2014/main" id="{BEBFDE2B-F54B-4C44-8029-E2BFFC89E86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9015" t="16066" r="65018" b="42078"/>
            <a:stretch/>
          </p:blipFill>
          <p:spPr>
            <a:xfrm>
              <a:off x="5135527" y="2133600"/>
              <a:ext cx="1909707" cy="1619795"/>
            </a:xfrm>
            <a:prstGeom prst="rect">
              <a:avLst/>
            </a:prstGeom>
          </p:spPr>
        </p:pic>
        <p:pic>
          <p:nvPicPr>
            <p:cNvPr id="10" name="Grafický objekt 9">
              <a:extLst>
                <a:ext uri="{FF2B5EF4-FFF2-40B4-BE49-F238E27FC236}">
                  <a16:creationId xmlns:a16="http://schemas.microsoft.com/office/drawing/2014/main" id="{3A102862-A403-4E31-B205-C03F4F73DE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l="15443" t="46668" r="61348" b="4163"/>
            <a:stretch/>
          </p:blipFill>
          <p:spPr>
            <a:xfrm>
              <a:off x="5608321" y="3317966"/>
              <a:ext cx="1706880" cy="1902824"/>
            </a:xfrm>
            <a:prstGeom prst="rect">
              <a:avLst/>
            </a:prstGeom>
          </p:spPr>
        </p:pic>
        <p:pic>
          <p:nvPicPr>
            <p:cNvPr id="11" name="Grafický objekt 10">
              <a:extLst>
                <a:ext uri="{FF2B5EF4-FFF2-40B4-BE49-F238E27FC236}">
                  <a16:creationId xmlns:a16="http://schemas.microsoft.com/office/drawing/2014/main" id="{A91F3C43-01A9-4500-9731-C32538F6D05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 l="26812" t="3238" r="44730" b="54907"/>
            <a:stretch/>
          </p:blipFill>
          <p:spPr>
            <a:xfrm>
              <a:off x="6444343" y="1637211"/>
              <a:ext cx="2092906" cy="1619795"/>
            </a:xfrm>
            <a:prstGeom prst="rect">
              <a:avLst/>
            </a:prstGeom>
          </p:spPr>
        </p:pic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E6BFD6B4-995B-4516-93BE-644B5F77E20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 l="28660" t="33617" r="37103" b="21153"/>
            <a:stretch/>
          </p:blipFill>
          <p:spPr>
            <a:xfrm>
              <a:off x="6580262" y="2812869"/>
              <a:ext cx="2517897" cy="1750422"/>
            </a:xfrm>
            <a:prstGeom prst="rect">
              <a:avLst/>
            </a:prstGeom>
          </p:spPr>
        </p:pic>
        <p:pic>
          <p:nvPicPr>
            <p:cNvPr id="13" name="Grafický objekt 12">
              <a:extLst>
                <a:ext uri="{FF2B5EF4-FFF2-40B4-BE49-F238E27FC236}">
                  <a16:creationId xmlns:a16="http://schemas.microsoft.com/office/drawing/2014/main" id="{5468CECA-669D-4794-82C5-D9C09C5652A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 l="51915" t="9989" r="1903" b="54908"/>
            <a:stretch/>
          </p:blipFill>
          <p:spPr>
            <a:xfrm>
              <a:off x="8290560" y="1898469"/>
              <a:ext cx="3396343" cy="1358537"/>
            </a:xfrm>
            <a:prstGeom prst="rect">
              <a:avLst/>
            </a:prstGeom>
          </p:spPr>
        </p:pic>
        <p:pic>
          <p:nvPicPr>
            <p:cNvPr id="14" name="Grafický objekt 13">
              <a:extLst>
                <a:ext uri="{FF2B5EF4-FFF2-40B4-BE49-F238E27FC236}">
                  <a16:creationId xmlns:a16="http://schemas.microsoft.com/office/drawing/2014/main" id="{4DA55103-1845-4F21-B571-29D2B6972BB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l="56680" t="32042" r="4982" b="34429"/>
            <a:stretch/>
          </p:blipFill>
          <p:spPr>
            <a:xfrm>
              <a:off x="8640959" y="2751909"/>
              <a:ext cx="2819521" cy="1297577"/>
            </a:xfrm>
            <a:prstGeom prst="rect">
              <a:avLst/>
            </a:prstGeom>
          </p:spPr>
        </p:pic>
      </p:grpSp>
      <p:cxnSp>
        <p:nvCxnSpPr>
          <p:cNvPr id="15" name="Straight Connector 69">
            <a:extLst>
              <a:ext uri="{FF2B5EF4-FFF2-40B4-BE49-F238E27FC236}">
                <a16:creationId xmlns:a16="http://schemas.microsoft.com/office/drawing/2014/main" id="{B98935E4-66F2-4424-A60C-49B03B2C4A2F}"/>
              </a:ext>
            </a:extLst>
          </p:cNvPr>
          <p:cNvCxnSpPr>
            <a:cxnSpLocks/>
          </p:cNvCxnSpPr>
          <p:nvPr userDrawn="1"/>
        </p:nvCxnSpPr>
        <p:spPr>
          <a:xfrm>
            <a:off x="1029523" y="3193387"/>
            <a:ext cx="0" cy="203479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70">
            <a:extLst>
              <a:ext uri="{FF2B5EF4-FFF2-40B4-BE49-F238E27FC236}">
                <a16:creationId xmlns:a16="http://schemas.microsoft.com/office/drawing/2014/main" id="{FE98719B-E598-4530-A7A9-20B65B93D97B}"/>
              </a:ext>
            </a:extLst>
          </p:cNvPr>
          <p:cNvCxnSpPr>
            <a:cxnSpLocks/>
          </p:cNvCxnSpPr>
          <p:nvPr userDrawn="1"/>
        </p:nvCxnSpPr>
        <p:spPr>
          <a:xfrm>
            <a:off x="1029523" y="4266576"/>
            <a:ext cx="0" cy="203479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1">
            <a:extLst>
              <a:ext uri="{FF2B5EF4-FFF2-40B4-BE49-F238E27FC236}">
                <a16:creationId xmlns:a16="http://schemas.microsoft.com/office/drawing/2014/main" id="{861970CD-C0C0-47E6-8324-18E7244810E4}"/>
              </a:ext>
            </a:extLst>
          </p:cNvPr>
          <p:cNvCxnSpPr>
            <a:cxnSpLocks/>
          </p:cNvCxnSpPr>
          <p:nvPr userDrawn="1"/>
        </p:nvCxnSpPr>
        <p:spPr>
          <a:xfrm>
            <a:off x="1029523" y="5352955"/>
            <a:ext cx="0" cy="203479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D005C88-A829-445E-A9A6-041125D3595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67498" y="3116628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2B6F91EF-E003-4DD2-BBFC-148DFAC8F8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43404" y="4147443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7B281E2-0FB4-44F2-B304-9B7DEE41BE5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19310" y="5220790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D307CDFE-021D-483F-A272-D3A5D022791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EC5C63F1-687D-4A57-872F-A01D5FA898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 err="1"/>
              <a:t>Infografika</a:t>
            </a:r>
            <a:br>
              <a:rPr lang="en-US"/>
            </a:br>
            <a:r>
              <a:rPr lang="en-US" err="1"/>
              <a:t>mapa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5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D22174B4-2DC4-4FCE-BAB8-29FC846D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1253008"/>
            <a:ext cx="914400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DE194E43-B19E-4E13-9FF9-6580522981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524000" y="2276475"/>
            <a:ext cx="9144000" cy="33285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buFontTx/>
              <a:buNone/>
              <a:defRPr sz="2400">
                <a:solidFill>
                  <a:srgbClr val="222222"/>
                </a:solidFill>
              </a:defRPr>
            </a:lvl1pPr>
            <a:lvl2pPr marL="0" indent="0">
              <a:buFontTx/>
              <a:buNone/>
              <a:defRPr sz="2000">
                <a:solidFill>
                  <a:srgbClr val="222222"/>
                </a:solidFill>
              </a:defRPr>
            </a:lvl2pPr>
            <a:lvl3pPr marL="0" indent="0">
              <a:buFontTx/>
              <a:buNone/>
              <a:defRPr sz="1800">
                <a:solidFill>
                  <a:srgbClr val="222222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222222"/>
                </a:solidFill>
              </a:defRPr>
            </a:lvl4pPr>
            <a:lvl5pPr marL="0" indent="0">
              <a:buFontTx/>
              <a:buNone/>
              <a:defRPr sz="1200">
                <a:solidFill>
                  <a:srgbClr val="22222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797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12C88C-2536-4BF7-8495-A5E598703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59A2E39-B6F3-4093-B175-89D29CA4B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83851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CAD967-6D68-4E94-91F8-5AC1AB458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07EF76-7E4E-43AC-B9A3-81962DA7B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000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1629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889EF6-DE8F-4D01-8788-A337DA6C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AEDC469-9C6E-46A8-B7C5-3784C33A1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1276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41133941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F6CDF0-B55A-46F5-BBC3-46A15B0D9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26027C-6050-4F73-BACF-A8173105B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E04305F-6346-4A43-AFCD-5BDB41627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88787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13BE06-4846-4800-9760-F30D5345A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7767B59-5D43-4AF8-95FA-A65835BD3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1E054A1-A974-499C-ACD3-2741CD7CF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327004E-AD7E-4E54-86CC-DAE2999310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56B3D07-38EE-4A67-B0F7-7EA3BBEB44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637952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769371-DDF5-4E47-AA84-A3E0847F6D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600" b="1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665504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6A9C86-E123-4F1A-AF81-0179C0D5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A372C5-448B-4C80-809B-12181FBC1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652D144-339D-4B12-A416-E2A3C4560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29813086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2F001-1F57-4FA4-A773-6B161944E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78B4A24-DDB1-4CFF-BD3D-424BB50789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C49F650-5C99-4427-9637-B09CEC7281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74958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67779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AD4ABDFD-BBCB-448B-9052-83290FA81E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1859" r="3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grpSp>
        <p:nvGrpSpPr>
          <p:cNvPr id="14" name="Group 10">
            <a:extLst>
              <a:ext uri="{FF2B5EF4-FFF2-40B4-BE49-F238E27FC236}">
                <a16:creationId xmlns:a16="http://schemas.microsoft.com/office/drawing/2014/main" id="{8BEA8947-BA73-4139-A471-C18D165E3C5B}"/>
              </a:ext>
            </a:extLst>
          </p:cNvPr>
          <p:cNvGrpSpPr/>
          <p:nvPr userDrawn="1"/>
        </p:nvGrpSpPr>
        <p:grpSpPr>
          <a:xfrm>
            <a:off x="0" y="5608861"/>
            <a:ext cx="2536131" cy="307295"/>
            <a:chOff x="31745" y="3808773"/>
            <a:chExt cx="2536131" cy="307295"/>
          </a:xfrm>
        </p:grpSpPr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id="{2C16B18D-195E-4055-A481-B74BDA77F342}"/>
                </a:ext>
              </a:extLst>
            </p:cNvPr>
            <p:cNvSpPr txBox="1"/>
            <p:nvPr/>
          </p:nvSpPr>
          <p:spPr>
            <a:xfrm>
              <a:off x="1524000" y="3931402"/>
              <a:ext cx="104387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alpha val="30000"/>
                    </a:schemeClr>
                  </a:solidFill>
                  <a:latin typeface="+mj-lt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www.</a:t>
              </a:r>
              <a:r>
                <a:rPr lang="en-US" sz="1200" b="1" dirty="0">
                  <a:solidFill>
                    <a:schemeClr val="tx1">
                      <a:alpha val="30000"/>
                    </a:schemeClr>
                  </a:solidFill>
                  <a:latin typeface="+mj-lt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mirri</a:t>
              </a:r>
              <a:r>
                <a:rPr lang="en-US" sz="1200" dirty="0">
                  <a:solidFill>
                    <a:schemeClr val="tx1">
                      <a:alpha val="30000"/>
                    </a:schemeClr>
                  </a:solidFill>
                  <a:latin typeface="+mj-lt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.gov.sk</a:t>
              </a:r>
            </a:p>
          </p:txBody>
        </p:sp>
        <p:cxnSp>
          <p:nvCxnSpPr>
            <p:cNvPr id="16" name="Straight Connector 12">
              <a:extLst>
                <a:ext uri="{FF2B5EF4-FFF2-40B4-BE49-F238E27FC236}">
                  <a16:creationId xmlns:a16="http://schemas.microsoft.com/office/drawing/2014/main" id="{8D24140A-F097-4629-B6CE-2DB1FBC25209}"/>
                </a:ext>
              </a:extLst>
            </p:cNvPr>
            <p:cNvCxnSpPr>
              <a:cxnSpLocks/>
            </p:cNvCxnSpPr>
            <p:nvPr/>
          </p:nvCxnSpPr>
          <p:spPr>
            <a:xfrm>
              <a:off x="31745" y="3808773"/>
              <a:ext cx="2536131" cy="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16056B9-108C-456C-B70E-303BED4B86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92255" y="4798759"/>
            <a:ext cx="4881166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>
              <a:defRPr sz="4400" baseline="0">
                <a:latin typeface="+mn-lt"/>
              </a:defRPr>
            </a:lvl1pPr>
          </a:lstStyle>
          <a:p>
            <a:r>
              <a:rPr lang="en-US" dirty="0"/>
              <a:t>ĎAKUJEME!</a:t>
            </a:r>
          </a:p>
        </p:txBody>
      </p:sp>
    </p:spTree>
    <p:extLst>
      <p:ext uri="{BB962C8B-B14F-4D97-AF65-F5344CB8AC3E}">
        <p14:creationId xmlns:p14="http://schemas.microsoft.com/office/powerpoint/2010/main" val="396955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66280FB4-9DED-4350-9FE3-4F210C0D063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729115" y="2660149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4CD48129-80C3-4D21-A28E-1FBB8A1DC858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883923" y="3492013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42" name="Straight Connector 9">
            <a:extLst>
              <a:ext uri="{FF2B5EF4-FFF2-40B4-BE49-F238E27FC236}">
                <a16:creationId xmlns:a16="http://schemas.microsoft.com/office/drawing/2014/main" id="{1EB0D649-3A87-441C-94F1-B380B2CF1175}"/>
              </a:ext>
            </a:extLst>
          </p:cNvPr>
          <p:cNvCxnSpPr>
            <a:cxnSpLocks/>
          </p:cNvCxnSpPr>
          <p:nvPr userDrawn="1"/>
        </p:nvCxnSpPr>
        <p:spPr>
          <a:xfrm>
            <a:off x="3771845" y="4119609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sp>
        <p:nvSpPr>
          <p:cNvPr id="29" name="Zástupný objekt pre text 4">
            <a:extLst>
              <a:ext uri="{FF2B5EF4-FFF2-40B4-BE49-F238E27FC236}">
                <a16:creationId xmlns:a16="http://schemas.microsoft.com/office/drawing/2014/main" id="{887E8B22-E8C6-4347-A27C-13FA4283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FDD8FD-3719-40D9-BEDD-F8E89C74660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0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0" grpId="0">
        <p:tmplLst>
          <p:tmpl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1"/>
      <p:bldP spid="41" grpId="0">
        <p:tmplLst>
          <p:tmpl>
            <p:tnLst>
              <p:par>
                <p:cTn presetID="22" presetClass="entr" presetSubtype="8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/>
      <p:bldP spid="29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E2ACE5B-8D46-48D8-AA1D-0094B021E53D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1E35AA56-B6B2-4612-9243-E2F38AC784C3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4">
            <a:extLst>
              <a:ext uri="{FF2B5EF4-FFF2-40B4-BE49-F238E27FC236}">
                <a16:creationId xmlns:a16="http://schemas.microsoft.com/office/drawing/2014/main" id="{F0B8A09A-FB5A-40C7-BFE8-E9A689CBC7F0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5">
            <a:extLst>
              <a:ext uri="{FF2B5EF4-FFF2-40B4-BE49-F238E27FC236}">
                <a16:creationId xmlns:a16="http://schemas.microsoft.com/office/drawing/2014/main" id="{6AF57F91-9B11-444C-A187-29390907D9B3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51467D0E-9E76-4552-BEC2-1CADB3F4933D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A6C1C668-F663-463E-BB4D-3065A6BA51A7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>
            <a:extLst>
              <a:ext uri="{FF2B5EF4-FFF2-40B4-BE49-F238E27FC236}">
                <a16:creationId xmlns:a16="http://schemas.microsoft.com/office/drawing/2014/main" id="{010F430D-15D3-4424-BA33-282A0153DDD7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>
            <a:extLst>
              <a:ext uri="{FF2B5EF4-FFF2-40B4-BE49-F238E27FC236}">
                <a16:creationId xmlns:a16="http://schemas.microsoft.com/office/drawing/2014/main" id="{FB51C709-185A-4534-997E-0DD230BBD9E0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>
            <a:extLst>
              <a:ext uri="{FF2B5EF4-FFF2-40B4-BE49-F238E27FC236}">
                <a16:creationId xmlns:a16="http://schemas.microsoft.com/office/drawing/2014/main" id="{1A0986DE-B647-488E-9DA9-798C13A6BD9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7E9EB5BA-5F60-4490-A309-44E0C4FFE56F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523C67D8-FAA3-4BC2-91D8-A94B80C5E3AF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0">
            <a:extLst>
              <a:ext uri="{FF2B5EF4-FFF2-40B4-BE49-F238E27FC236}">
                <a16:creationId xmlns:a16="http://schemas.microsoft.com/office/drawing/2014/main" id="{ECA9042B-717E-4B0C-8628-6BD0E1DD8EA2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4D66E2F-204E-4B7E-B563-FBD1315DBABF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449B4E55-EFB4-4ED5-B163-1F4F2B0C0E49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4">
            <a:extLst>
              <a:ext uri="{FF2B5EF4-FFF2-40B4-BE49-F238E27FC236}">
                <a16:creationId xmlns:a16="http://schemas.microsoft.com/office/drawing/2014/main" id="{A8AF2959-D45D-4A53-B1FD-386D832F1F8A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5">
            <a:extLst>
              <a:ext uri="{FF2B5EF4-FFF2-40B4-BE49-F238E27FC236}">
                <a16:creationId xmlns:a16="http://schemas.microsoft.com/office/drawing/2014/main" id="{3C5ECFA9-93BB-4E64-AF0D-4758A3293B30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Grafický objekt 37">
            <a:extLst>
              <a:ext uri="{FF2B5EF4-FFF2-40B4-BE49-F238E27FC236}">
                <a16:creationId xmlns:a16="http://schemas.microsoft.com/office/drawing/2014/main" id="{BF70DF5A-9435-46E8-A02E-ABFA8D8E5B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764062"/>
            <a:ext cx="7619999" cy="420872"/>
          </a:xfrm>
          <a:prstGeom prst="rect">
            <a:avLst/>
          </a:prstGeom>
        </p:spPr>
      </p:pic>
      <p:pic>
        <p:nvPicPr>
          <p:cNvPr id="39" name="Grafický objekt 38">
            <a:extLst>
              <a:ext uri="{FF2B5EF4-FFF2-40B4-BE49-F238E27FC236}">
                <a16:creationId xmlns:a16="http://schemas.microsoft.com/office/drawing/2014/main" id="{E1AF6A8F-FA1A-4E8D-B4E8-12021CB49DE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639806"/>
            <a:ext cx="3173594" cy="727520"/>
          </a:xfrm>
          <a:prstGeom prst="rect">
            <a:avLst/>
          </a:prstGeom>
        </p:spPr>
      </p:pic>
      <p:pic>
        <p:nvPicPr>
          <p:cNvPr id="43" name="Obrázek 42">
            <a:extLst>
              <a:ext uri="{FF2B5EF4-FFF2-40B4-BE49-F238E27FC236}">
                <a16:creationId xmlns:a16="http://schemas.microsoft.com/office/drawing/2014/main" id="{23B3BE27-D028-4B44-A89D-50C70D24E3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0" t="32329" r="15070" b="53337"/>
          <a:stretch/>
        </p:blipFill>
        <p:spPr>
          <a:xfrm>
            <a:off x="0" y="2432624"/>
            <a:ext cx="3050847" cy="996376"/>
          </a:xfrm>
          <a:prstGeom prst="rect">
            <a:avLst/>
          </a:prstGeom>
        </p:spPr>
      </p:pic>
      <p:pic>
        <p:nvPicPr>
          <p:cNvPr id="44" name="Obrázek 43">
            <a:extLst>
              <a:ext uri="{FF2B5EF4-FFF2-40B4-BE49-F238E27FC236}">
                <a16:creationId xmlns:a16="http://schemas.microsoft.com/office/drawing/2014/main" id="{78B7E1F9-AA2E-4A85-A84C-C524D91D0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335883" y="5265995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pic>
        <p:nvPicPr>
          <p:cNvPr id="45" name="Obrázek 44">
            <a:extLst>
              <a:ext uri="{FF2B5EF4-FFF2-40B4-BE49-F238E27FC236}">
                <a16:creationId xmlns:a16="http://schemas.microsoft.com/office/drawing/2014/main" id="{5049156E-7F8C-486C-A9D0-C43F03C181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8" y="3156116"/>
            <a:ext cx="2494621" cy="1015663"/>
          </a:xfrm>
          <a:prstGeom prst="rect">
            <a:avLst/>
          </a:prstGeom>
        </p:spPr>
      </p:pic>
      <p:cxnSp>
        <p:nvCxnSpPr>
          <p:cNvPr id="28" name="Straight Connector 9">
            <a:extLst>
              <a:ext uri="{FF2B5EF4-FFF2-40B4-BE49-F238E27FC236}">
                <a16:creationId xmlns:a16="http://schemas.microsoft.com/office/drawing/2014/main" id="{F7BD00AF-D3DD-4869-BF36-C1F6E1619D05}"/>
              </a:ext>
            </a:extLst>
          </p:cNvPr>
          <p:cNvCxnSpPr>
            <a:cxnSpLocks/>
          </p:cNvCxnSpPr>
          <p:nvPr userDrawn="1"/>
        </p:nvCxnSpPr>
        <p:spPr>
          <a:xfrm>
            <a:off x="3765685" y="4489144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7">
            <a:extLst>
              <a:ext uri="{FF2B5EF4-FFF2-40B4-BE49-F238E27FC236}">
                <a16:creationId xmlns:a16="http://schemas.microsoft.com/office/drawing/2014/main" id="{2505FADC-552A-4998-A1B9-EFD8AEBB1C64}"/>
              </a:ext>
            </a:extLst>
          </p:cNvPr>
          <p:cNvSpPr txBox="1"/>
          <p:nvPr userDrawn="1"/>
        </p:nvSpPr>
        <p:spPr>
          <a:xfrm>
            <a:off x="3712023" y="2607928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510D090C-FD95-40A6-8C72-86875067731F}"/>
              </a:ext>
            </a:extLst>
          </p:cNvPr>
          <p:cNvSpPr txBox="1"/>
          <p:nvPr userDrawn="1"/>
        </p:nvSpPr>
        <p:spPr>
          <a:xfrm>
            <a:off x="3712023" y="3439792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170E0232-EADB-42A0-B328-190B927F8F10}"/>
              </a:ext>
            </a:extLst>
          </p:cNvPr>
          <p:cNvSpPr txBox="1"/>
          <p:nvPr userDrawn="1"/>
        </p:nvSpPr>
        <p:spPr>
          <a:xfrm>
            <a:off x="4993156" y="4269996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  <p:sp>
        <p:nvSpPr>
          <p:cNvPr id="32" name="Zástupný objekt pre text 4">
            <a:extLst>
              <a:ext uri="{FF2B5EF4-FFF2-40B4-BE49-F238E27FC236}">
                <a16:creationId xmlns:a16="http://schemas.microsoft.com/office/drawing/2014/main" id="{7003E229-4FFA-4944-A4E9-FA4B4560E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72338" y="5914966"/>
            <a:ext cx="4235450" cy="371475"/>
          </a:xfrm>
          <a:prstGeom prst="rect">
            <a:avLst/>
          </a:prstGeom>
          <a:noFill/>
        </p:spPr>
        <p:txBody>
          <a:bodyPr/>
          <a:lstStyle>
            <a:lvl1pPr marL="0" indent="0" algn="r">
              <a:buNone/>
              <a:defRPr sz="1800">
                <a:solidFill>
                  <a:schemeClr val="accent3"/>
                </a:solidFill>
              </a:defRPr>
            </a:lvl1pPr>
            <a:lvl2pPr marL="457200" indent="0" algn="r">
              <a:buNone/>
              <a:defRPr sz="1800">
                <a:solidFill>
                  <a:schemeClr val="accent2"/>
                </a:solidFill>
              </a:defRPr>
            </a:lvl2pPr>
            <a:lvl3pPr marL="914400" indent="0" algn="r">
              <a:buNone/>
              <a:defRPr sz="1800">
                <a:solidFill>
                  <a:schemeClr val="accent2"/>
                </a:solidFill>
              </a:defRPr>
            </a:lvl3pPr>
            <a:lvl4pPr marL="1371600" indent="0" algn="r">
              <a:buNone/>
              <a:defRPr sz="1800">
                <a:solidFill>
                  <a:schemeClr val="accent2"/>
                </a:solidFill>
              </a:defRPr>
            </a:lvl4pPr>
            <a:lvl5pPr marL="1828800" indent="0" algn="r"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err="1"/>
              <a:t>Kliknutím</a:t>
            </a:r>
            <a:r>
              <a:rPr lang="en-US"/>
              <a:t> </a:t>
            </a:r>
            <a:r>
              <a:rPr lang="en-US" err="1"/>
              <a:t>zadajte</a:t>
            </a:r>
            <a:r>
              <a:rPr lang="en-US"/>
              <a:t> text</a:t>
            </a:r>
            <a:endParaRPr lang="sk-SK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21F593-AE39-4FC1-85E1-C1F65971CA9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1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4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29" grpId="0"/>
      <p:bldP spid="29" grpId="1"/>
      <p:bldP spid="30" grpId="0"/>
      <p:bldP spid="30" grpId="1"/>
      <p:bldP spid="31" grpId="0"/>
      <p:bldP spid="31" grpId="1"/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 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>
            <a:extLst>
              <a:ext uri="{FF2B5EF4-FFF2-40B4-BE49-F238E27FC236}">
                <a16:creationId xmlns:a16="http://schemas.microsoft.com/office/drawing/2014/main" id="{9E756E4E-E0F3-4FC4-97E5-904BB741CC6F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BEDB4CE6-9466-4B9B-A1FD-77CB7D28D03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011606" y="1585261"/>
            <a:ext cx="4431534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Hlavný</a:t>
            </a:r>
            <a:r>
              <a:rPr lang="en-US" noProof="0"/>
              <a:t> </a:t>
            </a:r>
            <a:r>
              <a:rPr lang="en-US" noProof="0" err="1"/>
              <a:t>názov</a:t>
            </a:r>
            <a:endParaRPr lang="en-US" noProof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8C67C02C-AD0D-468E-8DD5-84D882BA3711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542430" y="2417125"/>
            <a:ext cx="3905236" cy="101566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 wrap="non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6600" b="0">
                <a:solidFill>
                  <a:srgbClr val="004C96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err="1"/>
              <a:t>Prezentácie</a:t>
            </a:r>
            <a:endParaRPr lang="en-US" noProof="0"/>
          </a:p>
        </p:txBody>
      </p:sp>
      <p:cxnSp>
        <p:nvCxnSpPr>
          <p:cNvPr id="6" name="Straight Connector 9">
            <a:extLst>
              <a:ext uri="{FF2B5EF4-FFF2-40B4-BE49-F238E27FC236}">
                <a16:creationId xmlns:a16="http://schemas.microsoft.com/office/drawing/2014/main" id="{A8B53BDF-39E8-4DC6-95E3-6A20CB1A0DF1}"/>
              </a:ext>
            </a:extLst>
          </p:cNvPr>
          <p:cNvCxnSpPr/>
          <p:nvPr userDrawn="1"/>
        </p:nvCxnSpPr>
        <p:spPr>
          <a:xfrm>
            <a:off x="3097161" y="316042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D97D84-774E-4A38-8318-7078616437A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8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500"/>
                  </p:stCondLst>
                  <p:childTnLst>
                    <p:animScale>
                      <p:cBhvr>
                        <p:cTn dur="500" fill="hold"/>
                        <p:tgtEl>
                          <p:spTgt spid="17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22" presetClass="entr" presetSubtype="8" fill="hold" nodeType="withEffect" nodePh="1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1">
        <p:tmplLst>
          <p:tmpl>
            <p:tnLst>
              <p:par>
                <p:cTn presetID="6" presetClass="emph" presetSubtype="0" accel="50000" decel="50000" autoRev="1" fill="hold" nodeType="withEffect" nodePh="1">
                  <p:stCondLst>
                    <p:cond delay="1750"/>
                  </p:stCondLst>
                  <p:childTnLst>
                    <p:animScale>
                      <p:cBhvr>
                        <p:cTn dur="500" fill="hold"/>
                        <p:tgtEl>
                          <p:spTgt spid="18"/>
                        </p:tgtEl>
                      </p:cBhvr>
                      <p:by x="120000" y="120000"/>
                    </p:animScale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>
            <a:extLst>
              <a:ext uri="{FF2B5EF4-FFF2-40B4-BE49-F238E27FC236}">
                <a16:creationId xmlns:a16="http://schemas.microsoft.com/office/drawing/2014/main" id="{4946CCF5-1940-4FA3-9578-49A34BD7EC19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Pentagon 6">
            <a:extLst>
              <a:ext uri="{FF2B5EF4-FFF2-40B4-BE49-F238E27FC236}">
                <a16:creationId xmlns:a16="http://schemas.microsoft.com/office/drawing/2014/main" id="{10CDF1BD-1B16-4937-A4ED-928C75753419}"/>
              </a:ext>
            </a:extLst>
          </p:cNvPr>
          <p:cNvSpPr/>
          <p:nvPr userDrawn="1"/>
        </p:nvSpPr>
        <p:spPr>
          <a:xfrm>
            <a:off x="0" y="0"/>
            <a:ext cx="12191999" cy="4842379"/>
          </a:xfrm>
          <a:prstGeom prst="homePlate">
            <a:avLst>
              <a:gd name="adj" fmla="val 0"/>
            </a:avLst>
          </a:prstGeom>
          <a:solidFill>
            <a:srgbClr val="ECECEC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B40E04BB-68A6-4538-9439-A011B4749F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572001" y="5661352"/>
            <a:ext cx="7619999" cy="42087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C380BD0A-9D49-43A7-880A-7DBD7489B3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8290" y="5537096"/>
            <a:ext cx="3173594" cy="72752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85A544E9-E16F-4720-A667-1ACC05537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9" t="32329" r="9839" b="53337"/>
          <a:stretch/>
        </p:blipFill>
        <p:spPr>
          <a:xfrm>
            <a:off x="0" y="399531"/>
            <a:ext cx="3247403" cy="996376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F1CE09BF-C713-4F2C-B2A4-9A28DA0610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" t="9741" r="1" b="9262"/>
          <a:stretch/>
        </p:blipFill>
        <p:spPr>
          <a:xfrm>
            <a:off x="9697379" y="1533915"/>
            <a:ext cx="2494621" cy="1015663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D692F2D3-3F5D-43E2-909B-E9536EC1D9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7" t="35123" b="26502"/>
          <a:stretch/>
        </p:blipFill>
        <p:spPr>
          <a:xfrm>
            <a:off x="1144511" y="4041090"/>
            <a:ext cx="3247403" cy="981118"/>
          </a:xfrm>
          <a:prstGeom prst="rect">
            <a:avLst/>
          </a:prstGeom>
          <a:effectLst>
            <a:outerShdw blurRad="762000" dist="254000" dir="5400000" algn="ctr" rotWithShape="0">
              <a:srgbClr val="474747">
                <a:alpha val="30000"/>
              </a:srgbClr>
            </a:outerShdw>
          </a:effectLst>
        </p:spPr>
      </p:pic>
      <p:cxnSp>
        <p:nvCxnSpPr>
          <p:cNvPr id="11" name="Straight Connector 9">
            <a:extLst>
              <a:ext uri="{FF2B5EF4-FFF2-40B4-BE49-F238E27FC236}">
                <a16:creationId xmlns:a16="http://schemas.microsoft.com/office/drawing/2014/main" id="{33A692B6-BA42-4EF5-B595-198DD33D57DE}"/>
              </a:ext>
            </a:extLst>
          </p:cNvPr>
          <p:cNvCxnSpPr>
            <a:cxnSpLocks/>
          </p:cNvCxnSpPr>
          <p:nvPr userDrawn="1"/>
        </p:nvCxnSpPr>
        <p:spPr>
          <a:xfrm>
            <a:off x="3757139" y="330474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">
            <a:extLst>
              <a:ext uri="{FF2B5EF4-FFF2-40B4-BE49-F238E27FC236}">
                <a16:creationId xmlns:a16="http://schemas.microsoft.com/office/drawing/2014/main" id="{27A00962-1D9F-484C-8759-B878D3D7D9BE}"/>
              </a:ext>
            </a:extLst>
          </p:cNvPr>
          <p:cNvSpPr txBox="1"/>
          <p:nvPr userDrawn="1"/>
        </p:nvSpPr>
        <p:spPr>
          <a:xfrm>
            <a:off x="3703477" y="1423530"/>
            <a:ext cx="2491323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INVESTÍCIE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67921E0D-1A40-4568-B007-E12234EC9B18}"/>
              </a:ext>
            </a:extLst>
          </p:cNvPr>
          <p:cNvSpPr txBox="1"/>
          <p:nvPr userDrawn="1"/>
        </p:nvSpPr>
        <p:spPr>
          <a:xfrm>
            <a:off x="3703477" y="2255394"/>
            <a:ext cx="4930260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REGIONÁLNY ROZVOJ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id="{B6036F4B-E869-4FEC-BDEA-204E57413C67}"/>
              </a:ext>
            </a:extLst>
          </p:cNvPr>
          <p:cNvSpPr txBox="1"/>
          <p:nvPr userDrawn="1"/>
        </p:nvSpPr>
        <p:spPr>
          <a:xfrm>
            <a:off x="4984610" y="3085598"/>
            <a:ext cx="3980192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400">
                <a:solidFill>
                  <a:srgbClr val="004C96"/>
                </a:solidFill>
                <a:latin typeface="+mn-lt"/>
              </a:rPr>
              <a:t>INFORMATIZÁCIA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3F69D6-6080-4A90-99D6-C50BE663C7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7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accel="50000" decel="5000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accel="50000" decel="5000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ccel="50000" decel="5000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50000" decel="5000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  <p:bldP spid="16" grpId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Investi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id="{07C78CCD-38E7-4BEC-B283-556F169ECE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8" t="24111" r="12135" b="24041"/>
          <a:stretch/>
        </p:blipFill>
        <p:spPr>
          <a:xfrm>
            <a:off x="6109555" y="1720"/>
            <a:ext cx="6082444" cy="6856279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6F32A1ED-B65E-473D-9EB5-DF3E1F345B20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Investície</a:t>
            </a:r>
            <a:endParaRPr lang="en-US"/>
          </a:p>
        </p:txBody>
      </p:sp>
      <p:cxnSp>
        <p:nvCxnSpPr>
          <p:cNvPr id="34" name="Straight Connector 9">
            <a:extLst>
              <a:ext uri="{FF2B5EF4-FFF2-40B4-BE49-F238E27FC236}">
                <a16:creationId xmlns:a16="http://schemas.microsoft.com/office/drawing/2014/main" id="{EB1C874A-1CB4-4CF1-BF6B-B339EB885674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6152" y="0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/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624DB3-FC00-4D9D-B3FF-CA0940FAAC8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1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/>
      <p:bldP spid="41" grpId="0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Reg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4" name="Obrázek 33">
            <a:extLst>
              <a:ext uri="{FF2B5EF4-FFF2-40B4-BE49-F238E27FC236}">
                <a16:creationId xmlns:a16="http://schemas.microsoft.com/office/drawing/2014/main" id="{4F3DE261-5C22-4F87-989A-9FA491F5E8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5" t="9594" r="12226"/>
          <a:stretch/>
        </p:blipFill>
        <p:spPr>
          <a:xfrm>
            <a:off x="6111527" y="-1720"/>
            <a:ext cx="6082444" cy="6858000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84579C18-5088-4758-B03F-5C1F67DE6E37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822360B7-446A-426F-8AE5-F405DE5CEAFA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Regionálny</a:t>
            </a:r>
            <a:r>
              <a:rPr lang="en-US" baseline="0"/>
              <a:t> </a:t>
            </a:r>
            <a:br>
              <a:rPr lang="en-US" baseline="0"/>
            </a:br>
            <a:r>
              <a:rPr lang="en-US" baseline="0" err="1"/>
              <a:t>rozvoj</a:t>
            </a:r>
            <a:endParaRPr lang="en-US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1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108124" y="-3756"/>
            <a:ext cx="6085847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E2D61B-BB08-4E8B-AEDA-7B437B2C163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6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1" grpId="0" animBg="1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Informatizac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>
            <a:extLst>
              <a:ext uri="{FF2B5EF4-FFF2-40B4-BE49-F238E27FC236}">
                <a16:creationId xmlns:a16="http://schemas.microsoft.com/office/drawing/2014/main" id="{D8E59352-0AC4-45C1-A133-892C0F9BD61E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1" name="Straight Connector 12">
            <a:extLst>
              <a:ext uri="{FF2B5EF4-FFF2-40B4-BE49-F238E27FC236}">
                <a16:creationId xmlns:a16="http://schemas.microsoft.com/office/drawing/2014/main" id="{F7134F0D-241A-45D2-8056-495DD87206F6}"/>
              </a:ext>
            </a:extLst>
          </p:cNvPr>
          <p:cNvCxnSpPr/>
          <p:nvPr userDrawn="1"/>
        </p:nvCxnSpPr>
        <p:spPr>
          <a:xfrm>
            <a:off x="1524847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1836676D-7ABE-4F56-8DA0-65EE8F5F6745}"/>
              </a:ext>
            </a:extLst>
          </p:cNvPr>
          <p:cNvCxnSpPr/>
          <p:nvPr userDrawn="1"/>
        </p:nvCxnSpPr>
        <p:spPr>
          <a:xfrm>
            <a:off x="3049694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5">
            <a:extLst>
              <a:ext uri="{FF2B5EF4-FFF2-40B4-BE49-F238E27FC236}">
                <a16:creationId xmlns:a16="http://schemas.microsoft.com/office/drawing/2014/main" id="{7BFB9894-A480-4151-81F5-494D28BC99F8}"/>
              </a:ext>
            </a:extLst>
          </p:cNvPr>
          <p:cNvCxnSpPr/>
          <p:nvPr userDrawn="1"/>
        </p:nvCxnSpPr>
        <p:spPr>
          <a:xfrm>
            <a:off x="4574541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6">
            <a:extLst>
              <a:ext uri="{FF2B5EF4-FFF2-40B4-BE49-F238E27FC236}">
                <a16:creationId xmlns:a16="http://schemas.microsoft.com/office/drawing/2014/main" id="{522CFEE7-3E18-4D64-BDBB-F4265EA512B1}"/>
              </a:ext>
            </a:extLst>
          </p:cNvPr>
          <p:cNvCxnSpPr/>
          <p:nvPr userDrawn="1"/>
        </p:nvCxnSpPr>
        <p:spPr>
          <a:xfrm>
            <a:off x="6099388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>
            <a:extLst>
              <a:ext uri="{FF2B5EF4-FFF2-40B4-BE49-F238E27FC236}">
                <a16:creationId xmlns:a16="http://schemas.microsoft.com/office/drawing/2014/main" id="{3449DEE6-7DA9-47C1-A064-40C4434C3D0A}"/>
              </a:ext>
            </a:extLst>
          </p:cNvPr>
          <p:cNvCxnSpPr/>
          <p:nvPr userDrawn="1"/>
        </p:nvCxnSpPr>
        <p:spPr>
          <a:xfrm>
            <a:off x="7624235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8">
            <a:extLst>
              <a:ext uri="{FF2B5EF4-FFF2-40B4-BE49-F238E27FC236}">
                <a16:creationId xmlns:a16="http://schemas.microsoft.com/office/drawing/2014/main" id="{5495C77B-C0C3-4511-8860-8D7AE6AEF41F}"/>
              </a:ext>
            </a:extLst>
          </p:cNvPr>
          <p:cNvCxnSpPr/>
          <p:nvPr userDrawn="1"/>
        </p:nvCxnSpPr>
        <p:spPr>
          <a:xfrm>
            <a:off x="9149082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9">
            <a:extLst>
              <a:ext uri="{FF2B5EF4-FFF2-40B4-BE49-F238E27FC236}">
                <a16:creationId xmlns:a16="http://schemas.microsoft.com/office/drawing/2014/main" id="{5F6A47D0-3833-45CB-9869-C7E855800AB2}"/>
              </a:ext>
            </a:extLst>
          </p:cNvPr>
          <p:cNvCxnSpPr/>
          <p:nvPr userDrawn="1"/>
        </p:nvCxnSpPr>
        <p:spPr>
          <a:xfrm>
            <a:off x="10673929" y="0"/>
            <a:ext cx="0" cy="6858001"/>
          </a:xfrm>
          <a:prstGeom prst="line">
            <a:avLst/>
          </a:prstGeom>
          <a:ln>
            <a:solidFill>
              <a:schemeClr val="tx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089D10B3-E2A0-4207-9569-7D4A774BA52B}"/>
              </a:ext>
            </a:extLst>
          </p:cNvPr>
          <p:cNvSpPr/>
          <p:nvPr userDrawn="1"/>
        </p:nvSpPr>
        <p:spPr>
          <a:xfrm>
            <a:off x="-6772" y="-7514"/>
            <a:ext cx="1524842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0B17F310-923A-47F5-9C01-B0014FE71717}"/>
              </a:ext>
            </a:extLst>
          </p:cNvPr>
          <p:cNvSpPr/>
          <p:nvPr userDrawn="1"/>
        </p:nvSpPr>
        <p:spPr>
          <a:xfrm>
            <a:off x="1531624" y="-7514"/>
            <a:ext cx="151679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5D5E6E97-8B78-44DE-8173-471E1FE3ADDE}"/>
              </a:ext>
            </a:extLst>
          </p:cNvPr>
          <p:cNvSpPr/>
          <p:nvPr userDrawn="1"/>
        </p:nvSpPr>
        <p:spPr>
          <a:xfrm>
            <a:off x="3049690" y="-7514"/>
            <a:ext cx="152484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0">
            <a:extLst>
              <a:ext uri="{FF2B5EF4-FFF2-40B4-BE49-F238E27FC236}">
                <a16:creationId xmlns:a16="http://schemas.microsoft.com/office/drawing/2014/main" id="{DDA3F6E9-1B63-4D76-831B-B9F97D9894DF}"/>
              </a:ext>
            </a:extLst>
          </p:cNvPr>
          <p:cNvSpPr/>
          <p:nvPr userDrawn="1"/>
        </p:nvSpPr>
        <p:spPr>
          <a:xfrm>
            <a:off x="4574537" y="-7514"/>
            <a:ext cx="1524843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1">
            <a:extLst>
              <a:ext uri="{FF2B5EF4-FFF2-40B4-BE49-F238E27FC236}">
                <a16:creationId xmlns:a16="http://schemas.microsoft.com/office/drawing/2014/main" id="{DAF98F05-DDAF-4362-B890-6B8365D6CFF2}"/>
              </a:ext>
            </a:extLst>
          </p:cNvPr>
          <p:cNvSpPr/>
          <p:nvPr userDrawn="1"/>
        </p:nvSpPr>
        <p:spPr>
          <a:xfrm>
            <a:off x="6099388" y="-7514"/>
            <a:ext cx="1518918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EF194C2-62D4-4F82-AB5A-D3BB0C8FE234}"/>
              </a:ext>
            </a:extLst>
          </p:cNvPr>
          <p:cNvSpPr/>
          <p:nvPr userDrawn="1"/>
        </p:nvSpPr>
        <p:spPr>
          <a:xfrm>
            <a:off x="7633129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4">
            <a:extLst>
              <a:ext uri="{FF2B5EF4-FFF2-40B4-BE49-F238E27FC236}">
                <a16:creationId xmlns:a16="http://schemas.microsoft.com/office/drawing/2014/main" id="{FA7E97F0-EB80-4639-976F-A5AA7C97A552}"/>
              </a:ext>
            </a:extLst>
          </p:cNvPr>
          <p:cNvSpPr/>
          <p:nvPr userDrawn="1"/>
        </p:nvSpPr>
        <p:spPr>
          <a:xfrm>
            <a:off x="9157981" y="-7514"/>
            <a:ext cx="1510020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322A328E-6E64-4A7E-BDA8-4D798E2B566F}"/>
              </a:ext>
            </a:extLst>
          </p:cNvPr>
          <p:cNvSpPr/>
          <p:nvPr userDrawn="1"/>
        </p:nvSpPr>
        <p:spPr>
          <a:xfrm>
            <a:off x="10667152" y="-7514"/>
            <a:ext cx="1524847" cy="6865513"/>
          </a:xfrm>
          <a:prstGeom prst="rect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00097501-0D8B-4D48-BDE8-634A9B63EE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802173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pic>
        <p:nvPicPr>
          <p:cNvPr id="31" name="Obrázek 30">
            <a:extLst>
              <a:ext uri="{FF2B5EF4-FFF2-40B4-BE49-F238E27FC236}">
                <a16:creationId xmlns:a16="http://schemas.microsoft.com/office/drawing/2014/main" id="{F6954960-60CE-45E5-8C16-E1719FE343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7" t="1" r="29344" b="-1"/>
          <a:stretch/>
        </p:blipFill>
        <p:spPr>
          <a:xfrm>
            <a:off x="6099379" y="-3439"/>
            <a:ext cx="6092621" cy="6857998"/>
          </a:xfrm>
          <a:prstGeom prst="rect">
            <a:avLst/>
          </a:prstGeom>
        </p:spPr>
      </p:pic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552396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Placeholder 1">
            <a:extLst>
              <a:ext uri="{FF2B5EF4-FFF2-40B4-BE49-F238E27FC236}">
                <a16:creationId xmlns:a16="http://schemas.microsoft.com/office/drawing/2014/main" id="{C39EA938-6B65-44E2-82AE-3AE4D4F160B5}"/>
              </a:ext>
            </a:extLst>
          </p:cNvPr>
          <p:cNvSpPr txBox="1">
            <a:spLocks/>
          </p:cNvSpPr>
          <p:nvPr userDrawn="1"/>
        </p:nvSpPr>
        <p:spPr>
          <a:xfrm>
            <a:off x="1524001" y="2176285"/>
            <a:ext cx="3845439" cy="110597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C9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err="1"/>
              <a:t>Informatizácia</a:t>
            </a:r>
            <a:endParaRPr lang="en-US"/>
          </a:p>
        </p:txBody>
      </p:sp>
      <p:pic>
        <p:nvPicPr>
          <p:cNvPr id="33" name="Grafický objekt 32">
            <a:extLst>
              <a:ext uri="{FF2B5EF4-FFF2-40B4-BE49-F238E27FC236}">
                <a16:creationId xmlns:a16="http://schemas.microsoft.com/office/drawing/2014/main" id="{91F39D45-CEA2-4B8A-8F16-97F575FEC1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1117" y="5885304"/>
            <a:ext cx="8197697" cy="452780"/>
          </a:xfrm>
          <a:prstGeom prst="rect">
            <a:avLst/>
          </a:prstGeom>
        </p:spPr>
      </p:pic>
      <p:sp>
        <p:nvSpPr>
          <p:cNvPr id="34" name="Pentagon 6">
            <a:extLst>
              <a:ext uri="{FF2B5EF4-FFF2-40B4-BE49-F238E27FC236}">
                <a16:creationId xmlns:a16="http://schemas.microsoft.com/office/drawing/2014/main" id="{5149D558-7E21-407B-8D02-EC5DA30A8C65}"/>
              </a:ext>
            </a:extLst>
          </p:cNvPr>
          <p:cNvSpPr/>
          <p:nvPr userDrawn="1"/>
        </p:nvSpPr>
        <p:spPr>
          <a:xfrm>
            <a:off x="6099379" y="-3756"/>
            <a:ext cx="6092615" cy="6865513"/>
          </a:xfrm>
          <a:prstGeom prst="homePlate">
            <a:avLst>
              <a:gd name="adj" fmla="val 0"/>
            </a:avLst>
          </a:prstGeom>
          <a:solidFill>
            <a:srgbClr val="ECECEC">
              <a:alpha val="2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0" tIns="0" rIns="91440" bIns="91440" rtlCol="0" anchor="ctr" anchorCtr="0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333">
              <a:solidFill>
                <a:schemeClr val="bg2"/>
              </a:solidFill>
              <a:latin typeface="Roboto Regular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55A8D3-CF5F-4761-A24F-A955385C7A8E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xit" presetSubtype="4" ac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xit" presetSubtype="4" ac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xit" presetSubtype="4" ac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xit" presetSubtype="4" ac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accel="10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xit" presetSubtype="4" accel="10000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xit" presetSubtype="4" accel="10000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xit" presetSubtype="4" accel="10000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ntr" presetSubtype="4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/>
      <p:bldP spid="34" grpId="0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E9DC03EB-AA4C-4E90-9889-EB015FF8F8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531620" y="3429000"/>
            <a:ext cx="2650647" cy="135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  <a:r>
              <a:rPr lang="sk-SK" noProof="0" err="1"/>
              <a:t>Maecenas</a:t>
            </a:r>
            <a:r>
              <a:rPr lang="sk-SK" noProof="0"/>
              <a:t> </a:t>
            </a:r>
            <a:r>
              <a:rPr lang="sk-SK" noProof="0" err="1"/>
              <a:t>porttitor</a:t>
            </a:r>
            <a:r>
              <a:rPr lang="sk-SK" noProof="0"/>
              <a:t> </a:t>
            </a:r>
            <a:r>
              <a:rPr lang="sk-SK" noProof="0" err="1"/>
              <a:t>congue</a:t>
            </a:r>
            <a:r>
              <a:rPr lang="sk-SK" noProof="0"/>
              <a:t> </a:t>
            </a:r>
            <a:r>
              <a:rPr lang="sk-SK" noProof="0" err="1"/>
              <a:t>massa</a:t>
            </a:r>
            <a:r>
              <a:rPr lang="sk-SK" noProof="0"/>
              <a:t>. </a:t>
            </a:r>
            <a:r>
              <a:rPr lang="sk-SK" noProof="0" err="1"/>
              <a:t>Fusce</a:t>
            </a:r>
            <a:r>
              <a:rPr lang="sk-SK" noProof="0"/>
              <a:t> </a:t>
            </a:r>
            <a:r>
              <a:rPr lang="sk-SK" noProof="0" err="1"/>
              <a:t>posuere</a:t>
            </a:r>
            <a:r>
              <a:rPr lang="sk-SK" noProof="0"/>
              <a:t>, </a:t>
            </a:r>
            <a:r>
              <a:rPr lang="sk-SK" noProof="0" err="1"/>
              <a:t>magna</a:t>
            </a:r>
            <a:r>
              <a:rPr lang="sk-SK" noProof="0"/>
              <a:t> sed </a:t>
            </a:r>
            <a:r>
              <a:rPr lang="sk-SK" noProof="0" err="1"/>
              <a:t>pulvinar</a:t>
            </a:r>
            <a:r>
              <a:rPr lang="sk-SK" noProof="0"/>
              <a:t> </a:t>
            </a:r>
            <a:r>
              <a:rPr lang="sk-SK" noProof="0" err="1"/>
              <a:t>ultricies</a:t>
            </a:r>
            <a:r>
              <a:rPr lang="sk-SK" noProof="0"/>
              <a:t>, </a:t>
            </a:r>
            <a:r>
              <a:rPr lang="sk-SK" noProof="0" err="1"/>
              <a:t>purus</a:t>
            </a:r>
            <a:r>
              <a:rPr lang="sk-SK" noProof="0"/>
              <a:t> </a:t>
            </a:r>
            <a:r>
              <a:rPr lang="sk-SK" noProof="0" err="1"/>
              <a:t>lectus</a:t>
            </a:r>
            <a:r>
              <a:rPr lang="sk-SK" noProof="0"/>
              <a:t> </a:t>
            </a:r>
            <a:r>
              <a:rPr lang="sk-SK" noProof="0" err="1"/>
              <a:t>malesuada</a:t>
            </a:r>
            <a:r>
              <a:rPr lang="sk-SK" noProof="0"/>
              <a:t> libero,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 </a:t>
            </a:r>
            <a:r>
              <a:rPr lang="sk-SK" noProof="0" err="1"/>
              <a:t>commodo</a:t>
            </a:r>
            <a:r>
              <a:rPr lang="sk-SK" noProof="0"/>
              <a:t> </a:t>
            </a:r>
            <a:r>
              <a:rPr lang="sk-SK" noProof="0" err="1"/>
              <a:t>magna</a:t>
            </a:r>
            <a:r>
              <a:rPr lang="sk-SK" noProof="0"/>
              <a:t> eros </a:t>
            </a:r>
            <a:r>
              <a:rPr lang="sk-SK" noProof="0" err="1"/>
              <a:t>quis</a:t>
            </a:r>
            <a:r>
              <a:rPr lang="sk-SK" noProof="0"/>
              <a:t> urna. </a:t>
            </a:r>
          </a:p>
        </p:txBody>
      </p:sp>
      <p:cxnSp>
        <p:nvCxnSpPr>
          <p:cNvPr id="35" name="Straight Connector 9">
            <a:extLst>
              <a:ext uri="{FF2B5EF4-FFF2-40B4-BE49-F238E27FC236}">
                <a16:creationId xmlns:a16="http://schemas.microsoft.com/office/drawing/2014/main" id="{DE901E82-2BF5-4B8F-AACF-0855F107255E}"/>
              </a:ext>
            </a:extLst>
          </p:cNvPr>
          <p:cNvCxnSpPr>
            <a:cxnSpLocks/>
          </p:cNvCxnSpPr>
          <p:nvPr userDrawn="1"/>
        </p:nvCxnSpPr>
        <p:spPr>
          <a:xfrm>
            <a:off x="1531620" y="3179223"/>
            <a:ext cx="793212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Placeholder 1">
            <a:extLst>
              <a:ext uri="{FF2B5EF4-FFF2-40B4-BE49-F238E27FC236}">
                <a16:creationId xmlns:a16="http://schemas.microsoft.com/office/drawing/2014/main" id="{9A72E966-6432-4405-B575-A25FA487D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621" y="1253007"/>
            <a:ext cx="308291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32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aphicFrame>
        <p:nvGraphicFramePr>
          <p:cNvPr id="37" name="Chart 5">
            <a:extLst>
              <a:ext uri="{FF2B5EF4-FFF2-40B4-BE49-F238E27FC236}">
                <a16:creationId xmlns:a16="http://schemas.microsoft.com/office/drawing/2014/main" id="{D05C5C8E-F625-496B-A446-FFF93EE1D32D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777942167"/>
              </p:ext>
            </p:extLst>
          </p:nvPr>
        </p:nvGraphicFramePr>
        <p:xfrm>
          <a:off x="5611420" y="1082502"/>
          <a:ext cx="6095999" cy="5117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0248E9-D59D-4448-8319-7111BC6A5EC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2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5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  <p:bldGraphic spid="37" grpId="0" uiExpand="1">
        <p:bldSub>
          <a:bldChart bld="seriesEl"/>
        </p:bldSub>
      </p:bldGraphic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nfografika M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délník 17">
            <a:extLst>
              <a:ext uri="{FF2B5EF4-FFF2-40B4-BE49-F238E27FC236}">
                <a16:creationId xmlns:a16="http://schemas.microsoft.com/office/drawing/2014/main" id="{84662AB8-19B8-490B-AFEC-F1F55D01BAB0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E3CE2D03-5D8F-4968-8734-88AF15842792}"/>
              </a:ext>
            </a:extLst>
          </p:cNvPr>
          <p:cNvGrpSpPr/>
          <p:nvPr userDrawn="1"/>
        </p:nvGrpSpPr>
        <p:grpSpPr>
          <a:xfrm>
            <a:off x="4472535" y="1637211"/>
            <a:ext cx="7214368" cy="3583579"/>
            <a:chOff x="4472535" y="1637211"/>
            <a:chExt cx="7214368" cy="3583579"/>
          </a:xfrm>
        </p:grpSpPr>
        <p:pic>
          <p:nvPicPr>
            <p:cNvPr id="7" name="Grafický objekt 6">
              <a:extLst>
                <a:ext uri="{FF2B5EF4-FFF2-40B4-BE49-F238E27FC236}">
                  <a16:creationId xmlns:a16="http://schemas.microsoft.com/office/drawing/2014/main" id="{B4FF89EC-326B-4B73-A086-9301B7A8089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49471" r="87635" b="19578"/>
            <a:stretch/>
          </p:blipFill>
          <p:spPr>
            <a:xfrm>
              <a:off x="4472535" y="3426435"/>
              <a:ext cx="909364" cy="1197817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51DB65C7-AE52-4CEE-A6A2-5B3DD213A52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2418" t="38567" r="79464" b="6976"/>
            <a:stretch/>
          </p:blipFill>
          <p:spPr>
            <a:xfrm>
              <a:off x="4650377" y="3004457"/>
              <a:ext cx="1332412" cy="2107474"/>
            </a:xfrm>
            <a:prstGeom prst="rect">
              <a:avLst/>
            </a:prstGeom>
          </p:spPr>
        </p:pic>
        <p:pic>
          <p:nvPicPr>
            <p:cNvPr id="9" name="Grafický objekt 8">
              <a:extLst>
                <a:ext uri="{FF2B5EF4-FFF2-40B4-BE49-F238E27FC236}">
                  <a16:creationId xmlns:a16="http://schemas.microsoft.com/office/drawing/2014/main" id="{BEBFDE2B-F54B-4C44-8029-E2BFFC89E86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9015" t="16066" r="65018" b="42078"/>
            <a:stretch/>
          </p:blipFill>
          <p:spPr>
            <a:xfrm>
              <a:off x="5135527" y="2133600"/>
              <a:ext cx="1909707" cy="1619795"/>
            </a:xfrm>
            <a:prstGeom prst="rect">
              <a:avLst/>
            </a:prstGeom>
          </p:spPr>
        </p:pic>
        <p:pic>
          <p:nvPicPr>
            <p:cNvPr id="10" name="Grafický objekt 9">
              <a:extLst>
                <a:ext uri="{FF2B5EF4-FFF2-40B4-BE49-F238E27FC236}">
                  <a16:creationId xmlns:a16="http://schemas.microsoft.com/office/drawing/2014/main" id="{3A102862-A403-4E31-B205-C03F4F73DED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 l="15443" t="46668" r="61348" b="4163"/>
            <a:stretch/>
          </p:blipFill>
          <p:spPr>
            <a:xfrm>
              <a:off x="5608321" y="3317966"/>
              <a:ext cx="1706880" cy="1902824"/>
            </a:xfrm>
            <a:prstGeom prst="rect">
              <a:avLst/>
            </a:prstGeom>
          </p:spPr>
        </p:pic>
        <p:pic>
          <p:nvPicPr>
            <p:cNvPr id="11" name="Grafický objekt 10">
              <a:extLst>
                <a:ext uri="{FF2B5EF4-FFF2-40B4-BE49-F238E27FC236}">
                  <a16:creationId xmlns:a16="http://schemas.microsoft.com/office/drawing/2014/main" id="{A91F3C43-01A9-4500-9731-C32538F6D05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 l="26812" t="3238" r="44730" b="54907"/>
            <a:stretch/>
          </p:blipFill>
          <p:spPr>
            <a:xfrm>
              <a:off x="6444343" y="1637211"/>
              <a:ext cx="2092906" cy="1619795"/>
            </a:xfrm>
            <a:prstGeom prst="rect">
              <a:avLst/>
            </a:prstGeom>
          </p:spPr>
        </p:pic>
        <p:pic>
          <p:nvPicPr>
            <p:cNvPr id="12" name="Grafický objekt 11">
              <a:extLst>
                <a:ext uri="{FF2B5EF4-FFF2-40B4-BE49-F238E27FC236}">
                  <a16:creationId xmlns:a16="http://schemas.microsoft.com/office/drawing/2014/main" id="{E6BFD6B4-995B-4516-93BE-644B5F77E20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 l="28660" t="33617" r="37103" b="21153"/>
            <a:stretch/>
          </p:blipFill>
          <p:spPr>
            <a:xfrm>
              <a:off x="6580262" y="2812869"/>
              <a:ext cx="2517897" cy="1750422"/>
            </a:xfrm>
            <a:prstGeom prst="rect">
              <a:avLst/>
            </a:prstGeom>
          </p:spPr>
        </p:pic>
        <p:pic>
          <p:nvPicPr>
            <p:cNvPr id="13" name="Grafický objekt 12">
              <a:extLst>
                <a:ext uri="{FF2B5EF4-FFF2-40B4-BE49-F238E27FC236}">
                  <a16:creationId xmlns:a16="http://schemas.microsoft.com/office/drawing/2014/main" id="{5468CECA-669D-4794-82C5-D9C09C5652A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 l="51915" t="9989" r="1903" b="54908"/>
            <a:stretch/>
          </p:blipFill>
          <p:spPr>
            <a:xfrm>
              <a:off x="8290560" y="1898469"/>
              <a:ext cx="3396343" cy="1358537"/>
            </a:xfrm>
            <a:prstGeom prst="rect">
              <a:avLst/>
            </a:prstGeom>
          </p:spPr>
        </p:pic>
        <p:pic>
          <p:nvPicPr>
            <p:cNvPr id="14" name="Grafický objekt 13">
              <a:extLst>
                <a:ext uri="{FF2B5EF4-FFF2-40B4-BE49-F238E27FC236}">
                  <a16:creationId xmlns:a16="http://schemas.microsoft.com/office/drawing/2014/main" id="{4DA55103-1845-4F21-B571-29D2B6972BB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 l="56680" t="32042" r="4982" b="34429"/>
            <a:stretch/>
          </p:blipFill>
          <p:spPr>
            <a:xfrm>
              <a:off x="8640959" y="2751909"/>
              <a:ext cx="2819521" cy="1297577"/>
            </a:xfrm>
            <a:prstGeom prst="rect">
              <a:avLst/>
            </a:prstGeom>
          </p:spPr>
        </p:pic>
      </p:grpSp>
      <p:cxnSp>
        <p:nvCxnSpPr>
          <p:cNvPr id="15" name="Straight Connector 69">
            <a:extLst>
              <a:ext uri="{FF2B5EF4-FFF2-40B4-BE49-F238E27FC236}">
                <a16:creationId xmlns:a16="http://schemas.microsoft.com/office/drawing/2014/main" id="{B98935E4-66F2-4424-A60C-49B03B2C4A2F}"/>
              </a:ext>
            </a:extLst>
          </p:cNvPr>
          <p:cNvCxnSpPr>
            <a:cxnSpLocks/>
          </p:cNvCxnSpPr>
          <p:nvPr userDrawn="1"/>
        </p:nvCxnSpPr>
        <p:spPr>
          <a:xfrm>
            <a:off x="1029523" y="3193387"/>
            <a:ext cx="0" cy="203479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70">
            <a:extLst>
              <a:ext uri="{FF2B5EF4-FFF2-40B4-BE49-F238E27FC236}">
                <a16:creationId xmlns:a16="http://schemas.microsoft.com/office/drawing/2014/main" id="{FE98719B-E598-4530-A7A9-20B65B93D97B}"/>
              </a:ext>
            </a:extLst>
          </p:cNvPr>
          <p:cNvCxnSpPr>
            <a:cxnSpLocks/>
          </p:cNvCxnSpPr>
          <p:nvPr userDrawn="1"/>
        </p:nvCxnSpPr>
        <p:spPr>
          <a:xfrm>
            <a:off x="1029523" y="4266576"/>
            <a:ext cx="0" cy="203479"/>
          </a:xfrm>
          <a:prstGeom prst="line">
            <a:avLst/>
          </a:pr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71">
            <a:extLst>
              <a:ext uri="{FF2B5EF4-FFF2-40B4-BE49-F238E27FC236}">
                <a16:creationId xmlns:a16="http://schemas.microsoft.com/office/drawing/2014/main" id="{861970CD-C0C0-47E6-8324-18E7244810E4}"/>
              </a:ext>
            </a:extLst>
          </p:cNvPr>
          <p:cNvCxnSpPr>
            <a:cxnSpLocks/>
          </p:cNvCxnSpPr>
          <p:nvPr userDrawn="1"/>
        </p:nvCxnSpPr>
        <p:spPr>
          <a:xfrm>
            <a:off x="1029523" y="5352955"/>
            <a:ext cx="0" cy="203479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D005C88-A829-445E-A9A6-041125D3595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67498" y="3116628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2B6F91EF-E003-4DD2-BBFC-148DFAC8F8C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43404" y="4147443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97B281E2-0FB4-44F2-B304-9B7DEE41BE5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19310" y="5220790"/>
            <a:ext cx="1915708" cy="525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50000"/>
              </a:lnSpc>
              <a:buNone/>
              <a:defRPr sz="1200" baseline="0">
                <a:solidFill>
                  <a:srgbClr val="22222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sk-SK" noProof="0" err="1"/>
              <a:t>Lorem</a:t>
            </a:r>
            <a:r>
              <a:rPr lang="sk-SK" noProof="0"/>
              <a:t> </a:t>
            </a:r>
            <a:r>
              <a:rPr lang="sk-SK" noProof="0" err="1"/>
              <a:t>ipsum</a:t>
            </a:r>
            <a:r>
              <a:rPr lang="sk-SK" noProof="0"/>
              <a:t> </a:t>
            </a:r>
            <a:r>
              <a:rPr lang="sk-SK" noProof="0" err="1"/>
              <a:t>dolor</a:t>
            </a:r>
            <a:r>
              <a:rPr lang="sk-SK" noProof="0"/>
              <a:t> </a:t>
            </a:r>
            <a:r>
              <a:rPr lang="sk-SK" noProof="0" err="1"/>
              <a:t>sit</a:t>
            </a:r>
            <a:r>
              <a:rPr lang="sk-SK" noProof="0"/>
              <a:t> </a:t>
            </a:r>
            <a:r>
              <a:rPr lang="sk-SK" noProof="0" err="1"/>
              <a:t>amet</a:t>
            </a:r>
            <a:r>
              <a:rPr lang="sk-SK" noProof="0"/>
              <a:t>, </a:t>
            </a:r>
            <a:r>
              <a:rPr lang="sk-SK" noProof="0" err="1"/>
              <a:t>consectetuer</a:t>
            </a:r>
            <a:r>
              <a:rPr lang="sk-SK" noProof="0"/>
              <a:t> </a:t>
            </a:r>
            <a:r>
              <a:rPr lang="sk-SK" noProof="0" err="1"/>
              <a:t>adipiscing</a:t>
            </a:r>
            <a:r>
              <a:rPr lang="sk-SK" noProof="0"/>
              <a:t> </a:t>
            </a:r>
            <a:r>
              <a:rPr lang="sk-SK" noProof="0" err="1"/>
              <a:t>elit</a:t>
            </a:r>
            <a:r>
              <a:rPr lang="sk-SK" noProof="0"/>
              <a:t>. </a:t>
            </a:r>
          </a:p>
        </p:txBody>
      </p:sp>
      <p:pic>
        <p:nvPicPr>
          <p:cNvPr id="24" name="Grafický objekt 23">
            <a:extLst>
              <a:ext uri="{FF2B5EF4-FFF2-40B4-BE49-F238E27FC236}">
                <a16:creationId xmlns:a16="http://schemas.microsoft.com/office/drawing/2014/main" id="{D307CDFE-021D-483F-A272-D3A5D0227912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70006" y="765175"/>
            <a:ext cx="2985391" cy="684376"/>
          </a:xfrm>
          <a:prstGeom prst="rect">
            <a:avLst/>
          </a:prstGeom>
        </p:spPr>
      </p:pic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EC5C63F1-687D-4A57-872F-A01D5FA898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1985241"/>
            <a:ext cx="2985391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 err="1"/>
              <a:t>Infografika</a:t>
            </a:r>
            <a:br>
              <a:rPr lang="en-US"/>
            </a:br>
            <a:r>
              <a:rPr lang="en-US" err="1"/>
              <a:t>mapa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6855BB-45C2-420D-8211-0AFB70F463B1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7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3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8399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D22174B4-2DC4-4FCE-BAB8-29FC846D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1" y="1253008"/>
            <a:ext cx="9144000" cy="74878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>
              <a:defRPr sz="28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DE194E43-B19E-4E13-9FF9-6580522981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524000" y="2276475"/>
            <a:ext cx="9144000" cy="33285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buFontTx/>
              <a:buNone/>
              <a:defRPr sz="2400">
                <a:solidFill>
                  <a:srgbClr val="222222"/>
                </a:solidFill>
              </a:defRPr>
            </a:lvl1pPr>
            <a:lvl2pPr marL="0" indent="0">
              <a:buFontTx/>
              <a:buNone/>
              <a:defRPr sz="2000">
                <a:solidFill>
                  <a:srgbClr val="222222"/>
                </a:solidFill>
              </a:defRPr>
            </a:lvl2pPr>
            <a:lvl3pPr marL="0" indent="0">
              <a:buFontTx/>
              <a:buNone/>
              <a:defRPr sz="1800">
                <a:solidFill>
                  <a:srgbClr val="222222"/>
                </a:solidFill>
              </a:defRPr>
            </a:lvl3pPr>
            <a:lvl4pPr marL="0" indent="0">
              <a:buFontTx/>
              <a:buNone/>
              <a:defRPr sz="1400">
                <a:solidFill>
                  <a:srgbClr val="222222"/>
                </a:solidFill>
              </a:defRPr>
            </a:lvl4pPr>
            <a:lvl5pPr marL="0" indent="0">
              <a:buFontTx/>
              <a:buNone/>
              <a:defRPr sz="1200">
                <a:solidFill>
                  <a:srgbClr val="22222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10EEC9-0FA9-4C0C-9457-D860255F67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8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>
        <p:tmplLst>
          <p:tmpl>
            <p:tnLst>
              <p:par>
                <p:cTn presetID="22" presetClass="entr" presetSubtype="4" fill="hold" nodeType="withEffect">
                  <p:stCondLst>
                    <p:cond delay="2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A12C88C-2536-4BF7-8495-A5E598703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59A2E39-B6F3-4093-B175-89D29CA4B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6E5A7-D4A9-428A-AC8D-02B55B00A9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4940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CAD967-6D68-4E94-91F8-5AC1AB458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07EF76-7E4E-43AC-B9A3-81962DA7B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000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616105-2448-457C-86ED-C4CB907077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370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889EF6-DE8F-4D01-8788-A337DA6C0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AEDC469-9C6E-46A8-B7C5-3784C33A1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1276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FE3FD3-CCEE-4F92-AC1B-BC7ACCDC4C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1642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F6CDF0-B55A-46F5-BBC3-46A15B0D9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26027C-6050-4F73-BACF-A8173105B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E04305F-6346-4A43-AFCD-5BDB41627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086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0A4E70-92FF-4614-B7BF-C2323EE8C6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66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13BE06-4846-4800-9760-F30D5345A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7767B59-5D43-4AF8-95FA-A65835BD3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1E054A1-A974-499C-ACD3-2741CD7CF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327004E-AD7E-4E54-86CC-DAE2999310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56B3D07-38EE-4A67-B0F7-7EA3BBEB44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1778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362A2-EDA9-4EC6-B18D-848A5922AA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45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769371-DDF5-4E47-AA84-A3E0847F6D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600" b="1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0C814A-DF1D-49C6-A611-4DA8595D43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475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6A9C86-E123-4F1A-AF81-0179C0D51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A372C5-448B-4C80-809B-12181FBC1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652D144-339D-4B12-A416-E2A3C45602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288D9B-121D-4D82-9E84-3BE14C9E01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179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2F001-1F57-4FA4-A773-6B161944E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78B4A24-DDB1-4CFF-BD3D-424BB50789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C49F650-5C99-4427-9637-B09CEC7281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DB30BC-7B72-44CC-B5B6-504F6C730E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31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5518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91692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74083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8142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66742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hyperlink" Target="mailto:kontakt@mirri.gov.sk" TargetMode="Externa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image" Target="../media/image4.svg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2.sv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hyperlink" Target="mailto:plan.obnovy@mirri.gov.sk" TargetMode="Externa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image" Target="../media/image4.svg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40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97FD9-6246-4EDE-B718-439C6539946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94249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D5A6328-ECAF-432C-A26D-0C51D446A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CBAF2EA-5329-42DE-979C-AD832255C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780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8C93544-6C3A-495A-AB83-7008BE393B2C}"/>
              </a:ext>
            </a:extLst>
          </p:cNvPr>
          <p:cNvSpPr txBox="1">
            <a:spLocks/>
          </p:cNvSpPr>
          <p:nvPr userDrawn="1"/>
        </p:nvSpPr>
        <p:spPr>
          <a:xfrm>
            <a:off x="6953266" y="6091739"/>
            <a:ext cx="47577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b="0" i="0" u="none" strike="noStrike" kern="1200" spc="30" baseline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Štefánikova 15</a:t>
            </a:r>
            <a:r>
              <a:rPr lang="en-US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,</a:t>
            </a:r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811 05 Bratislava </a:t>
            </a:r>
            <a:endParaRPr lang="sk-SK" sz="1200" b="0" i="0" u="none" strike="noStrike" kern="1200" spc="30" baseline="0" noProof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en-US" sz="1200" b="0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sk-SK" sz="1200" b="0" i="0" u="sng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plan.obnovy</a:t>
            </a:r>
            <a:r>
              <a:rPr lang="sk-SK" sz="1200" b="0" i="0" u="sng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  <a:hlinkClick r:id="rId21"/>
              </a:rPr>
              <a:t>@mirri.gov.sk</a:t>
            </a:r>
            <a:r>
              <a:rPr lang="sk-SK" sz="1200" b="0" i="0" u="sng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r"/>
            <a:endParaRPr lang="en-US" sz="1200" spc="30" baseline="0">
              <a:solidFill>
                <a:srgbClr val="004C96"/>
              </a:solidFill>
            </a:endParaRP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5F99FCA-685F-44C5-9888-DCBDD8596BE1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3059234" y="6136018"/>
            <a:ext cx="4931827" cy="272397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84F4C259-7917-4317-94C2-FF74271F4310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36278" y="6091739"/>
            <a:ext cx="2316970" cy="53114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7DD1D-11D7-48A2-B72A-40C1C9A41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22222"/>
                </a:solidFill>
              </a:defRPr>
            </a:lvl1pPr>
          </a:lstStyle>
          <a:p>
            <a:fld id="{265BA0C8-C6A8-4C07-95EF-48CE9B086E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5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  <p:sldLayoutId id="2147483889" r:id="rId13"/>
    <p:sldLayoutId id="2147483890" r:id="rId14"/>
    <p:sldLayoutId id="2147483891" r:id="rId15"/>
    <p:sldLayoutId id="2147483892" r:id="rId16"/>
    <p:sldLayoutId id="2147483893" r:id="rId17"/>
    <p:sldLayoutId id="2147483894" r:id="rId18"/>
    <p:sldLayoutId id="2147483914" r:id="rId1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C9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rgbClr val="22222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rgbClr val="22222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rgbClr val="22222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050" kern="1200">
          <a:solidFill>
            <a:srgbClr val="22222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D5A6328-ECAF-432C-A26D-0C51D446A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sk-SK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CBAF2EA-5329-42DE-979C-AD832255C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780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8C93544-6C3A-495A-AB83-7008BE393B2C}"/>
              </a:ext>
            </a:extLst>
          </p:cNvPr>
          <p:cNvSpPr txBox="1">
            <a:spLocks/>
          </p:cNvSpPr>
          <p:nvPr userDrawn="1"/>
        </p:nvSpPr>
        <p:spPr>
          <a:xfrm>
            <a:off x="6922093" y="6079365"/>
            <a:ext cx="47577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b="0" i="0" u="none" strike="noStrike" kern="1200" spc="30" baseline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Štefánikova 15</a:t>
            </a:r>
            <a:r>
              <a:rPr lang="en-US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,</a:t>
            </a:r>
            <a:r>
              <a:rPr lang="sk-SK" sz="1200" b="1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811 05 Bratislava </a:t>
            </a:r>
            <a:endParaRPr lang="sk-SK" sz="1200" b="0" i="0" u="none" strike="noStrike" kern="1200" spc="30" baseline="0" noProof="0">
              <a:solidFill>
                <a:srgbClr val="004C96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sk-SK" sz="1200" b="0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  <a:hlinkClick r:id="rId20"/>
              </a:rPr>
              <a:t>plan.obnovy@mirri.gov.sk</a:t>
            </a:r>
            <a:r>
              <a:rPr lang="sk-SK" sz="1200" b="0" i="0" u="none" strike="noStrike" kern="1200" spc="30" baseline="0" noProof="0">
                <a:solidFill>
                  <a:srgbClr val="004C96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r"/>
            <a:endParaRPr lang="en-US" sz="1200" spc="30" baseline="0">
              <a:solidFill>
                <a:srgbClr val="004C96"/>
              </a:solidFill>
            </a:endParaRPr>
          </a:p>
        </p:txBody>
      </p: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55F99FCA-685F-44C5-9888-DCBDD8596BE1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3059234" y="6136018"/>
            <a:ext cx="4931827" cy="272397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84F4C259-7917-4317-94C2-FF74271F4310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436278" y="6091739"/>
            <a:ext cx="2316970" cy="53114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1A216-EFA4-4CC2-86F7-725E447C4A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1031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22222"/>
                </a:solidFill>
              </a:defRPr>
            </a:lvl1pPr>
          </a:lstStyle>
          <a:p>
            <a:fld id="{A3FDE092-858E-477F-8CB1-3C2657CDAE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8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  <p:sldLayoutId id="2147483913" r:id="rId1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C9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rgbClr val="22222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rgbClr val="22222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rgbClr val="22222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050" kern="1200">
          <a:solidFill>
            <a:srgbClr val="22222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3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text 1">
            <a:extLst>
              <a:ext uri="{FF2B5EF4-FFF2-40B4-BE49-F238E27FC236}">
                <a16:creationId xmlns:a16="http://schemas.microsoft.com/office/drawing/2014/main" id="{83843D2D-6F11-410F-A1D2-FED0757E46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31202" y="2463284"/>
            <a:ext cx="6520375" cy="1236236"/>
          </a:xfrm>
        </p:spPr>
        <p:txBody>
          <a:bodyPr vert="horz" wrap="none" lIns="0" tIns="0" rIns="0" bIns="0" rtlCol="0" anchor="t">
            <a:spAutoFit/>
          </a:bodyPr>
          <a:lstStyle/>
          <a:p>
            <a:pPr algn="ctr"/>
            <a:r>
              <a:rPr lang="sk-SK" sz="3600" b="1" dirty="0"/>
              <a:t>Plán obnovy a odolnosti (POO)</a:t>
            </a:r>
          </a:p>
          <a:p>
            <a:pPr algn="ctr"/>
            <a:r>
              <a:rPr lang="en-US" sz="3600" b="1" dirty="0" err="1"/>
              <a:t>Komponent</a:t>
            </a:r>
            <a:r>
              <a:rPr lang="sk-SK" sz="3600" b="1" dirty="0"/>
              <a:t> 17 - Digitálne Slovensko</a:t>
            </a:r>
            <a:endParaRPr lang="sk-SK" sz="3600" b="1" dirty="0">
              <a:cs typeface="Calibri Light"/>
            </a:endParaRP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DEEF92A-D1A4-4B09-B719-967F372559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sk-SK" dirty="0">
                <a:solidFill>
                  <a:schemeClr val="tx2"/>
                </a:solidFill>
              </a:rPr>
              <a:t>21.0</a:t>
            </a:r>
            <a:r>
              <a:rPr lang="en-US" dirty="0">
                <a:solidFill>
                  <a:schemeClr val="tx2"/>
                </a:solidFill>
              </a:rPr>
              <a:t>6</a:t>
            </a:r>
            <a:r>
              <a:rPr lang="sk-SK" dirty="0">
                <a:solidFill>
                  <a:schemeClr val="tx2"/>
                </a:solidFill>
              </a:rPr>
              <a:t>.2022</a:t>
            </a:r>
            <a:endParaRPr lang="en-US" dirty="0">
              <a:solidFill>
                <a:schemeClr val="tx2"/>
              </a:solidFill>
              <a:cs typeface="Calibri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358" y="5458600"/>
            <a:ext cx="3340114" cy="1284206"/>
          </a:xfrm>
          <a:prstGeom prst="rect">
            <a:avLst/>
          </a:prstGeom>
        </p:spPr>
      </p:pic>
      <p:pic>
        <p:nvPicPr>
          <p:cNvPr id="6" name="Obrázok 6">
            <a:extLst>
              <a:ext uri="{FF2B5EF4-FFF2-40B4-BE49-F238E27FC236}">
                <a16:creationId xmlns:a16="http://schemas.microsoft.com/office/drawing/2014/main" id="{CAA3BCBA-4D82-4AE4-BCBB-EE11D3AF3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66" y="5758513"/>
            <a:ext cx="2743200" cy="68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88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Harmonogram reformy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19DCA6-3DC7-1549-8D31-8661FA74CA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72" y="1576687"/>
            <a:ext cx="10518147" cy="424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280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Rozpočet reformy</a:t>
            </a: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/>
          </p:nvPr>
        </p:nvGraphicFramePr>
        <p:xfrm>
          <a:off x="551472" y="2095436"/>
          <a:ext cx="8761046" cy="201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Hárok" r:id="rId4" imgW="7286744" imgH="1676503" progId="Excel.Sheet.12">
                  <p:embed/>
                </p:oleObj>
              </mc:Choice>
              <mc:Fallback>
                <p:oleObj name="Hárok" r:id="rId4" imgW="7286744" imgH="1676503" progId="Excel.Sheet.12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1472" y="2095436"/>
                        <a:ext cx="8761046" cy="201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8817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Aktuálne prebiehajúce aktivity</a:t>
            </a:r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dopracovanie Projektového zámeru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spracovanie kariet výstupov expertnou skupinou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aktualizácia harmonogramu a rozpočtu – v nadväznosti na karty výstupov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schválenie Projektového zámeru Riadiacim výborom – 07/2022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aktivita Analýza súčasného stavu legislatívy v oblasti kybernetickej bezpečnosti – ukončenie 07/2022 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príprava súťažných podkladov pre obstaranie centrálneho portálu Kybernetickej bezpečnosti – plánované spustenie procesu verejného obstarávania 08/2022</a:t>
            </a:r>
          </a:p>
        </p:txBody>
      </p:sp>
    </p:spTree>
    <p:extLst>
      <p:ext uri="{BB962C8B-B14F-4D97-AF65-F5344CB8AC3E}">
        <p14:creationId xmlns:p14="http://schemas.microsoft.com/office/powerpoint/2010/main" val="2445185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Ďakujeme za pozornosť</a:t>
            </a:r>
          </a:p>
        </p:txBody>
      </p:sp>
    </p:spTree>
    <p:extLst>
      <p:ext uri="{BB962C8B-B14F-4D97-AF65-F5344CB8AC3E}">
        <p14:creationId xmlns:p14="http://schemas.microsoft.com/office/powerpoint/2010/main" val="1104082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551472" y="461960"/>
            <a:ext cx="8761046" cy="128371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</a:t>
            </a:r>
          </a:p>
          <a:p>
            <a:r>
              <a:rPr lang="sk-SK" sz="2400" dirty="0"/>
              <a:t>Štandardizácia technických a procesných riešení kybernetickej a informačnej bezpečnosti (ITVS)</a:t>
            </a:r>
            <a:endParaRPr lang="sk-SK" sz="3200" b="1" dirty="0"/>
          </a:p>
        </p:txBody>
      </p:sp>
      <p:sp>
        <p:nvSpPr>
          <p:cNvPr id="5" name="Obdĺžnik 4"/>
          <p:cNvSpPr/>
          <p:nvPr/>
        </p:nvSpPr>
        <p:spPr>
          <a:xfrm>
            <a:off x="551472" y="1831154"/>
            <a:ext cx="89241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ciele reformy: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dlhodobým cieľom reformy je štandardizácia riešení v oblasti kybernetickej bezpečnosti s cieľom pokračovať vlastnými zdrojmi v napĺňaní reformných cieľov po ukončení projektov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definovanie jasných a zrozumiteľných požiadaviek na úroveň zabezpečenia informačných a komunikačných technológií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vytvorenie šablón dokumentov pre štruktúru bezpečnostnej dokumentácie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zvyšovanie bezpečnostného povedomia orgánov verejnej moci v oblasti kybernetickej a informačnej bezpečnosti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reforma rieši potrebu zavedenia princípov kybernetickej bezpečnosti do praxe, ich zavedenie bude podporené vytvorením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štandardizovaných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procesných a technických riešení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cieľová skupina: orgány verejnej moci (OVM), dodávatelia IT riešení, odborná verejnosť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ukončenie projektu: 12/2025</a:t>
            </a: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225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Vnútroštátne míľniky</a:t>
            </a:r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495430"/>
              </p:ext>
            </p:extLst>
          </p:nvPr>
        </p:nvGraphicFramePr>
        <p:xfrm>
          <a:off x="551470" y="1539875"/>
          <a:ext cx="8761047" cy="41190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2775">
                  <a:extLst>
                    <a:ext uri="{9D8B030D-6E8A-4147-A177-3AD203B41FA5}">
                      <a16:colId xmlns:a16="http://schemas.microsoft.com/office/drawing/2014/main" val="2269867546"/>
                    </a:ext>
                  </a:extLst>
                </a:gridCol>
                <a:gridCol w="1967446">
                  <a:extLst>
                    <a:ext uri="{9D8B030D-6E8A-4147-A177-3AD203B41FA5}">
                      <a16:colId xmlns:a16="http://schemas.microsoft.com/office/drawing/2014/main" val="2010091345"/>
                    </a:ext>
                  </a:extLst>
                </a:gridCol>
                <a:gridCol w="1775139">
                  <a:extLst>
                    <a:ext uri="{9D8B030D-6E8A-4147-A177-3AD203B41FA5}">
                      <a16:colId xmlns:a16="http://schemas.microsoft.com/office/drawing/2014/main" val="2889766923"/>
                    </a:ext>
                  </a:extLst>
                </a:gridCol>
                <a:gridCol w="1360939">
                  <a:extLst>
                    <a:ext uri="{9D8B030D-6E8A-4147-A177-3AD203B41FA5}">
                      <a16:colId xmlns:a16="http://schemas.microsoft.com/office/drawing/2014/main" val="2296542670"/>
                    </a:ext>
                  </a:extLst>
                </a:gridCol>
                <a:gridCol w="843189">
                  <a:extLst>
                    <a:ext uri="{9D8B030D-6E8A-4147-A177-3AD203B41FA5}">
                      <a16:colId xmlns:a16="http://schemas.microsoft.com/office/drawing/2014/main" val="3635146084"/>
                    </a:ext>
                  </a:extLst>
                </a:gridCol>
                <a:gridCol w="798813">
                  <a:extLst>
                    <a:ext uri="{9D8B030D-6E8A-4147-A177-3AD203B41FA5}">
                      <a16:colId xmlns:a16="http://schemas.microsoft.com/office/drawing/2014/main" val="603681596"/>
                    </a:ext>
                  </a:extLst>
                </a:gridCol>
                <a:gridCol w="1142746">
                  <a:extLst>
                    <a:ext uri="{9D8B030D-6E8A-4147-A177-3AD203B41FA5}">
                      <a16:colId xmlns:a16="http://schemas.microsoft.com/office/drawing/2014/main" val="4224946969"/>
                    </a:ext>
                  </a:extLst>
                </a:gridCol>
              </a:tblGrid>
              <a:tr h="432942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Číslo míľnika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Názov míľnika/cieľa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Verifikačný mechanizmus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Typ míľnika/cieľa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Štvrťrok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>
                          <a:effectLst/>
                          <a:latin typeface="Arial Narrow" panose="020B0606020202030204" pitchFamily="34" charset="0"/>
                        </a:rPr>
                        <a:t>Rok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b="1" u="none" strike="noStrike" dirty="0" err="1">
                          <a:effectLst/>
                          <a:latin typeface="Arial Narrow" panose="020B0606020202030204" pitchFamily="34" charset="0"/>
                        </a:rPr>
                        <a:t>Checkbox</a:t>
                      </a:r>
                      <a:endParaRPr lang="sk-SK" sz="11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93372754"/>
                  </a:ext>
                </a:extLst>
              </a:tr>
              <a:tr h="614191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193_1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Národná koncepcia informatizácie verejnej správy  (NKIVS) 2021-2030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100" u="none" strike="noStrike" dirty="0">
                          <a:effectLst/>
                          <a:latin typeface="Arial Narrow" panose="020B0606020202030204" pitchFamily="34" charset="0"/>
                        </a:rPr>
                        <a:t>NKVIS schválená vládou SR a jeho publikácia</a:t>
                      </a:r>
                      <a:endParaRPr lang="pt-BR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monitorovací krok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Q3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2021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Splnený</a:t>
                      </a:r>
                      <a:endParaRPr lang="sk-SK" sz="11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79646847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193_2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Schválenie  projektového zámeru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monitorovací krok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Q2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2022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Posun o 1 mesiac</a:t>
                      </a:r>
                      <a:endParaRPr lang="sk-SK" sz="1100" b="0" i="0" u="none" strike="noStrike">
                        <a:solidFill>
                          <a:srgbClr val="9C000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93314336"/>
                  </a:ext>
                </a:extLst>
              </a:tr>
              <a:tr h="856307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193_3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Vytvorenie a spustenie centrálneho portálu Kybernetickej bezpečnosti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nezaradené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Q1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2023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Zatiaľ nesplnený</a:t>
                      </a:r>
                      <a:endParaRPr lang="sk-SK" sz="1100" b="0" i="0" u="none" strike="noStrike" dirty="0">
                        <a:solidFill>
                          <a:srgbClr val="9C000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81220995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193_4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Spustenie MPK pre legislatívnu časť štandardizácie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nezaradené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Q4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2023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Zatiaľ nesplnený</a:t>
                      </a:r>
                      <a:endParaRPr lang="sk-SK" sz="1100" b="0" i="0" u="none" strike="noStrike" dirty="0">
                        <a:solidFill>
                          <a:srgbClr val="26262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77467157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193_5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Predloženie legislatívnej časti štandardizácie na schválenie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nezaradené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Q2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2024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Zatiaľ nesplnený</a:t>
                      </a:r>
                      <a:endParaRPr lang="sk-SK" sz="1100" b="0" i="0" u="none" strike="noStrike" dirty="0">
                        <a:solidFill>
                          <a:srgbClr val="26262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18556628"/>
                  </a:ext>
                </a:extLst>
              </a:tr>
              <a:tr h="553903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193_6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u="none" strike="noStrike">
                          <a:effectLst/>
                          <a:latin typeface="Arial Narrow" panose="020B0606020202030204" pitchFamily="34" charset="0"/>
                        </a:rPr>
                        <a:t>Podpora zavádzania štandardizácie naprieč OVM</a:t>
                      </a:r>
                      <a:endParaRPr lang="pl-PL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sk-SK" sz="11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nezaradené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Q3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>
                          <a:effectLst/>
                          <a:latin typeface="Arial Narrow" panose="020B0606020202030204" pitchFamily="34" charset="0"/>
                        </a:rPr>
                        <a:t>2025</a:t>
                      </a:r>
                      <a:endParaRPr lang="sk-SK" sz="1100" b="0" i="0" u="none" strike="noStrike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100" u="none" strike="noStrike" dirty="0">
                          <a:effectLst/>
                          <a:latin typeface="Arial Narrow" panose="020B0606020202030204" pitchFamily="34" charset="0"/>
                        </a:rPr>
                        <a:t>Zatiaľ nesplnený</a:t>
                      </a:r>
                      <a:endParaRPr lang="sk-SK" sz="1100" b="0" i="0" u="none" strike="noStrike" dirty="0">
                        <a:solidFill>
                          <a:srgbClr val="262626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66708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432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1709856"/>
            <a:ext cx="892419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prijať Národnú koncepciu informatizácie verejnej správy na roky 2021-2030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vytvorenie jednotného metodického rámca pre implementáciu opatrení kybernetickej a informačnej bezpečnosti podľa vyhlášky č. 179/2020 Z. z.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definovanie požiadaviek na úroveň zabezpečenia IKT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vytvorenie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šablón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dokumentov pre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štruktúru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bezpečnostnej dokumentácie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zníženie finančných a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časových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nákladov na implementáciu štandardnej úrovne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zabezpečenia</a:t>
            </a:r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definovanie technických a procesných nástrojov a postupov na splnenie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bezpečnostného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minima vrátane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využitia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nástrojov z otvorených zdrojov („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open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source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“)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poskytovanie odbornej pomoci návrhárom a tvorcom informačných systémov rešpektujúcich „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open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standards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“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spracovanie zoznamu prevádzkovaných ISVS a kategorizácia OVM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vytvorenie centrálneho portálu kybernetickej bezpečnosti</a:t>
            </a: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Základné ciele reformy</a:t>
            </a:r>
          </a:p>
        </p:txBody>
      </p:sp>
    </p:spTree>
    <p:extLst>
      <p:ext uri="{BB962C8B-B14F-4D97-AF65-F5344CB8AC3E}">
        <p14:creationId xmlns:p14="http://schemas.microsoft.com/office/powerpoint/2010/main" val="131778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Hlavné aktivity – základné rozdelenie</a:t>
            </a:r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A1 - Katalóg OVM a zoznam aktív, sietí a informačných systémov pre účely riadenia informačnej a kybernetickej bezpečnosti pre sektor ITVS a podsektor verejnej správy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A2 - Analýza a návrh zmien legislatívy v oblasti KIB, vrátane priebežnej realizácie analýz právnych noriem v oblasti bezpečnostných požiadaviek kladených na ISVS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A3 - Vytvorenie jednotného metodického rámca pre implementáciu opatrení KIB podľa vyhlášky č. 179/2020 </a:t>
            </a:r>
            <a:r>
              <a:rPr lang="sk-SK" sz="2000" dirty="0" err="1">
                <a:solidFill>
                  <a:srgbClr val="002060"/>
                </a:solidFill>
                <a:latin typeface="Calibri" panose="020F0502020204030204" pitchFamily="34" charset="0"/>
              </a:rPr>
              <a:t>Z.z</a:t>
            </a: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., vrátane vytvorenia šablón dokumentov pre štruktúru bezpečnostnej dokumentácie v kontexte požiadaviek platnej legislatívy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A4 - Vytvorenie a prevádzka centrálneho portálu Kybernetickej bezpečnosti</a:t>
            </a: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568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Aktivita A1</a:t>
            </a:r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1900" dirty="0">
                <a:solidFill>
                  <a:srgbClr val="002060"/>
                </a:solidFill>
                <a:latin typeface="Calibri" panose="020F0502020204030204" pitchFamily="34" charset="0"/>
              </a:rPr>
              <a:t>vytvorenie katalógu skupín a kritérií pre zariadenie OVM z pohľadu informačnej a kybernetickej bezpečnosti pre sektor VS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1900" dirty="0">
                <a:solidFill>
                  <a:srgbClr val="002060"/>
                </a:solidFill>
                <a:latin typeface="Calibri" panose="020F0502020204030204" pitchFamily="34" charset="0"/>
              </a:rPr>
              <a:t>definovanie štruktúry katalógu OVM z pohľadu informačnej a kybernetickej bezpečnosti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1900" dirty="0">
                <a:solidFill>
                  <a:srgbClr val="002060"/>
                </a:solidFill>
                <a:latin typeface="Calibri" panose="020F0502020204030204" pitchFamily="34" charset="0"/>
              </a:rPr>
              <a:t>definovanie metodiky na zaradenie OVM do skupín podľa kritérií zaradenia (sektor, zriaďovateľ, obrat, počet zamestnancov,  NACE kód, a iné)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1900" dirty="0">
                <a:solidFill>
                  <a:srgbClr val="002060"/>
                </a:solidFill>
                <a:latin typeface="Calibri" panose="020F0502020204030204" pitchFamily="34" charset="0"/>
              </a:rPr>
              <a:t>čistenie dát v katalógu skupín a zaradenie všetkých OVM a prevádzka katalógu skupín OVM a ich zaraďovaní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1900" dirty="0">
                <a:solidFill>
                  <a:srgbClr val="002060"/>
                </a:solidFill>
                <a:latin typeface="Calibri" panose="020F0502020204030204" pitchFamily="34" charset="0"/>
              </a:rPr>
              <a:t>rozpočet: 95 314,- EUR v členení na: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1900" dirty="0">
                <a:solidFill>
                  <a:srgbClr val="002060"/>
                </a:solidFill>
                <a:latin typeface="Calibri" panose="020F0502020204030204" pitchFamily="34" charset="0"/>
              </a:rPr>
              <a:t>aktivity riešené v rámci existujúcej rámcovej dohody: 32 314,- EUR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1900" dirty="0">
                <a:solidFill>
                  <a:srgbClr val="002060"/>
                </a:solidFill>
                <a:latin typeface="Calibri" panose="020F0502020204030204" pitchFamily="34" charset="0"/>
              </a:rPr>
              <a:t>pripravované verejné obstarávanie: 63 000,- EUR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1900" dirty="0">
                <a:solidFill>
                  <a:srgbClr val="002060"/>
                </a:solidFill>
                <a:latin typeface="Calibri" panose="020F0502020204030204" pitchFamily="34" charset="0"/>
              </a:rPr>
              <a:t>časť aktivity bude realizovaná dodávateľsky (viď. vyššie), časť prostredníctvom expertných pracovných skupín (dohody o pracovnej činnosti)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1900" dirty="0">
                <a:solidFill>
                  <a:srgbClr val="002060"/>
                </a:solidFill>
                <a:latin typeface="Calibri" panose="020F0502020204030204" pitchFamily="34" charset="0"/>
              </a:rPr>
              <a:t>harmonogram: 05/2022 – 09/2023</a:t>
            </a:r>
          </a:p>
          <a:p>
            <a:pPr lvl="1" algn="just"/>
            <a:endParaRPr lang="sk-SK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112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Aktivita A2</a:t>
            </a:r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spracovanie podrobnej analýzy súčasného stavu a definovanie štruktúry katalógu OVM z pohľadu informačnej a kybernetickej bezpečnosti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aktivita v procese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návrh harmonizácie legislatívy v oblasti kybernetickej bezpečnosti s cieľom nápravy súčasného stavu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rozpočet: 124 531,20 EUR v členení na: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aktivity riešené v rámci existujúcej rámcovej dohody: 13 939,20 EUR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pripravované verejné obstarávanie: 110 592,- EUR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časť aktivity bude realizovaná dodávateľsky (viď. vyššie), časť prostredníctvom expertných pracovných skupín (dohody o pracovnej činnosti)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harmonogram: 03/2022 – 04/2024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endParaRPr lang="sk-SK" sz="20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685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Aktivita A3</a:t>
            </a:r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schéma pozícií kybernetickej bezpečnosti vo verejnej správe - popis pozícií, rolí a zodpovednosti, plus požiadavka na vzdelávanie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vytvorenie metodických postupov pre implementáciu opatrení kybernetickej bezpečnosti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vytvorenie procesu na samohodnotenie úrovne kybernetickej bezpečnosti s osobitným zameraním na menšie obce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vytvorenie centrálneho katalógu hrozieb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incident </a:t>
            </a:r>
            <a:r>
              <a:rPr lang="sk-SK" dirty="0" err="1">
                <a:solidFill>
                  <a:srgbClr val="002060"/>
                </a:solidFill>
                <a:latin typeface="Calibri" panose="020F0502020204030204" pitchFamily="34" charset="0"/>
              </a:rPr>
              <a:t>response</a:t>
            </a: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 hodnotenie - návod ako postupovať po kybernetickom incidente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vypracovanie a aktualizácia bezpečnostných projektov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rozpočet: 1 720 473,60 EUR v členení na: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aktivity riešené v rámci existujúcej rámcovej dohody: 321 484,60 EUR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pripravované verejné obstarávanie: 1 398 989,- EUR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časť aktivity bude realizovaná dodávateľsky (viď. vyššie), časť prostredníctvom expertných pracovných skupín (dohody o pracovnej činnosti)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dirty="0">
                <a:solidFill>
                  <a:srgbClr val="002060"/>
                </a:solidFill>
                <a:latin typeface="Calibri" panose="020F0502020204030204" pitchFamily="34" charset="0"/>
              </a:rPr>
              <a:t>harmonogram: 06/2022 – 09/2023</a:t>
            </a:r>
          </a:p>
        </p:txBody>
      </p:sp>
    </p:spTree>
    <p:extLst>
      <p:ext uri="{BB962C8B-B14F-4D97-AF65-F5344CB8AC3E}">
        <p14:creationId xmlns:p14="http://schemas.microsoft.com/office/powerpoint/2010/main" val="365654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551472" y="461961"/>
            <a:ext cx="8761046" cy="9656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4C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2400" dirty="0"/>
              <a:t>POO - Komponent 17, Reforma č. 4:  Štandardizácia</a:t>
            </a:r>
          </a:p>
          <a:p>
            <a:r>
              <a:rPr lang="sk-SK" sz="2400" dirty="0"/>
              <a:t>Aktivita A4</a:t>
            </a:r>
          </a:p>
        </p:txBody>
      </p:sp>
      <p:sp>
        <p:nvSpPr>
          <p:cNvPr id="3" name="Obdĺžnik 2"/>
          <p:cNvSpPr/>
          <p:nvPr/>
        </p:nvSpPr>
        <p:spPr>
          <a:xfrm>
            <a:off x="551472" y="1663203"/>
            <a:ext cx="892419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návrh riešenia centrálneho portálu Kybernetickej bezpečnosti, vrátane jeho implementácie a jeho spustenie do prevádzky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testovanie riešenia centrálneho portálu Kybernetickej bezpečnosti, vrátane napĺňania obsahu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prevádzka riešenia centrálneho portálu Kybernetickej bezpečnosti, vrátane priebežnej aktualizácie obsahu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rozpočet: 456 191,30 EUR v členení na: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návrh riešenia, implementácia, testovanie a nasadenie: 359 424,- EUR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rozvoj: 51 767,30 EUR</a:t>
            </a:r>
          </a:p>
          <a:p>
            <a:pPr marL="992188" lvl="2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prevádzka: 45 000,- EUR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aktivita bude realizovaná dodávateľsky, s výnimkou vstupov od expertnej pracovnej skupiny pri časti dotazník</a:t>
            </a:r>
          </a:p>
          <a:p>
            <a:pPr marL="534988" lvl="1" indent="-354013" algn="just">
              <a:buFont typeface="Wingdings" panose="05000000000000000000" pitchFamily="2" charset="2"/>
              <a:buChar char="§"/>
            </a:pPr>
            <a:r>
              <a:rPr lang="sk-SK" sz="2000" dirty="0">
                <a:solidFill>
                  <a:srgbClr val="002060"/>
                </a:solidFill>
                <a:latin typeface="Calibri" panose="020F0502020204030204" pitchFamily="34" charset="0"/>
              </a:rPr>
              <a:t>harmonogram: 06/2022 – 04/2023, s výnimkou rozvoja a prevádzky</a:t>
            </a:r>
          </a:p>
        </p:txBody>
      </p:sp>
    </p:spTree>
    <p:extLst>
      <p:ext uri="{BB962C8B-B14F-4D97-AF65-F5344CB8AC3E}">
        <p14:creationId xmlns:p14="http://schemas.microsoft.com/office/powerpoint/2010/main" val="213377918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ý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lastné 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MIRRI Farebnosť PPT">
      <a:dk1>
        <a:srgbClr val="004C96"/>
      </a:dk1>
      <a:lt1>
        <a:srgbClr val="FFFFFF"/>
      </a:lt1>
      <a:dk2>
        <a:srgbClr val="004C96"/>
      </a:dk2>
      <a:lt2>
        <a:srgbClr val="FFFFFF"/>
      </a:lt2>
      <a:accent1>
        <a:srgbClr val="D1D3D4"/>
      </a:accent1>
      <a:accent2>
        <a:srgbClr val="0055A1"/>
      </a:accent2>
      <a:accent3>
        <a:srgbClr val="ED1C24"/>
      </a:accent3>
      <a:accent4>
        <a:srgbClr val="263C80"/>
      </a:accent4>
      <a:accent5>
        <a:srgbClr val="5F7BCF"/>
      </a:accent5>
      <a:accent6>
        <a:srgbClr val="F4767B"/>
      </a:accent6>
      <a:hlink>
        <a:srgbClr val="004C96"/>
      </a:hlink>
      <a:folHlink>
        <a:srgbClr val="ED1C2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MIRRI Farebnosť PPT">
      <a:dk1>
        <a:srgbClr val="004C96"/>
      </a:dk1>
      <a:lt1>
        <a:srgbClr val="FFFFFF"/>
      </a:lt1>
      <a:dk2>
        <a:srgbClr val="004C96"/>
      </a:dk2>
      <a:lt2>
        <a:srgbClr val="FFFFFF"/>
      </a:lt2>
      <a:accent1>
        <a:srgbClr val="D1D3D4"/>
      </a:accent1>
      <a:accent2>
        <a:srgbClr val="0055A1"/>
      </a:accent2>
      <a:accent3>
        <a:srgbClr val="ED1C24"/>
      </a:accent3>
      <a:accent4>
        <a:srgbClr val="263C80"/>
      </a:accent4>
      <a:accent5>
        <a:srgbClr val="5F7BCF"/>
      </a:accent5>
      <a:accent6>
        <a:srgbClr val="F4767B"/>
      </a:accent6>
      <a:hlink>
        <a:srgbClr val="004C96"/>
      </a:hlink>
      <a:folHlink>
        <a:srgbClr val="ED1C2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CTYWSUCD3UHA-2087524665-264</_dlc_DocId>
    <_dlc_DocIdUrl xmlns="af457a4c-de28-4d38-bda9-e56a61b168cd">
      <Url>https://sp.vicepremier.gov.sk/kyberneticka-bezpecnost/_layouts/15/DocIdRedir.aspx?ID=CTYWSUCD3UHA-2087524665-264</Url>
      <Description>CTYWSUCD3UHA-2087524665-264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9911AF2A462114B92E526870CCB696F" ma:contentTypeVersion="1" ma:contentTypeDescription="Umožňuje vytvoriť nový dokument." ma:contentTypeScope="" ma:versionID="0ffef2941b46628f25d90b320eeb2deb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433CA24-B5C9-4288-B504-A5A44C86DC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D2D913-6C9B-433E-9AF9-5F9856B10131}">
  <ds:schemaRefs>
    <ds:schemaRef ds:uri="44a47b59-0fe9-4a65-8ee2-3f2ab52f776e"/>
    <ds:schemaRef ds:uri="a28c9353-25e1-4d66-9686-f7158e24fc65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0EBBB3E-3FE6-4588-9E35-3877ED56CF4F}"/>
</file>

<file path=customXml/itemProps4.xml><?xml version="1.0" encoding="utf-8"?>
<ds:datastoreItem xmlns:ds="http://schemas.openxmlformats.org/officeDocument/2006/customXml" ds:itemID="{813A2579-F8BF-44AD-A55C-76E0063F4467}"/>
</file>

<file path=docProps/app.xml><?xml version="1.0" encoding="utf-8"?>
<Properties xmlns="http://schemas.openxmlformats.org/officeDocument/2006/extended-properties" xmlns:vt="http://schemas.openxmlformats.org/officeDocument/2006/docPropsVTypes">
  <TotalTime>2033</TotalTime>
  <Words>1064</Words>
  <Application>Microsoft Macintosh PowerPoint</Application>
  <PresentationFormat>Widescreen</PresentationFormat>
  <Paragraphs>151</Paragraphs>
  <Slides>13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Arial Narrow</vt:lpstr>
      <vt:lpstr>Calibri</vt:lpstr>
      <vt:lpstr>Calibri Light</vt:lpstr>
      <vt:lpstr>Open Sans SemiBold</vt:lpstr>
      <vt:lpstr>Roboto Regular</vt:lpstr>
      <vt:lpstr>Wingdings</vt:lpstr>
      <vt:lpstr>Vlastný návrh</vt:lpstr>
      <vt:lpstr>Motiv Office</vt:lpstr>
      <vt:lpstr>Motiv Office</vt:lpstr>
      <vt:lpstr>Hárok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Ďakujeme za pozornosť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OIPOO</dc:creator>
  <cp:lastModifiedBy>Michal Bartok</cp:lastModifiedBy>
  <cp:revision>201</cp:revision>
  <cp:lastPrinted>2022-03-29T06:34:37Z</cp:lastPrinted>
  <dcterms:created xsi:type="dcterms:W3CDTF">2020-06-30T07:10:58Z</dcterms:created>
  <dcterms:modified xsi:type="dcterms:W3CDTF">2022-06-20T17:09:16Z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0x01010069911AF2A462114B92E526870CCB696F</vt:lpwstr>
  </property>
  <property fmtid="{D5CDD505-2E9C-101B-9397-08002B2CF9AE}" pid="3" name="_dlc_DocIdItemGuid">
    <vt:lpwstr>dc845219-88f0-4631-b10e-47e44be89c7d</vt:lpwstr>
  </property>
</Properties>
</file>