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93" r:id="rId2"/>
    <p:sldId id="482" r:id="rId3"/>
    <p:sldId id="483" r:id="rId4"/>
    <p:sldId id="484" r:id="rId5"/>
    <p:sldId id="485" r:id="rId6"/>
    <p:sldId id="486" r:id="rId7"/>
    <p:sldId id="487" r:id="rId8"/>
    <p:sldId id="466" r:id="rId9"/>
    <p:sldId id="467" r:id="rId10"/>
    <p:sldId id="461" r:id="rId11"/>
    <p:sldId id="468" r:id="rId12"/>
    <p:sldId id="488" r:id="rId13"/>
    <p:sldId id="462" r:id="rId14"/>
    <p:sldId id="463" r:id="rId15"/>
    <p:sldId id="469" r:id="rId16"/>
    <p:sldId id="471" r:id="rId17"/>
    <p:sldId id="470" r:id="rId18"/>
    <p:sldId id="473" r:id="rId19"/>
    <p:sldId id="472" r:id="rId20"/>
    <p:sldId id="465" r:id="rId21"/>
    <p:sldId id="474" r:id="rId22"/>
    <p:sldId id="480" r:id="rId23"/>
    <p:sldId id="489" r:id="rId24"/>
    <p:sldId id="476" r:id="rId25"/>
    <p:sldId id="478" r:id="rId26"/>
    <p:sldId id="269" r:id="rId27"/>
    <p:sldId id="477" r:id="rId28"/>
    <p:sldId id="258" r:id="rId29"/>
    <p:sldId id="481" r:id="rId30"/>
    <p:sldId id="479" r:id="rId31"/>
    <p:sldId id="490" r:id="rId32"/>
    <p:sldId id="286" r:id="rId33"/>
  </p:sldIdLst>
  <p:sldSz cx="12192000" cy="6858000"/>
  <p:notesSz cx="6858000" cy="9144000"/>
  <p:defaultTextStyle>
    <a:defPPr>
      <a:defRPr lang="en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87"/>
    <p:restoredTop sz="94689"/>
  </p:normalViewPr>
  <p:slideViewPr>
    <p:cSldViewPr snapToGrid="0" snapToObjects="1">
      <p:cViewPr varScale="1">
        <p:scale>
          <a:sx n="89" d="100"/>
          <a:sy n="89" d="100"/>
        </p:scale>
        <p:origin x="192" y="480"/>
      </p:cViewPr>
      <p:guideLst/>
    </p:cSldViewPr>
  </p:slideViewPr>
  <p:outlineViewPr>
    <p:cViewPr>
      <p:scale>
        <a:sx n="33" d="100"/>
        <a:sy n="33" d="100"/>
      </p:scale>
      <p:origin x="0" y="-43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customXml" Target="../customXml/item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1417D-9964-C64C-BA33-1FD78BFFA52E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D7F55-80D2-D240-A800-52A310603E9C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27042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9BEBF-830E-5C43-87C3-5EE65E1111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58667-FFF9-344A-B763-414D9D961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FF052-74E9-7C4D-BED8-07BC73D59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E22E3-964B-AE4C-8529-8C0B4801A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C10F8-EBA3-A646-9D48-D041C50B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099136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2AD15-41C4-2E47-9DC5-9C9FEDF8D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FF02BD-6521-F745-BC18-FA9666151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C633F-9DB0-3943-9EF2-508F17175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9A27B-1E57-BA45-AA34-6CF2DB486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75FD8-93BB-CA40-A092-B7E36DD3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098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3BF03D-C653-344E-BFCB-FAAFBD337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64B28D-3E3F-C241-AA8E-64D9B1616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A1BE1-E814-0D48-9356-A659615AE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E383E-7509-5846-A6F2-5FDAF37B3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BEAE3-FA08-A343-996C-96749B27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78747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51EFD-93BA-C042-A3EF-6E5ED72A0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8DB15-61CE-EB4B-80CE-B45D8A725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37D99-16EF-6243-8574-6DC8C2DD5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A8EA6-6D97-2C40-BB80-F4CFDA8F3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EC4F1-405A-4C44-A551-076AECC5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00745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0AD03-55B8-B542-9B5A-156D13D12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7FBCE-6399-9648-B1AD-4DB7CC9F1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98379-12E2-4E44-A36D-9E59EAE7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FADB-D39C-4A44-9E60-5E85AA78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64551-E146-984F-B06C-06B3854E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96344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17E2C-C01D-1A45-9E89-5B5EDC57C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44E1-18F6-D241-89F0-418B9CF6A5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C8FC2-B136-8347-A06A-7DCCCD3C3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E9BFE5-B351-AC46-8B7D-D90F7316E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3A994-CC49-DF48-BAD1-1B9608B6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91AB4-F35A-4245-8AC7-84D0D7757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70790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A71B9-8643-D243-9415-3F01D0AED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B7814-C56B-1043-A696-040F6EFDC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FF933-FF13-0A4B-8D10-46BD8060E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CF1704-62AD-6342-A397-21D6AFDBF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491407-3A00-AF41-8710-632989AFD6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575AE1-2EC7-664F-8A94-34438D72D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1AFDDE-1320-3E4A-9868-FBBFEAFE7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114207-D995-C840-8D8F-399AC2BD0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73575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CC72B-B6AC-C940-ABB0-5E63AB371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808773-3809-FC40-B75D-079FF4C4A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83D08-AACB-8E4C-B71B-F9C623AD5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FDB80B-32EC-954A-B399-65350FBD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13448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C038A6-0BCE-6F43-81A7-61C8C6CDC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D40CFA-2D51-8347-9286-09FDA1CD8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8E2B3-CF93-9447-AB3E-72526912B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95428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E59C3-6BA6-B44F-9B6E-B2230E676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2BCE7-7287-D84E-B1A4-B19D0D47C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AF36D-FDA3-DA45-8EB6-FCE38D9B2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C2734-F7E8-144E-888A-A63145B9B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41CAB-E569-1046-878D-2D1AD0598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B52E4-DB87-3D43-B87A-98BA1215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024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760C3-3A1D-8444-A35A-406139098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C82A2E-2C5C-EC4E-96E6-4228AF4948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14D1-0DB1-EF4B-AA29-9024EB89E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19C4D-A1DE-EE40-9003-95A7DEB6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D0EAC9-22FA-6047-B04E-B71EAFF48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390DA1-2249-F249-A866-8FABE6D5A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20653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3B6BC6-713A-9547-B1DA-0A4533097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BDF45-2C72-694F-AA20-3224A142C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728F3-E40B-3C4C-B2D2-E86F811397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2F23F-02C9-D94C-B935-CFB62F31C766}" type="datetimeFigureOut">
              <a:rPr lang="en-SK" smtClean="0"/>
              <a:t>06/04/2021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A3B9F-6ACA-2045-B960-5D65DB59A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E169D-6F8E-164F-95A9-B511BCF37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CAAA2-892F-0B4C-8098-4495512C1D72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28784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970" y="1371601"/>
            <a:ext cx="6611286" cy="4386262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40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Národná k</a:t>
            </a:r>
            <a:r>
              <a:rPr lang="sk-SK" sz="4000" kern="1200" noProof="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oncepcia</a:t>
            </a:r>
            <a:r>
              <a:rPr lang="sk-SK" sz="40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</a:t>
            </a:r>
            <a:br>
              <a:rPr lang="sk-SK" sz="40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sk-SK" sz="40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informatizácie správy SR</a:t>
            </a:r>
            <a:br>
              <a:rPr lang="sk-SK" sz="28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br>
              <a:rPr lang="sk-SK" sz="28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sk-SK" sz="28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časť „</a:t>
            </a:r>
            <a:r>
              <a:rPr lang="sk-SK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Efektívne riadenie digitálneho štátu“</a:t>
            </a:r>
            <a:br>
              <a:rPr lang="sk-SK" sz="2800" b="1" kern="1200" dirty="0">
                <a:solidFill>
                  <a:srgbClr val="080808"/>
                </a:solidFill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  <a:latin typeface="+mj-lt"/>
                <a:ea typeface="+mj-ea"/>
                <a:cs typeface="+mj-cs"/>
              </a:rPr>
            </a:br>
            <a:br>
              <a:rPr lang="sk-SK" sz="28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br>
              <a:rPr lang="sk-SK" sz="2800" kern="1200" noProof="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sk-SK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Rokovanie PS </a:t>
            </a:r>
            <a:r>
              <a:rPr lang="sk-SK" sz="28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Governance</a:t>
            </a:r>
            <a:br>
              <a:rPr lang="sk-SK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</a:br>
            <a:r>
              <a:rPr lang="sk-SK" sz="28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7.4.2021</a:t>
            </a:r>
            <a:endParaRPr lang="sk-SK" sz="2800" kern="1200" noProof="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0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Centralizácia, kde to má zmysel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Architektúra ISVS by mala byť natívne </a:t>
            </a:r>
            <a:r>
              <a:rPr lang="sk-SK" sz="2400" noProof="0" dirty="0" err="1"/>
              <a:t>cloudová</a:t>
            </a:r>
            <a:r>
              <a:rPr lang="sk-SK" sz="2400" noProof="0" dirty="0"/>
              <a:t>. </a:t>
            </a:r>
          </a:p>
          <a:p>
            <a:r>
              <a:rPr lang="sk-SK" sz="2400" noProof="0" dirty="0"/>
              <a:t>To sa nedá dosiahnuť bez centrálneho riadenia. </a:t>
            </a:r>
          </a:p>
          <a:p>
            <a:r>
              <a:rPr lang="sk-SK" sz="2400" noProof="0" dirty="0"/>
              <a:t>Keďže text v kapitole architektúra je založený na konceptoch starších ako 15 rokov, tak tu tá potreba nevyvstáva, respektíve nezdá sa byť jasne zdôvodnená. 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3"/>
            <a:ext cx="5051939" cy="50144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600" dirty="0"/>
              <a:t>Opatrenia</a:t>
            </a:r>
          </a:p>
          <a:p>
            <a:pPr lvl="0"/>
            <a:r>
              <a:rPr lang="sk-SK" sz="1600" dirty="0"/>
              <a:t>Spravovanie identít zamestnancov</a:t>
            </a:r>
            <a:endParaRPr lang="en-SK" sz="1600" dirty="0"/>
          </a:p>
          <a:p>
            <a:pPr lvl="0"/>
            <a:r>
              <a:rPr lang="sk-SK" sz="1600" dirty="0"/>
              <a:t>Spravovanie koncových zariadení a kolaboračných nástrojov</a:t>
            </a:r>
            <a:endParaRPr lang="en-SK" sz="1600" dirty="0"/>
          </a:p>
          <a:p>
            <a:pPr lvl="0"/>
            <a:r>
              <a:rPr lang="sk-SK" sz="1600" dirty="0"/>
              <a:t>Implementácia centralizovaného Helpdesku </a:t>
            </a:r>
            <a:endParaRPr lang="en-SK" sz="1600" dirty="0"/>
          </a:p>
          <a:p>
            <a:pPr lvl="0"/>
            <a:r>
              <a:rPr lang="sk-SK" sz="1600" dirty="0"/>
              <a:t>Zjednocovanie systému pre správu webov</a:t>
            </a:r>
            <a:endParaRPr lang="en-SK" sz="1600" dirty="0"/>
          </a:p>
          <a:p>
            <a:pPr lvl="0"/>
            <a:r>
              <a:rPr lang="sk-SK" sz="1600" dirty="0"/>
              <a:t>Nasadenie systému pre online vzdelávanie zamestnancov</a:t>
            </a:r>
            <a:endParaRPr lang="en-SK" sz="1600" dirty="0"/>
          </a:p>
          <a:p>
            <a:pPr lvl="0"/>
            <a:r>
              <a:rPr lang="sk-SK" sz="1600" dirty="0"/>
              <a:t>Nasadenie podporných spoločných blokov (</a:t>
            </a:r>
            <a:r>
              <a:rPr lang="sk-SK" sz="1600" dirty="0" err="1"/>
              <a:t>SaaS</a:t>
            </a:r>
            <a:r>
              <a:rPr lang="sk-SK" sz="1600" dirty="0"/>
              <a:t>)</a:t>
            </a:r>
            <a:endParaRPr lang="en-SK" sz="1600" dirty="0"/>
          </a:p>
          <a:p>
            <a:pPr lvl="0"/>
            <a:r>
              <a:rPr lang="sk-SK" sz="1600" dirty="0"/>
              <a:t>Nasadenie spoločného bloku pre jednoduché agendy</a:t>
            </a:r>
            <a:endParaRPr lang="en-SK" sz="1600" dirty="0"/>
          </a:p>
          <a:p>
            <a:pPr lvl="0"/>
            <a:r>
              <a:rPr lang="sk-SK" sz="1600" dirty="0"/>
              <a:t>Zavedenie služieb a procesov pre efektívnu prevádzku služieb vládneho cloudu</a:t>
            </a:r>
            <a:endParaRPr lang="en-SK" sz="1600" dirty="0"/>
          </a:p>
          <a:p>
            <a:pPr lvl="0"/>
            <a:r>
              <a:rPr lang="sk-SK" sz="1600" dirty="0"/>
              <a:t>Rozširovanie katalógu služieb a monitoringu vládneho cloudu</a:t>
            </a:r>
            <a:endParaRPr lang="en-SK" sz="1600" dirty="0"/>
          </a:p>
          <a:p>
            <a:pPr lvl="0"/>
            <a:r>
              <a:rPr lang="sk-SK" sz="1600" dirty="0"/>
              <a:t>Dobudovanie cloudovej kancelárie a zavedenie  </a:t>
            </a:r>
            <a:r>
              <a:rPr lang="sk-SK" sz="1600" dirty="0" err="1"/>
              <a:t>cloud-native</a:t>
            </a:r>
            <a:r>
              <a:rPr lang="sk-SK" sz="1600" dirty="0"/>
              <a:t> štandardu</a:t>
            </a:r>
            <a:endParaRPr lang="en-SK" sz="1600" dirty="0"/>
          </a:p>
          <a:p>
            <a:pPr lvl="0"/>
            <a:r>
              <a:rPr lang="sk-SK" sz="1600" dirty="0"/>
              <a:t>Podpora medzinárodnej integrácie vládneho cloudu</a:t>
            </a:r>
            <a:endParaRPr lang="en-SK" sz="1600" dirty="0"/>
          </a:p>
          <a:p>
            <a:pPr lvl="0"/>
            <a:r>
              <a:rPr lang="sk-SK" sz="1600" dirty="0"/>
              <a:t>Dobudovanie architektonickej kancelárie a kancelárie produktového manažmentu</a:t>
            </a:r>
            <a:endParaRPr lang="en-SK" sz="1600" dirty="0"/>
          </a:p>
          <a:p>
            <a:pPr lvl="0"/>
            <a:r>
              <a:rPr lang="sk-SK" sz="1600" dirty="0"/>
              <a:t>Dobudovanie centrálnych kapacít pre konsolidáciu dátových centier </a:t>
            </a:r>
            <a:endParaRPr lang="en-SK" sz="1600" dirty="0"/>
          </a:p>
        </p:txBody>
      </p:sp>
    </p:spTree>
    <p:extLst>
      <p:ext uri="{BB962C8B-B14F-4D97-AF65-F5344CB8AC3E}">
        <p14:creationId xmlns:p14="http://schemas.microsoft.com/office/powerpoint/2010/main" val="4179264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Centralizácia, kde to má zmysel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Za každou úlohou musí byť niekto zodpovedný a mať na to zdroje - EM</a:t>
            </a:r>
          </a:p>
          <a:p>
            <a:r>
              <a:rPr lang="sk-SK" sz="2400" dirty="0"/>
              <a:t>Určenie nositeľov úloh - EM</a:t>
            </a:r>
          </a:p>
          <a:p>
            <a:r>
              <a:rPr lang="sk-SK" sz="2400" noProof="0" dirty="0"/>
              <a:t>Workdesk úradníka, nedoriešená téma z minulosti - EM</a:t>
            </a:r>
          </a:p>
          <a:p>
            <a:r>
              <a:rPr lang="sk-SK" sz="2400" dirty="0"/>
              <a:t>Procesná kancelária, správa procesného modelu -  ĽH</a:t>
            </a:r>
          </a:p>
          <a:p>
            <a:r>
              <a:rPr lang="sk-SK" sz="2400" dirty="0"/>
              <a:t>Postupné drobné zmeny po životných situáciách budú nekonečné - PF</a:t>
            </a:r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3"/>
            <a:ext cx="5051939" cy="50144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600" dirty="0"/>
              <a:t>Opatrenia</a:t>
            </a:r>
          </a:p>
          <a:p>
            <a:pPr lvl="0"/>
            <a:r>
              <a:rPr lang="sk-SK" sz="1600" dirty="0"/>
              <a:t>Spravovanie identít zamestnancov</a:t>
            </a:r>
            <a:endParaRPr lang="en-SK" sz="1600" dirty="0"/>
          </a:p>
          <a:p>
            <a:pPr lvl="0"/>
            <a:r>
              <a:rPr lang="sk-SK" sz="1600" dirty="0"/>
              <a:t>Spravovanie koncových zariadení a kolaboračných nástrojov</a:t>
            </a:r>
            <a:endParaRPr lang="en-SK" sz="1600" dirty="0"/>
          </a:p>
          <a:p>
            <a:pPr lvl="0"/>
            <a:r>
              <a:rPr lang="sk-SK" sz="1600" dirty="0"/>
              <a:t>Implementácia centralizovaného Helpdesku </a:t>
            </a:r>
            <a:endParaRPr lang="en-SK" sz="1600" dirty="0"/>
          </a:p>
          <a:p>
            <a:pPr lvl="0"/>
            <a:r>
              <a:rPr lang="sk-SK" sz="1600" dirty="0"/>
              <a:t>Zjednocovanie systému pre správu webov</a:t>
            </a:r>
            <a:endParaRPr lang="en-SK" sz="1600" dirty="0"/>
          </a:p>
          <a:p>
            <a:pPr lvl="0"/>
            <a:r>
              <a:rPr lang="sk-SK" sz="1600" dirty="0"/>
              <a:t>Nasadenie systému pre online vzdelávanie zamestnancov</a:t>
            </a:r>
            <a:endParaRPr lang="en-SK" sz="1600" dirty="0"/>
          </a:p>
          <a:p>
            <a:pPr lvl="0"/>
            <a:r>
              <a:rPr lang="sk-SK" sz="1600" dirty="0"/>
              <a:t>Nasadenie podporných spoločných blokov (</a:t>
            </a:r>
            <a:r>
              <a:rPr lang="sk-SK" sz="1600" dirty="0" err="1"/>
              <a:t>SaaS</a:t>
            </a:r>
            <a:r>
              <a:rPr lang="sk-SK" sz="1600" dirty="0"/>
              <a:t>)</a:t>
            </a:r>
            <a:endParaRPr lang="en-SK" sz="1600" dirty="0"/>
          </a:p>
          <a:p>
            <a:pPr lvl="0"/>
            <a:r>
              <a:rPr lang="sk-SK" sz="1600" dirty="0"/>
              <a:t>Nasadenie spoločného bloku pre jednoduché agendy</a:t>
            </a:r>
            <a:endParaRPr lang="en-SK" sz="1600" dirty="0"/>
          </a:p>
          <a:p>
            <a:pPr lvl="0"/>
            <a:r>
              <a:rPr lang="sk-SK" sz="1600" dirty="0"/>
              <a:t>Zavedenie služieb a procesov pre efektívnu prevádzku služieb vládneho cloudu</a:t>
            </a:r>
            <a:endParaRPr lang="en-SK" sz="1600" dirty="0"/>
          </a:p>
          <a:p>
            <a:pPr lvl="0"/>
            <a:r>
              <a:rPr lang="sk-SK" sz="1600" dirty="0"/>
              <a:t>Rozširovanie katalógu služieb a monitoringu vládneho cloudu</a:t>
            </a:r>
            <a:endParaRPr lang="en-SK" sz="1600" dirty="0"/>
          </a:p>
          <a:p>
            <a:pPr lvl="0"/>
            <a:r>
              <a:rPr lang="sk-SK" sz="1600" dirty="0"/>
              <a:t>Dobudovanie cloudovej kancelárie a zavedenie  </a:t>
            </a:r>
            <a:r>
              <a:rPr lang="sk-SK" sz="1600" dirty="0" err="1"/>
              <a:t>cloud-native</a:t>
            </a:r>
            <a:r>
              <a:rPr lang="sk-SK" sz="1600" dirty="0"/>
              <a:t> štandardu</a:t>
            </a:r>
            <a:endParaRPr lang="en-SK" sz="1600" dirty="0"/>
          </a:p>
          <a:p>
            <a:pPr lvl="0"/>
            <a:r>
              <a:rPr lang="sk-SK" sz="1600" dirty="0"/>
              <a:t>Podpora medzinárodnej integrácie vládneho cloudu</a:t>
            </a:r>
            <a:endParaRPr lang="en-SK" sz="1600" dirty="0"/>
          </a:p>
          <a:p>
            <a:pPr lvl="0"/>
            <a:r>
              <a:rPr lang="sk-SK" sz="1600" dirty="0"/>
              <a:t>Dobudovanie architektonickej kancelárie a kancelárie produktového manažmentu</a:t>
            </a:r>
            <a:endParaRPr lang="en-SK" sz="1600" dirty="0"/>
          </a:p>
          <a:p>
            <a:pPr lvl="0"/>
            <a:r>
              <a:rPr lang="sk-SK" sz="1600" dirty="0"/>
              <a:t>Dobudovanie centrálnych kapacít pre konsolidáciu dátových centier </a:t>
            </a:r>
            <a:endParaRPr lang="en-SK" sz="1600" dirty="0"/>
          </a:p>
        </p:txBody>
      </p:sp>
    </p:spTree>
    <p:extLst>
      <p:ext uri="{BB962C8B-B14F-4D97-AF65-F5344CB8AC3E}">
        <p14:creationId xmlns:p14="http://schemas.microsoft.com/office/powerpoint/2010/main" val="2423612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Centralizácia, kde to má zmysel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Nie je jasné čo je cieľom centralizácie (lacnejšie, lepšie, rýchlejšie?) ĽI</a:t>
            </a:r>
          </a:p>
          <a:p>
            <a:r>
              <a:rPr lang="sk-SK" sz="2400" noProof="0" dirty="0"/>
              <a:t>Mechanizmus vytvárania a pravidlá používania centrálnych komponentov</a:t>
            </a:r>
            <a:r>
              <a:rPr lang="sk-SK" sz="2400" dirty="0"/>
              <a:t>, vrátane povinnosti používať ich ĽI</a:t>
            </a:r>
          </a:p>
          <a:p>
            <a:r>
              <a:rPr lang="sk-SK" sz="2400" noProof="0" dirty="0"/>
              <a:t>Problematické nápady </a:t>
            </a:r>
            <a:r>
              <a:rPr lang="sk-SK" sz="2400" dirty="0"/>
              <a:t>- napríklad CMS, spoločný blok pre jednoduché agendy ĽI</a:t>
            </a:r>
          </a:p>
          <a:p>
            <a:r>
              <a:rPr lang="sk-SK" sz="2400" noProof="0" dirty="0"/>
              <a:t>Zodpovednosť za prevádzku pri zdieľaných komponentoch ĽI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3"/>
            <a:ext cx="5051939" cy="50144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600" dirty="0"/>
              <a:t>Opatrenia</a:t>
            </a:r>
          </a:p>
          <a:p>
            <a:pPr lvl="0"/>
            <a:r>
              <a:rPr lang="sk-SK" sz="1600" dirty="0"/>
              <a:t>Spravovanie identít zamestnancov</a:t>
            </a:r>
            <a:endParaRPr lang="en-SK" sz="1600" dirty="0"/>
          </a:p>
          <a:p>
            <a:pPr lvl="0"/>
            <a:r>
              <a:rPr lang="sk-SK" sz="1600" dirty="0"/>
              <a:t>Spravovanie koncových zariadení a kolaboračných nástrojov</a:t>
            </a:r>
            <a:endParaRPr lang="en-SK" sz="1600" dirty="0"/>
          </a:p>
          <a:p>
            <a:pPr lvl="0"/>
            <a:r>
              <a:rPr lang="sk-SK" sz="1600" dirty="0"/>
              <a:t>Implementácia centralizovaného Helpdesku </a:t>
            </a:r>
            <a:endParaRPr lang="en-SK" sz="1600" dirty="0"/>
          </a:p>
          <a:p>
            <a:pPr lvl="0"/>
            <a:r>
              <a:rPr lang="sk-SK" sz="1600" dirty="0"/>
              <a:t>Zjednocovanie systému pre správu webov</a:t>
            </a:r>
            <a:endParaRPr lang="en-SK" sz="1600" dirty="0"/>
          </a:p>
          <a:p>
            <a:pPr lvl="0"/>
            <a:r>
              <a:rPr lang="sk-SK" sz="1600" dirty="0"/>
              <a:t>Nasadenie systému pre online vzdelávanie zamestnancov</a:t>
            </a:r>
            <a:endParaRPr lang="en-SK" sz="1600" dirty="0"/>
          </a:p>
          <a:p>
            <a:pPr lvl="0"/>
            <a:r>
              <a:rPr lang="sk-SK" sz="1600" dirty="0"/>
              <a:t>Nasadenie podporných spoločných blokov (</a:t>
            </a:r>
            <a:r>
              <a:rPr lang="sk-SK" sz="1600" dirty="0" err="1"/>
              <a:t>SaaS</a:t>
            </a:r>
            <a:r>
              <a:rPr lang="sk-SK" sz="1600" dirty="0"/>
              <a:t>)</a:t>
            </a:r>
            <a:endParaRPr lang="en-SK" sz="1600" dirty="0"/>
          </a:p>
          <a:p>
            <a:pPr lvl="0"/>
            <a:r>
              <a:rPr lang="sk-SK" sz="1600" dirty="0"/>
              <a:t>Nasadenie spoločného bloku pre jednoduché agendy</a:t>
            </a:r>
            <a:endParaRPr lang="en-SK" sz="1600" dirty="0"/>
          </a:p>
          <a:p>
            <a:pPr lvl="0"/>
            <a:r>
              <a:rPr lang="sk-SK" sz="1600" dirty="0"/>
              <a:t>Zavedenie služieb a procesov pre efektívnu prevádzku služieb vládneho cloudu</a:t>
            </a:r>
            <a:endParaRPr lang="en-SK" sz="1600" dirty="0"/>
          </a:p>
          <a:p>
            <a:pPr lvl="0"/>
            <a:r>
              <a:rPr lang="sk-SK" sz="1600" dirty="0"/>
              <a:t>Rozširovanie katalógu služieb a monitoringu vládneho cloudu</a:t>
            </a:r>
            <a:endParaRPr lang="en-SK" sz="1600" dirty="0"/>
          </a:p>
          <a:p>
            <a:pPr lvl="0"/>
            <a:r>
              <a:rPr lang="sk-SK" sz="1600" dirty="0"/>
              <a:t>Dobudovanie cloudovej kancelárie a zavedenie  </a:t>
            </a:r>
            <a:r>
              <a:rPr lang="sk-SK" sz="1600" dirty="0" err="1"/>
              <a:t>cloud-native</a:t>
            </a:r>
            <a:r>
              <a:rPr lang="sk-SK" sz="1600" dirty="0"/>
              <a:t> štandardu</a:t>
            </a:r>
            <a:endParaRPr lang="en-SK" sz="1600" dirty="0"/>
          </a:p>
          <a:p>
            <a:pPr lvl="0"/>
            <a:r>
              <a:rPr lang="sk-SK" sz="1600" dirty="0"/>
              <a:t>Podpora medzinárodnej integrácie vládneho cloudu</a:t>
            </a:r>
            <a:endParaRPr lang="en-SK" sz="1600" dirty="0"/>
          </a:p>
          <a:p>
            <a:pPr lvl="0"/>
            <a:r>
              <a:rPr lang="sk-SK" sz="1600" dirty="0"/>
              <a:t>Dobudovanie architektonickej kancelárie a kancelárie produktového manažmentu</a:t>
            </a:r>
            <a:endParaRPr lang="en-SK" sz="1600" dirty="0"/>
          </a:p>
          <a:p>
            <a:pPr lvl="0"/>
            <a:r>
              <a:rPr lang="sk-SK" sz="1600" dirty="0"/>
              <a:t>Dobudovanie centrálnych kapacít pre konsolidáciu dátových centier </a:t>
            </a:r>
            <a:endParaRPr lang="en-SK" sz="1600" dirty="0"/>
          </a:p>
        </p:txBody>
      </p:sp>
    </p:spTree>
    <p:extLst>
      <p:ext uri="{BB962C8B-B14F-4D97-AF65-F5344CB8AC3E}">
        <p14:creationId xmlns:p14="http://schemas.microsoft.com/office/powerpoint/2010/main" val="195612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Kybernetická a informačná bezpečnosť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Návrh PS </a:t>
            </a:r>
            <a:r>
              <a:rPr lang="sk-SK" sz="2400" noProof="0" dirty="0" err="1"/>
              <a:t>Governance</a:t>
            </a:r>
            <a:r>
              <a:rPr lang="sk-SK" sz="2400" dirty="0"/>
              <a:t>:</a:t>
            </a:r>
            <a:endParaRPr lang="sk-SK" sz="2400" noProof="0" dirty="0"/>
          </a:p>
          <a:p>
            <a:r>
              <a:rPr lang="sk-SK" sz="2400" noProof="0" dirty="0"/>
              <a:t>Napriek rozhodnutiu autorov NKIVS zaradiť KIB do cieľa Efektívne riadenie digitálneho štátu, navrhujeme nezaoberať sa podkapitolou na PS </a:t>
            </a:r>
            <a:r>
              <a:rPr lang="sk-SK" sz="2400" noProof="0" dirty="0" err="1"/>
              <a:t>Governance</a:t>
            </a:r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Opatrenia</a:t>
            </a:r>
          </a:p>
          <a:p>
            <a:r>
              <a:rPr lang="sk-SK" sz="2400" dirty="0"/>
              <a:t>Zabezpečenie kybernetickej ochrany digitálneho ekosystému verejnej správy zahŕňa</a:t>
            </a:r>
            <a:r>
              <a:rPr lang="en-SK" sz="2400" dirty="0"/>
              <a:t> </a:t>
            </a:r>
          </a:p>
          <a:p>
            <a:r>
              <a:rPr lang="sk-SK" sz="2400" dirty="0"/>
              <a:t>Zvyšovanie KIB vo verejnej správe</a:t>
            </a:r>
            <a:r>
              <a:rPr lang="en-SK" sz="2400" dirty="0"/>
              <a:t> </a:t>
            </a:r>
          </a:p>
          <a:p>
            <a:r>
              <a:rPr lang="sk-SK" sz="2400" dirty="0"/>
              <a:t>Vzdelávanie v oblasti KIB vo verejnej správe </a:t>
            </a:r>
          </a:p>
        </p:txBody>
      </p:sp>
    </p:spTree>
    <p:extLst>
      <p:ext uri="{BB962C8B-B14F-4D97-AF65-F5344CB8AC3E}">
        <p14:creationId xmlns:p14="http://schemas.microsoft.com/office/powerpoint/2010/main" val="1387740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Pri centralizácii verejného obstarávania absentuje zmapovanie potrieb a reálneho využívania</a:t>
            </a:r>
          </a:p>
          <a:p>
            <a:r>
              <a:rPr lang="sk-SK" sz="2400" dirty="0"/>
              <a:t>Úplne chýba použitie flexibilných </a:t>
            </a:r>
            <a:r>
              <a:rPr lang="sk-SK" sz="2400" dirty="0" err="1"/>
              <a:t>Pay</a:t>
            </a:r>
            <a:r>
              <a:rPr lang="sk-SK" sz="2400" dirty="0"/>
              <a:t>-as-</a:t>
            </a:r>
            <a:r>
              <a:rPr lang="sk-SK" sz="2400" dirty="0" err="1"/>
              <a:t>you</a:t>
            </a:r>
            <a:r>
              <a:rPr lang="sk-SK" sz="2400" dirty="0"/>
              <a:t>-go modelov, pričom v komerčnom svete budú už onedlho takéto modely prevažovať, pretože prinášajú ďaleko najväčšie úspory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13444424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Na o</a:t>
            </a:r>
            <a:r>
              <a:rPr lang="sk-SK" sz="2400" noProof="0" dirty="0" err="1"/>
              <a:t>dstránenie</a:t>
            </a:r>
            <a:r>
              <a:rPr lang="sk-SK" sz="2400" noProof="0" dirty="0"/>
              <a:t> vendor-lock-in je už 2 roky k dispozícii postup. Ak je skutočný záujem, treba ho </a:t>
            </a:r>
            <a:r>
              <a:rPr lang="sk-SK" sz="2400" dirty="0"/>
              <a:t>začať aplikovať.</a:t>
            </a:r>
            <a:endParaRPr lang="sk-SK" sz="2400" noProof="0" dirty="0"/>
          </a:p>
          <a:p>
            <a:r>
              <a:rPr lang="sk-SK" sz="2400" dirty="0"/>
              <a:t>Znamená odstránenie vendor-lock-in stavu, že sa zrealizuje otvorená súťaž na prevádzku IS? Ak áno tak to treba napísať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1961107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Treba uviesť, či publikovanie zdrojového kódu znamená jeho zverejnenie všetkým. </a:t>
            </a:r>
          </a:p>
          <a:p>
            <a:r>
              <a:rPr lang="sk-SK" sz="2400" dirty="0"/>
              <a:t>Ak áno, bude treba prevziať na strane OVM zodpovednosť za bezpečnosť a bezporuchový chod (garancie dodávateľa podľa EUPL týmto padajú)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591224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Znalostná databáza vyzerá ako typický projekt pre projekt</a:t>
            </a:r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329029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Chýba jasné vymedzenie typov situácií, pri ktorých bude agilný vývoj najvhodnejší</a:t>
            </a:r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683861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Verejné obstarávanie a nákup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Vendor lock in nie je len problém a úloha pre obstarávanie - ĽH</a:t>
            </a:r>
          </a:p>
          <a:p>
            <a:r>
              <a:rPr lang="sk-SK" sz="2400" dirty="0"/>
              <a:t>Mala by na MIRRI vzniknúť samostatná jednotka pre verejné obstarávanie aplikačného programového vybavenia - ĽH VR</a:t>
            </a:r>
          </a:p>
          <a:p>
            <a:pPr marL="0" indent="0">
              <a:buNone/>
            </a:pPr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Centrálne riadenie vybraných IKT komodít</a:t>
            </a:r>
            <a:r>
              <a:rPr lang="en-SK" sz="2400" dirty="0"/>
              <a:t> </a:t>
            </a:r>
          </a:p>
          <a:p>
            <a:r>
              <a:rPr lang="sk-SK" sz="2400" dirty="0"/>
              <a:t>Odstraňovanie vendor lock-in stavu v ISVS</a:t>
            </a:r>
          </a:p>
          <a:p>
            <a:r>
              <a:rPr lang="sk-SK" sz="2400" dirty="0"/>
              <a:t>Vzdelávanie v rámci verejného obstarávania</a:t>
            </a:r>
          </a:p>
          <a:p>
            <a:r>
              <a:rPr lang="sk-SK" sz="2400" dirty="0"/>
              <a:t>Využívanie znalostnej databázy na obstarávanie</a:t>
            </a:r>
          </a:p>
          <a:p>
            <a:r>
              <a:rPr lang="sk-SK" sz="2400" dirty="0"/>
              <a:t>Presadzovanie agilných metód pri implementácii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417328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Ako sa bude riadiť digitálna transformácia</a:t>
            </a:r>
          </a:p>
          <a:p>
            <a:r>
              <a:rPr lang="sk-SK" sz="2400" dirty="0"/>
              <a:t>Ako zjednodušia procesy prípravy a budovania informačných systémov</a:t>
            </a:r>
          </a:p>
          <a:p>
            <a:r>
              <a:rPr lang="sk-SK" sz="2400" dirty="0"/>
              <a:t>Ako sa bude riadiť program digitalizácie v čase (</a:t>
            </a:r>
            <a:r>
              <a:rPr lang="sk-SK" sz="2400" dirty="0" err="1"/>
              <a:t>roadmapa</a:t>
            </a:r>
            <a:r>
              <a:rPr lang="sk-SK" sz="2400" dirty="0"/>
              <a:t>)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068706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Ľudské zdroje v štátnom IT 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Nadväznosť na Koncepciu riadenia ľudských zdrojov vo verejnej správe</a:t>
            </a:r>
          </a:p>
          <a:p>
            <a:r>
              <a:rPr lang="sk-SK" sz="2400" dirty="0"/>
              <a:t>3 roky na vytvorenie kompetenčného modelu, ktorý je už </a:t>
            </a:r>
            <a:r>
              <a:rPr lang="sk-SK" sz="2400" dirty="0" err="1"/>
              <a:t>predprivanený</a:t>
            </a:r>
            <a:r>
              <a:rPr lang="sk-SK" sz="2400" dirty="0"/>
              <a:t> v KRĽZ je dosť nízka ambícia</a:t>
            </a:r>
          </a:p>
          <a:p>
            <a:r>
              <a:rPr lang="sk-SK" sz="2400" dirty="0"/>
              <a:t>Nie je jasné, či je cieľom aj zvýšenie atraktívnosti zamestnania v štátnom IT a akými nástrojmi sa dosiahne</a:t>
            </a:r>
          </a:p>
          <a:p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Zavedenie systematického postupu k získavaniu a rozvoju ľudských zdrojov v štátnom IT</a:t>
            </a:r>
          </a:p>
          <a:p>
            <a:r>
              <a:rPr lang="sk-SK" sz="2400" dirty="0"/>
              <a:t>Prispôsobovanie kapacít ľudských zdrojov IT rozsahu služieb a systémov</a:t>
            </a:r>
            <a:r>
              <a:rPr lang="en-SK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8869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Ľudské zdroje v štátnom IT 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Absentuje zmienka o biznis vlastníkoch, čo znamená, že opatrenia nepovedú k žiadnemu zlepšeniu</a:t>
            </a:r>
          </a:p>
          <a:p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Zavedenie systematického postupu k získavaniu a rozvoju ľudských zdrojov v štátnom IT</a:t>
            </a:r>
          </a:p>
          <a:p>
            <a:r>
              <a:rPr lang="sk-SK" sz="2400" dirty="0"/>
              <a:t>Prispôsobovanie kapacít ľudských zdrojov IT rozsahu služieb a systémov</a:t>
            </a:r>
            <a:r>
              <a:rPr lang="en-SK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3453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Ľudské zdroje v štátnom IT 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Nie je to iba o IT ale o kontinuálnom zlepšovanie všetkých aspektov procesov a služieb -  EM</a:t>
            </a:r>
          </a:p>
          <a:p>
            <a:r>
              <a:rPr lang="sk-SK" sz="2400" dirty="0"/>
              <a:t>IT je podporná činnosť, bez analytickej a procesnej podpory na L2 úrovni a prípadne až angažovanie analytikov pri tvorbe zadaní zlepšenie nedosiahneme - EM LH</a:t>
            </a:r>
          </a:p>
          <a:p>
            <a:r>
              <a:rPr lang="sk-SK" sz="2400" dirty="0"/>
              <a:t>Nábor bude problematický, IT má zlé meno, pomohla by rekvalifikácia za pomoci externých aktivít (Aj ty </a:t>
            </a:r>
            <a:r>
              <a:rPr lang="sk-SK" sz="2400" dirty="0" err="1"/>
              <a:t>ajtí</a:t>
            </a:r>
            <a:r>
              <a:rPr lang="sk-SK" sz="2400" dirty="0"/>
              <a:t>...) orientácia na vysokoškolákov - LH</a:t>
            </a:r>
          </a:p>
          <a:p>
            <a:endParaRPr lang="sk-SK" sz="2400" dirty="0"/>
          </a:p>
          <a:p>
            <a:endParaRPr lang="sk-SK" sz="2400" noProof="0" dirty="0"/>
          </a:p>
          <a:p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Zavedenie systematického postupu k získavaniu a rozvoju ľudských zdrojov v štátnom IT</a:t>
            </a:r>
          </a:p>
          <a:p>
            <a:r>
              <a:rPr lang="sk-SK" sz="2400" dirty="0"/>
              <a:t>Prispôsobovanie kapacít ľudských zdrojov IT rozsahu služieb a systémov</a:t>
            </a:r>
            <a:r>
              <a:rPr lang="en-SK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9302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Ľudské zdroje v štátnom IT 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Čo je novou ambíciou v oblasti ľudských - ĽI</a:t>
            </a:r>
          </a:p>
          <a:p>
            <a:r>
              <a:rPr lang="sk-SK" sz="2400" dirty="0"/>
              <a:t>Rozlišovať medzi OVM podľa veľkosti - ĽI</a:t>
            </a:r>
          </a:p>
          <a:p>
            <a:r>
              <a:rPr lang="sk-SK" sz="2400" dirty="0" err="1"/>
              <a:t>Chargeback</a:t>
            </a:r>
            <a:r>
              <a:rPr lang="sk-SK" sz="2400" dirty="0"/>
              <a:t> z IT na vlastníkov za pomoci </a:t>
            </a:r>
            <a:r>
              <a:rPr lang="sk-SK" sz="2400" dirty="0" err="1"/>
              <a:t>Controllingu</a:t>
            </a:r>
            <a:r>
              <a:rPr lang="sk-SK" sz="2400" dirty="0"/>
              <a:t> - LH</a:t>
            </a:r>
          </a:p>
          <a:p>
            <a:r>
              <a:rPr lang="sk-SK" sz="2400" dirty="0"/>
              <a:t>Použiť dokument „Nábor pracovníkov do verejnej správy“ z dielne SD - VR</a:t>
            </a:r>
          </a:p>
          <a:p>
            <a:pPr marL="0" indent="0">
              <a:buNone/>
            </a:pPr>
            <a:endParaRPr lang="sk-SK" sz="2400" dirty="0"/>
          </a:p>
          <a:p>
            <a:endParaRPr lang="sk-SK" sz="2400" dirty="0"/>
          </a:p>
          <a:p>
            <a:endParaRPr lang="sk-SK" sz="2400" noProof="0" dirty="0"/>
          </a:p>
          <a:p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Zavedenie systematického postupu k získavaniu a rozvoju ľudských zdrojov v štátnom IT</a:t>
            </a:r>
          </a:p>
          <a:p>
            <a:r>
              <a:rPr lang="sk-SK" sz="2400" dirty="0"/>
              <a:t>Prispôsobovanie kapacít ľudských zdrojov IT rozsahu služieb a systémov</a:t>
            </a:r>
            <a:r>
              <a:rPr lang="en-SK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11946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Nie je jasné, aké kompetencie pri riadení IT VS bude plniť MIRRI SR, k čomu bude prizývať partnerov, čo bude povinnosťou OVM</a:t>
            </a:r>
          </a:p>
          <a:p>
            <a:r>
              <a:rPr lang="sk-SK" sz="2400" noProof="0" dirty="0"/>
              <a:t>Ako sa prejaví rola v orgánu vedenia </a:t>
            </a:r>
            <a:r>
              <a:rPr lang="sk-SK" sz="2400" dirty="0"/>
              <a:t>pri digitálnej transformácii?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13976729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Ak chceme dosiahnuť zásadné zmeny fungovania VS, musíme paralelne realizovať zmeny </a:t>
            </a:r>
            <a:r>
              <a:rPr lang="sk-SK" sz="2400" dirty="0"/>
              <a:t>p</a:t>
            </a:r>
            <a:r>
              <a:rPr lang="sk-SK" sz="2400" noProof="0" dirty="0" err="1"/>
              <a:t>rocesov</a:t>
            </a:r>
            <a:r>
              <a:rPr lang="sk-SK" sz="2400" noProof="0" dirty="0"/>
              <a:t> aj nasadzovanie IKT</a:t>
            </a:r>
          </a:p>
          <a:p>
            <a:r>
              <a:rPr lang="sk-SK" sz="2400" dirty="0"/>
              <a:t>Ako sa dostaneme zo stavu AS IS stavu procesov a informačných technológií do stavu  TO-BE v oboch doménach</a:t>
            </a:r>
          </a:p>
          <a:p>
            <a:r>
              <a:rPr lang="sk-SK" sz="2400" dirty="0"/>
              <a:t>Kto iniciuje procesy transformácie procesov a ich materializáciu v IS?</a:t>
            </a:r>
          </a:p>
          <a:p>
            <a:r>
              <a:rPr lang="sk-SK" sz="2400" dirty="0"/>
              <a:t>Na základe čoho sa rozhodne, ktoré projekty digitálnej transformácie sa budú financovať ?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3296839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CA35C70-3E63-8C4E-93B7-F1E452926D80}"/>
              </a:ext>
            </a:extLst>
          </p:cNvPr>
          <p:cNvSpPr/>
          <p:nvPr/>
        </p:nvSpPr>
        <p:spPr>
          <a:xfrm>
            <a:off x="469902" y="1454911"/>
            <a:ext cx="11226800" cy="10747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ctr"/>
            <a:endParaRPr lang="en-SK" dirty="0">
              <a:solidFill>
                <a:schemeClr val="tx1"/>
              </a:solidFill>
            </a:endParaRPr>
          </a:p>
          <a:p>
            <a:pPr algn="ctr"/>
            <a:endParaRPr lang="en-SK" dirty="0">
              <a:solidFill>
                <a:schemeClr val="tx1"/>
              </a:solidFill>
            </a:endParaRPr>
          </a:p>
          <a:p>
            <a:pPr algn="ctr"/>
            <a:r>
              <a:rPr lang="en-SK" dirty="0">
                <a:solidFill>
                  <a:schemeClr val="tx1"/>
                </a:solidFill>
              </a:rPr>
              <a:t>Stratégia digitalizácie úradu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BAFAF4-A895-0649-AF04-7BB715CE4D49}"/>
              </a:ext>
            </a:extLst>
          </p:cNvPr>
          <p:cNvSpPr/>
          <p:nvPr/>
        </p:nvSpPr>
        <p:spPr>
          <a:xfrm>
            <a:off x="596900" y="1556512"/>
            <a:ext cx="36068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SK" dirty="0">
                <a:solidFill>
                  <a:schemeClr val="tx1"/>
                </a:solidFill>
              </a:rPr>
              <a:t>legislatíva, procesy, lepšie služby a zvyšovanie efektívnosti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76C091-294F-9440-BEF6-905E70F20EA5}"/>
              </a:ext>
            </a:extLst>
          </p:cNvPr>
          <p:cNvSpPr/>
          <p:nvPr/>
        </p:nvSpPr>
        <p:spPr>
          <a:xfrm>
            <a:off x="4279902" y="1556512"/>
            <a:ext cx="36068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SK" dirty="0">
                <a:solidFill>
                  <a:schemeClr val="tx1"/>
                </a:solidFill>
              </a:rPr>
              <a:t>rozvoj informačných systémov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555A34-4818-C947-9071-4D09BF7C8011}"/>
              </a:ext>
            </a:extLst>
          </p:cNvPr>
          <p:cNvSpPr/>
          <p:nvPr/>
        </p:nvSpPr>
        <p:spPr>
          <a:xfrm>
            <a:off x="7962904" y="1556512"/>
            <a:ext cx="36068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SK" dirty="0">
                <a:solidFill>
                  <a:schemeClr val="tx1"/>
                </a:solidFill>
              </a:rPr>
              <a:t>náklady a prínosy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D2C9DF-4A45-1E41-9B8E-DEFAEBF52714}"/>
              </a:ext>
            </a:extLst>
          </p:cNvPr>
          <p:cNvSpPr/>
          <p:nvPr/>
        </p:nvSpPr>
        <p:spPr>
          <a:xfrm>
            <a:off x="4279902" y="3017012"/>
            <a:ext cx="3606800" cy="4953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bg1"/>
                </a:solidFill>
              </a:rPr>
              <a:t>Analýza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84DB5C-224A-574D-AEF6-03EE7EF32946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>
            <a:off x="6083302" y="2529650"/>
            <a:ext cx="0" cy="4873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7387BE34-8D36-7041-A4AC-8C9792723F23}"/>
              </a:ext>
            </a:extLst>
          </p:cNvPr>
          <p:cNvSpPr/>
          <p:nvPr/>
        </p:nvSpPr>
        <p:spPr>
          <a:xfrm>
            <a:off x="4267202" y="3582162"/>
            <a:ext cx="3606800" cy="495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tx1"/>
                </a:solidFill>
              </a:rPr>
              <a:t>Detailná špecifikácia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07518DF-765F-9244-9416-EA1075A26EAA}"/>
              </a:ext>
            </a:extLst>
          </p:cNvPr>
          <p:cNvSpPr/>
          <p:nvPr/>
        </p:nvSpPr>
        <p:spPr>
          <a:xfrm>
            <a:off x="4292602" y="4153662"/>
            <a:ext cx="3606800" cy="4953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tx1"/>
                </a:solidFill>
              </a:rPr>
              <a:t>Vývoj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81ED8EA-AE5D-7044-ACF9-E80E1CC162A5}"/>
              </a:ext>
            </a:extLst>
          </p:cNvPr>
          <p:cNvSpPr/>
          <p:nvPr/>
        </p:nvSpPr>
        <p:spPr>
          <a:xfrm>
            <a:off x="4279902" y="4725162"/>
            <a:ext cx="3606800" cy="495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tx1"/>
                </a:solidFill>
              </a:rPr>
              <a:t>Testovanie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85C057-D36F-2446-9058-4E4C52519929}"/>
              </a:ext>
            </a:extLst>
          </p:cNvPr>
          <p:cNvSpPr/>
          <p:nvPr/>
        </p:nvSpPr>
        <p:spPr>
          <a:xfrm>
            <a:off x="4292602" y="5296662"/>
            <a:ext cx="3606800" cy="4953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bg1"/>
                </a:solidFill>
              </a:rPr>
              <a:t>Nasadenie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9E71E6-FD1A-CF42-83A7-801DF45DE69E}"/>
              </a:ext>
            </a:extLst>
          </p:cNvPr>
          <p:cNvSpPr/>
          <p:nvPr/>
        </p:nvSpPr>
        <p:spPr>
          <a:xfrm>
            <a:off x="4305302" y="5893562"/>
            <a:ext cx="3606800" cy="4953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bg1"/>
                </a:solidFill>
              </a:rPr>
              <a:t>Prevádzka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DE9BCC-7F8F-BE4F-A883-0778C9E78584}"/>
              </a:ext>
            </a:extLst>
          </p:cNvPr>
          <p:cNvCxnSpPr>
            <a:cxnSpLocks/>
          </p:cNvCxnSpPr>
          <p:nvPr/>
        </p:nvCxnSpPr>
        <p:spPr>
          <a:xfrm>
            <a:off x="469902" y="3537712"/>
            <a:ext cx="11226800" cy="127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A788E4C-C47D-1C42-83D1-4B86285FE337}"/>
              </a:ext>
            </a:extLst>
          </p:cNvPr>
          <p:cNvSpPr/>
          <p:nvPr/>
        </p:nvSpPr>
        <p:spPr>
          <a:xfrm>
            <a:off x="8848856" y="4386231"/>
            <a:ext cx="2306824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SK" dirty="0">
                <a:solidFill>
                  <a:schemeClr val="tx1"/>
                </a:solidFill>
              </a:rPr>
              <a:t>Operatívna fáza digitalizácie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F531108-3B19-C145-8C93-DC5181A16F85}"/>
              </a:ext>
            </a:extLst>
          </p:cNvPr>
          <p:cNvSpPr/>
          <p:nvPr/>
        </p:nvSpPr>
        <p:spPr>
          <a:xfrm>
            <a:off x="228602" y="2870962"/>
            <a:ext cx="36068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SK" dirty="0">
                <a:solidFill>
                  <a:schemeClr val="tx1"/>
                </a:solidFill>
              </a:rPr>
              <a:t>Odborná garancia </a:t>
            </a:r>
          </a:p>
          <a:p>
            <a:r>
              <a:rPr lang="en-SK" dirty="0">
                <a:solidFill>
                  <a:schemeClr val="tx1"/>
                </a:solidFill>
              </a:rPr>
              <a:t>ISBA MV SR alebo vlastnými silami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AA4B4B-F488-1D4B-ABE9-BA9F767CD4AC}"/>
              </a:ext>
            </a:extLst>
          </p:cNvPr>
          <p:cNvSpPr/>
          <p:nvPr/>
        </p:nvSpPr>
        <p:spPr>
          <a:xfrm>
            <a:off x="241306" y="3604390"/>
            <a:ext cx="36068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SK" dirty="0">
                <a:solidFill>
                  <a:schemeClr val="tx1"/>
                </a:solidFill>
              </a:rPr>
              <a:t>Odborná garancia </a:t>
            </a:r>
          </a:p>
          <a:p>
            <a:r>
              <a:rPr lang="en-SK" dirty="0">
                <a:solidFill>
                  <a:schemeClr val="tx1"/>
                </a:solidFill>
              </a:rPr>
              <a:t>SITVS MIRRI SR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E91A905-8524-5C40-AE1D-D141DEB89560}"/>
              </a:ext>
            </a:extLst>
          </p:cNvPr>
          <p:cNvSpPr/>
          <p:nvPr/>
        </p:nvSpPr>
        <p:spPr>
          <a:xfrm>
            <a:off x="8115306" y="3017012"/>
            <a:ext cx="492246" cy="3371850"/>
          </a:xfrm>
          <a:prstGeom prst="rightBrac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K"/>
          </a:p>
        </p:txBody>
      </p:sp>
      <p:sp>
        <p:nvSpPr>
          <p:cNvPr id="22" name="Right Brace 21">
            <a:extLst>
              <a:ext uri="{FF2B5EF4-FFF2-40B4-BE49-F238E27FC236}">
                <a16:creationId xmlns:a16="http://schemas.microsoft.com/office/drawing/2014/main" id="{8406B8AB-A981-2544-A29C-D764F808C942}"/>
              </a:ext>
            </a:extLst>
          </p:cNvPr>
          <p:cNvSpPr/>
          <p:nvPr/>
        </p:nvSpPr>
        <p:spPr>
          <a:xfrm rot="16200000">
            <a:off x="5869054" y="-4335146"/>
            <a:ext cx="423418" cy="11099801"/>
          </a:xfrm>
          <a:prstGeom prst="rightBrace">
            <a:avLst>
              <a:gd name="adj1" fmla="val 8333"/>
              <a:gd name="adj2" fmla="val 50638"/>
            </a:avLst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K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0B8FC9-14E0-0E45-A3FA-E050A89457C6}"/>
              </a:ext>
            </a:extLst>
          </p:cNvPr>
          <p:cNvSpPr/>
          <p:nvPr/>
        </p:nvSpPr>
        <p:spPr>
          <a:xfrm>
            <a:off x="4194048" y="429990"/>
            <a:ext cx="3854200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tx1"/>
                </a:solidFill>
              </a:rPr>
              <a:t>Strategická fáza digitalizácie</a:t>
            </a:r>
          </a:p>
        </p:txBody>
      </p:sp>
    </p:spTree>
    <p:extLst>
      <p:ext uri="{BB962C8B-B14F-4D97-AF65-F5344CB8AC3E}">
        <p14:creationId xmlns:p14="http://schemas.microsoft.com/office/powerpoint/2010/main" val="2403993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Súčasťou efektívneho riadenia zdá sa nie je znižovanie administratívnej záťaže na strane informatikov na OVM pri príprave projektov.</a:t>
            </a:r>
          </a:p>
          <a:p>
            <a:r>
              <a:rPr lang="sk-SK" sz="2400" dirty="0"/>
              <a:t>Má byť výsledkom efektívneho riadenia aj skrátenie životného cyklu projektu vrátane prípravných fáz?</a:t>
            </a:r>
          </a:p>
          <a:p>
            <a:r>
              <a:rPr lang="sk-SK" sz="2400" dirty="0"/>
              <a:t>Ak ale áno, tak aké kroky a dokumenty vypadnú alebo sa zlúčia</a:t>
            </a:r>
          </a:p>
          <a:p>
            <a:r>
              <a:rPr lang="sk-SK" sz="2400" dirty="0"/>
              <a:t>Ako sa zmenia kontrolné procesy?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371428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806A-EFBD-4241-9A2E-04408EC3E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365125"/>
            <a:ext cx="11056620" cy="1325563"/>
          </a:xfrm>
        </p:spPr>
        <p:txBody>
          <a:bodyPr anchor="t"/>
          <a:lstStyle/>
          <a:p>
            <a:r>
              <a:rPr lang="en-SK" dirty="0"/>
              <a:t>Súčasný proces                   Navrhovaný proces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CD8287F-DB07-164B-8BCF-B2B7DFB09E81}"/>
              </a:ext>
            </a:extLst>
          </p:cNvPr>
          <p:cNvSpPr/>
          <p:nvPr/>
        </p:nvSpPr>
        <p:spPr>
          <a:xfrm>
            <a:off x="394789" y="110344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Koncepcia rozvoja informačných technológií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0717DAF-E99A-774B-A23F-0B337AFC3D68}"/>
              </a:ext>
            </a:extLst>
          </p:cNvPr>
          <p:cNvSpPr/>
          <p:nvPr/>
        </p:nvSpPr>
        <p:spPr>
          <a:xfrm>
            <a:off x="394789" y="196069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Reformný zámer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5AC1560-C4A1-9644-9925-4C90E78ADAD1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>
            <a:off x="1947818" y="171304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E3C52B6-ACE1-7A43-9C9E-DDEACBE1F997}"/>
              </a:ext>
            </a:extLst>
          </p:cNvPr>
          <p:cNvSpPr/>
          <p:nvPr/>
        </p:nvSpPr>
        <p:spPr>
          <a:xfrm>
            <a:off x="394789" y="281794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Štúdia uskutočniteľnosti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6F09B7-F9E5-774E-8954-25E40451103E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1947818" y="257029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61D20EF-C330-AE45-BC54-65B54B379A6E}"/>
              </a:ext>
            </a:extLst>
          </p:cNvPr>
          <p:cNvSpPr/>
          <p:nvPr/>
        </p:nvSpPr>
        <p:spPr>
          <a:xfrm>
            <a:off x="394789" y="367519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Žiadosť o nenávratný finančný príspevok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65A8C2-0604-5A4D-A6C2-CD2E6E746218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1947818" y="342754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6A44E4B-7C88-EA4C-95FC-DB5121A21D47}"/>
              </a:ext>
            </a:extLst>
          </p:cNvPr>
          <p:cNvSpPr/>
          <p:nvPr/>
        </p:nvSpPr>
        <p:spPr>
          <a:xfrm>
            <a:off x="394789" y="453244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Obstarávanie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30E542-8FA6-9F4F-833E-A2BB77CE5355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947818" y="428479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49A85D1-00CA-C040-A07D-755DBCA6815C}"/>
              </a:ext>
            </a:extLst>
          </p:cNvPr>
          <p:cNvSpPr/>
          <p:nvPr/>
        </p:nvSpPr>
        <p:spPr>
          <a:xfrm>
            <a:off x="3589019" y="1713049"/>
            <a:ext cx="1062989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1E0288-A88D-0242-AF4E-952AC2ABE621}"/>
              </a:ext>
            </a:extLst>
          </p:cNvPr>
          <p:cNvCxnSpPr>
            <a:stCxn id="17" idx="1"/>
          </p:cNvCxnSpPr>
          <p:nvPr/>
        </p:nvCxnSpPr>
        <p:spPr>
          <a:xfrm flipH="1" flipV="1">
            <a:off x="1947818" y="182880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BD5C0D-D2C5-D24C-9E0A-409DD4DCC4BB}"/>
              </a:ext>
            </a:extLst>
          </p:cNvPr>
          <p:cNvSpPr/>
          <p:nvPr/>
        </p:nvSpPr>
        <p:spPr>
          <a:xfrm>
            <a:off x="3589019" y="2573655"/>
            <a:ext cx="1062989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72F7FE-B247-4E48-82DB-631A47EC7181}"/>
              </a:ext>
            </a:extLst>
          </p:cNvPr>
          <p:cNvCxnSpPr>
            <a:stCxn id="20" idx="1"/>
          </p:cNvCxnSpPr>
          <p:nvPr/>
        </p:nvCxnSpPr>
        <p:spPr>
          <a:xfrm flipH="1" flipV="1">
            <a:off x="1947818" y="2689406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5A12C09-0E79-0B4A-BA46-3DCC33225992}"/>
              </a:ext>
            </a:extLst>
          </p:cNvPr>
          <p:cNvSpPr/>
          <p:nvPr/>
        </p:nvSpPr>
        <p:spPr>
          <a:xfrm>
            <a:off x="3589019" y="3427549"/>
            <a:ext cx="1062989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DC21B0-D20E-DD46-BBC3-7DD11439690D}"/>
              </a:ext>
            </a:extLst>
          </p:cNvPr>
          <p:cNvCxnSpPr>
            <a:stCxn id="22" idx="1"/>
          </p:cNvCxnSpPr>
          <p:nvPr/>
        </p:nvCxnSpPr>
        <p:spPr>
          <a:xfrm flipH="1" flipV="1">
            <a:off x="1947818" y="354330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F6B1DB1-83B0-D441-AB39-A03B92461BD2}"/>
              </a:ext>
            </a:extLst>
          </p:cNvPr>
          <p:cNvSpPr/>
          <p:nvPr/>
        </p:nvSpPr>
        <p:spPr>
          <a:xfrm>
            <a:off x="3589019" y="4296229"/>
            <a:ext cx="1062989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8C0B6B4-28D3-3E4B-8DA5-C3B61DF8C216}"/>
              </a:ext>
            </a:extLst>
          </p:cNvPr>
          <p:cNvCxnSpPr>
            <a:stCxn id="24" idx="1"/>
          </p:cNvCxnSpPr>
          <p:nvPr/>
        </p:nvCxnSpPr>
        <p:spPr>
          <a:xfrm flipH="1" flipV="1">
            <a:off x="1947818" y="441198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7120E74-97C9-2D47-BA84-03040FBBD716}"/>
              </a:ext>
            </a:extLst>
          </p:cNvPr>
          <p:cNvSpPr/>
          <p:nvPr/>
        </p:nvSpPr>
        <p:spPr>
          <a:xfrm>
            <a:off x="398599" y="5393509"/>
            <a:ext cx="3106057" cy="609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Realizácia projektu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8B4DCF2-586E-1741-A68A-C9E983C6009F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1951628" y="514585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054FA43-75F5-2C4C-909B-69EB1240065E}"/>
              </a:ext>
            </a:extLst>
          </p:cNvPr>
          <p:cNvSpPr/>
          <p:nvPr/>
        </p:nvSpPr>
        <p:spPr>
          <a:xfrm>
            <a:off x="3592829" y="5157289"/>
            <a:ext cx="1062989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88BC5A1-7284-564B-A238-FA40371412F9}"/>
              </a:ext>
            </a:extLst>
          </p:cNvPr>
          <p:cNvCxnSpPr>
            <a:stCxn id="28" idx="1"/>
          </p:cNvCxnSpPr>
          <p:nvPr/>
        </p:nvCxnSpPr>
        <p:spPr>
          <a:xfrm flipH="1" flipV="1">
            <a:off x="1951628" y="527304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C16FC3B-F754-C54C-B753-E0CF3DE27A46}"/>
              </a:ext>
            </a:extLst>
          </p:cNvPr>
          <p:cNvSpPr/>
          <p:nvPr/>
        </p:nvSpPr>
        <p:spPr>
          <a:xfrm>
            <a:off x="3589019" y="6004061"/>
            <a:ext cx="2228851" cy="559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Kontrola, monitoring, hodnotenie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120FBBA6-0B72-2844-9AD5-6D6F18CB36D8}"/>
              </a:ext>
            </a:extLst>
          </p:cNvPr>
          <p:cNvCxnSpPr>
            <a:cxnSpLocks/>
            <a:endCxn id="30" idx="1"/>
          </p:cNvCxnSpPr>
          <p:nvPr/>
        </p:nvCxnSpPr>
        <p:spPr>
          <a:xfrm rot="16200000" flipH="1">
            <a:off x="2549922" y="5244794"/>
            <a:ext cx="440802" cy="163739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AA27166-B96B-1E43-B583-3D5D812521CB}"/>
              </a:ext>
            </a:extLst>
          </p:cNvPr>
          <p:cNvSpPr/>
          <p:nvPr/>
        </p:nvSpPr>
        <p:spPr>
          <a:xfrm>
            <a:off x="6250759" y="1940349"/>
            <a:ext cx="3106057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Koncepcia digitálnej transformácie OVM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07AE0B4-59FB-4A46-8736-9F159085FAE0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7803788" y="254994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C2FE4936-9CCD-C445-9133-B98AE07E639D}"/>
              </a:ext>
            </a:extLst>
          </p:cNvPr>
          <p:cNvSpPr/>
          <p:nvPr/>
        </p:nvSpPr>
        <p:spPr>
          <a:xfrm>
            <a:off x="6250759" y="2844619"/>
            <a:ext cx="3106057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Žiadosť o nenávratný finančný príspevok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F242C090-F6CC-B943-BFFE-575F695B877F}"/>
              </a:ext>
            </a:extLst>
          </p:cNvPr>
          <p:cNvSpPr/>
          <p:nvPr/>
        </p:nvSpPr>
        <p:spPr>
          <a:xfrm>
            <a:off x="6250759" y="3701869"/>
            <a:ext cx="3106057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Obstarávanie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6CFA360-86C3-8F47-B5C4-A1F985A5885F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7803788" y="345421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56E16B1-AA7E-EA4F-AEAF-18F37EC2B06B}"/>
              </a:ext>
            </a:extLst>
          </p:cNvPr>
          <p:cNvSpPr/>
          <p:nvPr/>
        </p:nvSpPr>
        <p:spPr>
          <a:xfrm>
            <a:off x="9444989" y="2549949"/>
            <a:ext cx="1062989" cy="24765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A52354F6-035D-6042-93F5-1FEBDBFF3DF0}"/>
              </a:ext>
            </a:extLst>
          </p:cNvPr>
          <p:cNvSpPr/>
          <p:nvPr/>
        </p:nvSpPr>
        <p:spPr>
          <a:xfrm>
            <a:off x="9444989" y="3465649"/>
            <a:ext cx="1062989" cy="24765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F1E63F1-5497-C947-81EE-0C7FC6E0E359}"/>
              </a:ext>
            </a:extLst>
          </p:cNvPr>
          <p:cNvCxnSpPr>
            <a:stCxn id="48" idx="1"/>
          </p:cNvCxnSpPr>
          <p:nvPr/>
        </p:nvCxnSpPr>
        <p:spPr>
          <a:xfrm flipH="1" flipV="1">
            <a:off x="7803788" y="358140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D33F7D44-93A3-4947-B153-F6205ED02044}"/>
              </a:ext>
            </a:extLst>
          </p:cNvPr>
          <p:cNvSpPr/>
          <p:nvPr/>
        </p:nvSpPr>
        <p:spPr>
          <a:xfrm>
            <a:off x="6254569" y="4562929"/>
            <a:ext cx="3106057" cy="609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>
                <a:solidFill>
                  <a:schemeClr val="accent1">
                    <a:lumMod val="50000"/>
                  </a:schemeClr>
                </a:solidFill>
              </a:rPr>
              <a:t>Realizácia projektu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1C727D3-95A4-6747-8833-0F266E3D3D12}"/>
              </a:ext>
            </a:extLst>
          </p:cNvPr>
          <p:cNvCxnSpPr>
            <a:cxnSpLocks/>
            <a:endCxn id="50" idx="0"/>
          </p:cNvCxnSpPr>
          <p:nvPr/>
        </p:nvCxnSpPr>
        <p:spPr>
          <a:xfrm>
            <a:off x="7807598" y="4315279"/>
            <a:ext cx="0" cy="24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309E3251-2308-A945-AFE4-FD797BD5930B}"/>
              </a:ext>
            </a:extLst>
          </p:cNvPr>
          <p:cNvSpPr/>
          <p:nvPr/>
        </p:nvSpPr>
        <p:spPr>
          <a:xfrm>
            <a:off x="9448799" y="4326709"/>
            <a:ext cx="1062989" cy="24765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9FEC923-7C82-E74F-AB4D-D65F9CA3663D}"/>
              </a:ext>
            </a:extLst>
          </p:cNvPr>
          <p:cNvCxnSpPr>
            <a:stCxn id="52" idx="1"/>
          </p:cNvCxnSpPr>
          <p:nvPr/>
        </p:nvCxnSpPr>
        <p:spPr>
          <a:xfrm flipH="1" flipV="1">
            <a:off x="7807598" y="4442460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2B35DFB-AD3B-4F46-AD23-58BA2CAA2958}"/>
              </a:ext>
            </a:extLst>
          </p:cNvPr>
          <p:cNvSpPr/>
          <p:nvPr/>
        </p:nvSpPr>
        <p:spPr>
          <a:xfrm>
            <a:off x="9444989" y="5173481"/>
            <a:ext cx="2228851" cy="55966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K" dirty="0"/>
              <a:t>Kontrola, monitoring, hodnotenie</a:t>
            </a:r>
          </a:p>
        </p:txBody>
      </p: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89E69DD8-1763-234D-89E4-815C234FFE62}"/>
              </a:ext>
            </a:extLst>
          </p:cNvPr>
          <p:cNvCxnSpPr>
            <a:cxnSpLocks/>
            <a:endCxn id="54" idx="1"/>
          </p:cNvCxnSpPr>
          <p:nvPr/>
        </p:nvCxnSpPr>
        <p:spPr>
          <a:xfrm rot="16200000" flipH="1">
            <a:off x="8405892" y="4414214"/>
            <a:ext cx="440802" cy="163739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3A5737-5E27-7D44-B200-7D1DE956CCE8}"/>
              </a:ext>
            </a:extLst>
          </p:cNvPr>
          <p:cNvCxnSpPr/>
          <p:nvPr/>
        </p:nvCxnSpPr>
        <p:spPr>
          <a:xfrm flipH="1" flipV="1">
            <a:off x="7822293" y="2657626"/>
            <a:ext cx="1641201" cy="8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00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dirty="0"/>
              <a:t>Bude existovať časový plán projektov v celej verejnej správe?</a:t>
            </a:r>
          </a:p>
          <a:p>
            <a:r>
              <a:rPr lang="sk-SK" sz="2400" dirty="0"/>
              <a:t>Ak nie, ako sa budú koordinovať medzi rezortné aktivity?</a:t>
            </a:r>
          </a:p>
          <a:p>
            <a:r>
              <a:rPr lang="sk-SK" sz="2400" dirty="0"/>
              <a:t>Ako za zosúladia legislatívne aktivity a procesné zmeny s budovaní IT systémov</a:t>
            </a:r>
          </a:p>
          <a:p>
            <a:endParaRPr lang="sk-SK" sz="24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1043492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u="sng" noProof="0" dirty="0"/>
              <a:t>Čo chceme riadiť</a:t>
            </a:r>
          </a:p>
          <a:p>
            <a:r>
              <a:rPr lang="sk-SK" sz="2400" noProof="0" dirty="0"/>
              <a:t>Služby sú dnes v nejakom stave (AS IS), chceme ich zlepšiť (TO BE)</a:t>
            </a:r>
          </a:p>
          <a:p>
            <a:r>
              <a:rPr lang="sk-SK" sz="2400" dirty="0"/>
              <a:t>Úrady dnes fungujú nejakým spôsobom (AS IS), chceme to zlepšiť (TO BE)</a:t>
            </a:r>
          </a:p>
          <a:p>
            <a:r>
              <a:rPr lang="sk-SK" sz="2400" dirty="0"/>
              <a:t>Chceme riadiť prechod z AS IS stavu k TO BE</a:t>
            </a:r>
          </a:p>
          <a:p>
            <a:r>
              <a:rPr lang="sk-SK" sz="2400" dirty="0"/>
              <a:t>Inak budeme riadiť zlepšenia, ktoré si nevyžadujú zmeny procesov, zákonov, organizácie práce a inak tie, ktoré to vyžadujú.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31718436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sz="2400" noProof="0" dirty="0"/>
              <a:t>Čo chýba (diskusia)</a:t>
            </a:r>
          </a:p>
          <a:p>
            <a:r>
              <a:rPr lang="sk-SK" sz="2400" dirty="0"/>
              <a:t>Programové riadenie obsahujúce procesné aj IT aspekty - ĽH</a:t>
            </a:r>
          </a:p>
          <a:p>
            <a:r>
              <a:rPr lang="sk-SK" sz="2400" noProof="0" dirty="0"/>
              <a:t>MIRRI by malo prezentovať NKI</a:t>
            </a:r>
            <a:r>
              <a:rPr lang="sk-SK" sz="2400" dirty="0"/>
              <a:t>VS v pracovných skupinách - ĽH</a:t>
            </a:r>
          </a:p>
          <a:p>
            <a:r>
              <a:rPr lang="sk-SK" sz="2400" noProof="0" dirty="0"/>
              <a:t>Zmena kultúry organizácií smerom ku kontinuálnemu zlepšovaniu a odstraňovanie bariér pre toto zlepšovanie -  EM</a:t>
            </a:r>
          </a:p>
          <a:p>
            <a:r>
              <a:rPr lang="sk-SK" sz="2400" dirty="0"/>
              <a:t>OPIS – IT bolo zadávateľom aj realizátorom </a:t>
            </a:r>
            <a:r>
              <a:rPr lang="sk-SK" sz="2400" dirty="0" err="1"/>
              <a:t>projketov</a:t>
            </a:r>
            <a:r>
              <a:rPr lang="sk-SK" sz="2400" dirty="0"/>
              <a:t>, teba zapojiť biznis vlastníkov, je to o kvalite internej komunikácie - ĽH</a:t>
            </a:r>
          </a:p>
          <a:p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1758263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sz="2400" noProof="0" dirty="0"/>
              <a:t>Čo </a:t>
            </a:r>
            <a:r>
              <a:rPr lang="sk-SK" sz="2400" dirty="0"/>
              <a:t>chýba (diskusia)</a:t>
            </a:r>
            <a:endParaRPr lang="sk-SK" sz="2400" noProof="0" dirty="0"/>
          </a:p>
          <a:p>
            <a:r>
              <a:rPr lang="sk-SK" sz="2400" dirty="0"/>
              <a:t>Rada vlády ako strešný orgán programového riadenia - ĽI</a:t>
            </a:r>
          </a:p>
          <a:p>
            <a:r>
              <a:rPr lang="sk-SK" sz="2400" dirty="0"/>
              <a:t>Hierarchia NKIVS -&gt; KRIT -&gt; projekty -  ĽI</a:t>
            </a:r>
          </a:p>
          <a:p>
            <a:r>
              <a:rPr lang="sk-SK" sz="2400" dirty="0"/>
              <a:t>Potreba diskutovať s vedením a riešiť s ním otvorené otázky - ĽI</a:t>
            </a:r>
          </a:p>
          <a:p>
            <a:r>
              <a:rPr lang="sk-SK" sz="2400" dirty="0"/>
              <a:t>Produktový pohľad prehĺbiť na výsledkovo orientovaný plán - ĽI</a:t>
            </a:r>
          </a:p>
          <a:p>
            <a:r>
              <a:rPr lang="sk-SK" sz="2400" dirty="0"/>
              <a:t>Priorizovať niektoré z 140 iniciatív dnes zapísaných v NKIVS a zreálniť plány - ĽI</a:t>
            </a:r>
          </a:p>
          <a:p>
            <a:r>
              <a:rPr lang="sk-SK" sz="2400" dirty="0" err="1"/>
              <a:t>Roadmapa</a:t>
            </a:r>
            <a:r>
              <a:rPr lang="sk-SK" sz="2400" dirty="0"/>
              <a:t>, na základe ktorej by sme dokázali uchopiť úlohy na vrcholovej úrovni - EM</a:t>
            </a:r>
          </a:p>
          <a:p>
            <a:endParaRPr lang="sk-SK" sz="2400" dirty="0"/>
          </a:p>
          <a:p>
            <a:endParaRPr lang="sk-SK" sz="2400" dirty="0"/>
          </a:p>
          <a:p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dirty="0"/>
              <a:t>Podkapitoly</a:t>
            </a:r>
          </a:p>
          <a:p>
            <a:r>
              <a:rPr lang="sk-SK" sz="2400" dirty="0"/>
              <a:t>Plánovanie, realizácia a vyhodnocovanie stratégie, legislatívy a financovania ITVS</a:t>
            </a:r>
            <a:r>
              <a:rPr lang="en-SK" sz="2400" dirty="0"/>
              <a:t> </a:t>
            </a:r>
            <a:endParaRPr lang="sk-SK" sz="2400" dirty="0"/>
          </a:p>
          <a:p>
            <a:r>
              <a:rPr lang="sk-SK" sz="2400" dirty="0"/>
              <a:t>Aplikovanie produktového pohľadu na služby a agilné riadenie projektov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37041417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5189306-04D9-4982-9EBE-938B344A1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02C4642-2AB4-49A1-89D9-3E5C01E99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1872577" y="1372793"/>
            <a:ext cx="6135300" cy="5537781"/>
          </a:xfrm>
          <a:custGeom>
            <a:avLst/>
            <a:gdLst>
              <a:gd name="connsiteX0" fmla="*/ 0 w 6135300"/>
              <a:gd name="connsiteY0" fmla="*/ 0 h 5537781"/>
              <a:gd name="connsiteX1" fmla="*/ 6135300 w 6135300"/>
              <a:gd name="connsiteY1" fmla="*/ 0 h 5537781"/>
              <a:gd name="connsiteX2" fmla="*/ 6135300 w 6135300"/>
              <a:gd name="connsiteY2" fmla="*/ 3548931 h 5537781"/>
              <a:gd name="connsiteX3" fmla="*/ 4146451 w 6135300"/>
              <a:gd name="connsiteY3" fmla="*/ 5537781 h 5537781"/>
              <a:gd name="connsiteX4" fmla="*/ 0 w 6135300"/>
              <a:gd name="connsiteY4" fmla="*/ 1391331 h 553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5537781">
                <a:moveTo>
                  <a:pt x="0" y="0"/>
                </a:moveTo>
                <a:lnTo>
                  <a:pt x="6135300" y="0"/>
                </a:lnTo>
                <a:lnTo>
                  <a:pt x="6135300" y="3548931"/>
                </a:lnTo>
                <a:lnTo>
                  <a:pt x="4146451" y="5537781"/>
                </a:lnTo>
                <a:lnTo>
                  <a:pt x="0" y="1391331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2EAAEF9-78E9-4B67-93B4-CD09F7570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069931" y="-1536286"/>
            <a:ext cx="6135300" cy="6135298"/>
          </a:xfrm>
          <a:custGeom>
            <a:avLst/>
            <a:gdLst>
              <a:gd name="connsiteX0" fmla="*/ 0 w 6135300"/>
              <a:gd name="connsiteY0" fmla="*/ 3971712 h 6135298"/>
              <a:gd name="connsiteX1" fmla="*/ 3971712 w 6135300"/>
              <a:gd name="connsiteY1" fmla="*/ 0 h 6135298"/>
              <a:gd name="connsiteX2" fmla="*/ 6135300 w 6135300"/>
              <a:gd name="connsiteY2" fmla="*/ 0 h 6135298"/>
              <a:gd name="connsiteX3" fmla="*/ 6135300 w 6135300"/>
              <a:gd name="connsiteY3" fmla="*/ 6135298 h 6135298"/>
              <a:gd name="connsiteX4" fmla="*/ 0 w 6135300"/>
              <a:gd name="connsiteY4" fmla="*/ 6135298 h 6135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5300" h="6135298">
                <a:moveTo>
                  <a:pt x="0" y="3971712"/>
                </a:moveTo>
                <a:lnTo>
                  <a:pt x="3971712" y="0"/>
                </a:lnTo>
                <a:lnTo>
                  <a:pt x="6135300" y="0"/>
                </a:lnTo>
                <a:lnTo>
                  <a:pt x="6135300" y="6135298"/>
                </a:lnTo>
                <a:lnTo>
                  <a:pt x="0" y="6135298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CE23D09-8BA3-4FEE-892D-ACE847DC0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050242" y="292975"/>
            <a:ext cx="5056735" cy="9206602"/>
          </a:xfrm>
          <a:custGeom>
            <a:avLst/>
            <a:gdLst>
              <a:gd name="connsiteX0" fmla="*/ 0 w 5053652"/>
              <a:gd name="connsiteY0" fmla="*/ 209273 h 9200989"/>
              <a:gd name="connsiteX1" fmla="*/ 209274 w 5053652"/>
              <a:gd name="connsiteY1" fmla="*/ 0 h 9200989"/>
              <a:gd name="connsiteX2" fmla="*/ 5053652 w 5053652"/>
              <a:gd name="connsiteY2" fmla="*/ 4844379 h 9200989"/>
              <a:gd name="connsiteX3" fmla="*/ 697042 w 5053652"/>
              <a:gd name="connsiteY3" fmla="*/ 9200989 h 9200989"/>
              <a:gd name="connsiteX4" fmla="*/ 0 w 5053652"/>
              <a:gd name="connsiteY4" fmla="*/ 9200989 h 92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53652" h="9200989">
                <a:moveTo>
                  <a:pt x="0" y="209273"/>
                </a:moveTo>
                <a:lnTo>
                  <a:pt x="209274" y="0"/>
                </a:lnTo>
                <a:lnTo>
                  <a:pt x="5053652" y="4844379"/>
                </a:lnTo>
                <a:lnTo>
                  <a:pt x="697042" y="9200989"/>
                </a:lnTo>
                <a:lnTo>
                  <a:pt x="0" y="9200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FBE7AA-40DE-4FE5-B385-5CA874501B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6 w 5353835"/>
              <a:gd name="connsiteY0" fmla="*/ 5273742 h 5353835"/>
              <a:gd name="connsiteX1" fmla="*/ 4927602 w 5353835"/>
              <a:gd name="connsiteY1" fmla="*/ 5273742 h 5353835"/>
              <a:gd name="connsiteX2" fmla="*/ 4847509 w 5353835"/>
              <a:gd name="connsiteY2" fmla="*/ 5353835 h 5353835"/>
              <a:gd name="connsiteX3" fmla="*/ 770599 w 5353835"/>
              <a:gd name="connsiteY3" fmla="*/ 5353835 h 5353835"/>
              <a:gd name="connsiteX4" fmla="*/ 422575 w 5353835"/>
              <a:gd name="connsiteY4" fmla="*/ 80093 h 5353835"/>
              <a:gd name="connsiteX5" fmla="*/ 50266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47509 h 5353835"/>
              <a:gd name="connsiteX8" fmla="*/ 5273742 w 5353835"/>
              <a:gd name="connsiteY8" fmla="*/ 4927602 h 5353835"/>
              <a:gd name="connsiteX9" fmla="*/ 5273742 w 5353835"/>
              <a:gd name="connsiteY9" fmla="*/ 80093 h 5353835"/>
              <a:gd name="connsiteX10" fmla="*/ 0 w 5353835"/>
              <a:gd name="connsiteY10" fmla="*/ 502667 h 5353835"/>
              <a:gd name="connsiteX11" fmla="*/ 80093 w 5353835"/>
              <a:gd name="connsiteY11" fmla="*/ 422574 h 5353835"/>
              <a:gd name="connsiteX12" fmla="*/ 80093 w 5353835"/>
              <a:gd name="connsiteY12" fmla="*/ 4663329 h 5353835"/>
              <a:gd name="connsiteX13" fmla="*/ 0 w 5353835"/>
              <a:gd name="connsiteY13" fmla="*/ 4583236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6" y="5273742"/>
                </a:moveTo>
                <a:lnTo>
                  <a:pt x="4927602" y="5273742"/>
                </a:lnTo>
                <a:lnTo>
                  <a:pt x="4847509" y="5353835"/>
                </a:lnTo>
                <a:lnTo>
                  <a:pt x="770599" y="5353835"/>
                </a:lnTo>
                <a:close/>
                <a:moveTo>
                  <a:pt x="422575" y="80093"/>
                </a:moveTo>
                <a:lnTo>
                  <a:pt x="502668" y="0"/>
                </a:lnTo>
                <a:lnTo>
                  <a:pt x="5353835" y="0"/>
                </a:lnTo>
                <a:lnTo>
                  <a:pt x="5353835" y="4847509"/>
                </a:lnTo>
                <a:lnTo>
                  <a:pt x="5273742" y="4927602"/>
                </a:lnTo>
                <a:lnTo>
                  <a:pt x="5273742" y="80093"/>
                </a:lnTo>
                <a:close/>
                <a:moveTo>
                  <a:pt x="0" y="502667"/>
                </a:moveTo>
                <a:lnTo>
                  <a:pt x="80093" y="422574"/>
                </a:lnTo>
                <a:lnTo>
                  <a:pt x="80093" y="4663329"/>
                </a:lnTo>
                <a:lnTo>
                  <a:pt x="0" y="4583236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701" y="2452526"/>
            <a:ext cx="4248318" cy="195294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3600" kern="1200" noProof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Národná koncepcia informatizácie verejnej správy</a:t>
            </a:r>
            <a:endParaRPr lang="sk-SK" sz="3600" kern="1200" noProof="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41ACE746-85D5-45EE-8944-61B542B39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026569" y="0"/>
            <a:ext cx="3216074" cy="1608038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00BB3E03-CC38-4FA6-9A99-701C62D05A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86059" y="4738109"/>
            <a:ext cx="4239780" cy="2119891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710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u="sng" noProof="0" dirty="0"/>
              <a:t>Čo chceme zlepšiť v manažovaní IT</a:t>
            </a:r>
          </a:p>
          <a:p>
            <a:r>
              <a:rPr lang="sk-SK" sz="2400" noProof="0" dirty="0"/>
              <a:t>Príprava a realizácia projektov je dnes zaťažená množstvom administratívy</a:t>
            </a:r>
          </a:p>
          <a:p>
            <a:r>
              <a:rPr lang="sk-SK" sz="2400" dirty="0"/>
              <a:t>Niektoré kroky sú dnes neproduktívne (opakované kontroly)</a:t>
            </a:r>
          </a:p>
          <a:p>
            <a:r>
              <a:rPr lang="sk-SK" sz="2400" dirty="0"/>
              <a:t>Niektoré dokumenty by sa dali zjednodušiť, niektoré zlúčiť, niektoré vynechať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1288664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u="sng" noProof="0" dirty="0"/>
              <a:t>Ako chceme garantovať výsledky</a:t>
            </a:r>
          </a:p>
          <a:p>
            <a:r>
              <a:rPr lang="sk-SK" sz="2400" dirty="0"/>
              <a:t>Dnes nemáme plán, podľa ktorého by sa malo postupovať</a:t>
            </a:r>
          </a:p>
          <a:p>
            <a:r>
              <a:rPr lang="sk-SK" sz="2400" u="sng" dirty="0"/>
              <a:t>Komplexné služby budú prechádzať cez viacero úradov</a:t>
            </a:r>
            <a:endParaRPr lang="sk-SK" sz="2400" u="sng" noProof="0" dirty="0"/>
          </a:p>
          <a:p>
            <a:r>
              <a:rPr lang="sk-SK" sz="2400" dirty="0"/>
              <a:t>Dnes sa navykonáva koordinácia na najvyššej úrovni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4249186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k-SK" sz="2400" noProof="0" dirty="0"/>
              <a:t>Čo chýba (diskusia)</a:t>
            </a:r>
          </a:p>
          <a:p>
            <a:r>
              <a:rPr lang="sk-SK" sz="2400" dirty="0"/>
              <a:t>Podnety na zapracovanie pre zjednodušenie procesov sa nemusia ocitnúť v NKIVS, ak budú príliš detailné, ale MIRRI ich </a:t>
            </a:r>
            <a:r>
              <a:rPr lang="sk-SK" sz="2400" dirty="0" err="1"/>
              <a:t>zaparcuje</a:t>
            </a:r>
            <a:r>
              <a:rPr lang="sk-SK" sz="2400" dirty="0"/>
              <a:t> do aktivít - MB</a:t>
            </a:r>
          </a:p>
          <a:p>
            <a:r>
              <a:rPr lang="sk-SK" sz="2400" noProof="0" dirty="0"/>
              <a:t>Chýbajú ciele riadenia  - LI</a:t>
            </a:r>
          </a:p>
          <a:p>
            <a:r>
              <a:rPr lang="sk-SK" sz="2400" dirty="0"/>
              <a:t>Kompetencie a zodpovednosť (líniové, maticové, poradcov) - ĽH</a:t>
            </a:r>
          </a:p>
          <a:p>
            <a:r>
              <a:rPr lang="sk-SK" sz="2400" dirty="0"/>
              <a:t>Malý priestor na optimalizáciu procesov - ĽH</a:t>
            </a:r>
          </a:p>
          <a:p>
            <a:r>
              <a:rPr lang="sk-SK" sz="2400" dirty="0"/>
              <a:t>Prechod z chaosu do štandardného riadenia - ĽI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530444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Efektívne riadenie digitálneho štátu</a:t>
            </a:r>
            <a:endParaRPr lang="sk-SK" sz="3600" noProof="0" dirty="0">
              <a:latin typeface="+mn-lt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sz="2400" dirty="0"/>
              <a:t>Čo chýba (diskusia)</a:t>
            </a:r>
            <a:endParaRPr lang="sk-SK" sz="2400" noProof="0" dirty="0"/>
          </a:p>
          <a:p>
            <a:r>
              <a:rPr lang="sk-SK" sz="2400" dirty="0"/>
              <a:t>Pojem štát treba vysvetliť a zabezpečiť deľbu zodpovednosti naprieč verejnou správou   </a:t>
            </a:r>
            <a:r>
              <a:rPr lang="sk-SK" sz="2400" noProof="0" dirty="0"/>
              <a:t>- LI</a:t>
            </a:r>
          </a:p>
          <a:p>
            <a:r>
              <a:rPr lang="sk-SK" sz="2400" dirty="0"/>
              <a:t>Legislatíva si vyžaduje iný prístup, nevenovať sa len IT legislatíve - MF</a:t>
            </a:r>
          </a:p>
          <a:p>
            <a:r>
              <a:rPr lang="sk-SK" sz="2400" noProof="0" dirty="0"/>
              <a:t>Často hovoríme o štáte a máme na mysli verejnú správu, malé inštitúcie sa budú riešiť v časti samospráva - MF</a:t>
            </a:r>
          </a:p>
          <a:p>
            <a:r>
              <a:rPr lang="sk-SK" sz="2400" dirty="0"/>
              <a:t>Zásadná zmena legislatívy - PF</a:t>
            </a:r>
          </a:p>
          <a:p>
            <a:r>
              <a:rPr lang="sk-SK" sz="2400" dirty="0"/>
              <a:t>Prechod od súčasného stavu k transformovanému stavu - PF</a:t>
            </a:r>
          </a:p>
          <a:p>
            <a:r>
              <a:rPr lang="sk-SK" sz="2400" noProof="0" dirty="0"/>
              <a:t>Riadenie prostredníctvom akčného plánu a alokovaných zdrojov - ĽH</a:t>
            </a:r>
          </a:p>
          <a:p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/>
              <a:t>Podkapitoly</a:t>
            </a:r>
          </a:p>
          <a:p>
            <a:r>
              <a:rPr lang="sk-SK" sz="2400"/>
              <a:t>Centralizácia, kde to má zmysel</a:t>
            </a:r>
            <a:endParaRPr lang="en-SK" sz="2400"/>
          </a:p>
          <a:p>
            <a:r>
              <a:rPr lang="sk-SK" sz="2400"/>
              <a:t>Kybernetická a informačná bezpečnosť</a:t>
            </a:r>
            <a:endParaRPr lang="en-SK" sz="2400"/>
          </a:p>
          <a:p>
            <a:r>
              <a:rPr lang="sk-SK" sz="2400"/>
              <a:t>Verejné obstarávanie a nákup</a:t>
            </a:r>
            <a:endParaRPr lang="en-SK" sz="2400"/>
          </a:p>
          <a:p>
            <a:r>
              <a:rPr lang="sk-SK" sz="2400"/>
              <a:t>Ľudské zdroje v štátnom IT </a:t>
            </a:r>
            <a:endParaRPr lang="en-SK" sz="2400"/>
          </a:p>
          <a:p>
            <a:r>
              <a:rPr lang="sk-SK" sz="2400"/>
              <a:t>Efektívne riadenie</a:t>
            </a:r>
            <a:endParaRPr lang="en-SK" sz="2400" dirty="0"/>
          </a:p>
        </p:txBody>
      </p:sp>
    </p:spTree>
    <p:extLst>
      <p:ext uri="{BB962C8B-B14F-4D97-AF65-F5344CB8AC3E}">
        <p14:creationId xmlns:p14="http://schemas.microsoft.com/office/powerpoint/2010/main" val="232166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Centralizácia, kde to má zmysel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Na 10 stranách je rozpísaných množstvo detailných informácií</a:t>
            </a:r>
          </a:p>
          <a:p>
            <a:r>
              <a:rPr lang="sk-SK" sz="2400" dirty="0"/>
              <a:t>Text ide vysoko nad rámec koncepcie ako strategického dokumentu</a:t>
            </a:r>
          </a:p>
          <a:p>
            <a:r>
              <a:rPr lang="sk-SK" sz="2400" noProof="0" dirty="0"/>
              <a:t>Chýbajú pritom podstatné súčasti, ktoré umožnia nastaviť centralizovaný model riadenia</a:t>
            </a:r>
          </a:p>
          <a:p>
            <a:endParaRPr lang="sk-SK" sz="2400" noProof="0" dirty="0"/>
          </a:p>
          <a:p>
            <a:pPr marL="0" indent="0">
              <a:buNone/>
            </a:pPr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84908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500" dirty="0"/>
              <a:t>Opatrenia</a:t>
            </a:r>
          </a:p>
          <a:p>
            <a:pPr lvl="0"/>
            <a:r>
              <a:rPr lang="sk-SK" dirty="0"/>
              <a:t>Spravovanie identít zamestnancov</a:t>
            </a:r>
            <a:endParaRPr lang="en-SK" dirty="0"/>
          </a:p>
          <a:p>
            <a:pPr lvl="0"/>
            <a:r>
              <a:rPr lang="sk-SK" dirty="0"/>
              <a:t>Spravovanie koncových zariadení a kolaboračných nástrojov</a:t>
            </a:r>
            <a:endParaRPr lang="en-SK" dirty="0"/>
          </a:p>
          <a:p>
            <a:pPr lvl="0"/>
            <a:r>
              <a:rPr lang="sk-SK" dirty="0"/>
              <a:t>Implementácia centralizovaného Helpdesku </a:t>
            </a:r>
            <a:endParaRPr lang="en-SK" dirty="0"/>
          </a:p>
          <a:p>
            <a:pPr lvl="0"/>
            <a:r>
              <a:rPr lang="sk-SK" dirty="0"/>
              <a:t>Zjednocovanie systému pre správu webov</a:t>
            </a:r>
            <a:endParaRPr lang="en-SK" dirty="0"/>
          </a:p>
          <a:p>
            <a:pPr lvl="0"/>
            <a:r>
              <a:rPr lang="sk-SK" dirty="0"/>
              <a:t>Nasadenie systému pre online vzdelávanie zamestnancov</a:t>
            </a:r>
            <a:endParaRPr lang="en-SK" dirty="0"/>
          </a:p>
          <a:p>
            <a:pPr lvl="0"/>
            <a:r>
              <a:rPr lang="sk-SK" dirty="0"/>
              <a:t>Nasadenie podporných spoločných blokov (</a:t>
            </a:r>
            <a:r>
              <a:rPr lang="sk-SK" dirty="0" err="1"/>
              <a:t>SaaS</a:t>
            </a:r>
            <a:r>
              <a:rPr lang="sk-SK" dirty="0"/>
              <a:t>)</a:t>
            </a:r>
            <a:endParaRPr lang="en-SK" dirty="0"/>
          </a:p>
          <a:p>
            <a:pPr lvl="0"/>
            <a:r>
              <a:rPr lang="sk-SK" dirty="0"/>
              <a:t>Nasadenie spoločného bloku pre jednoduché agendy</a:t>
            </a:r>
            <a:endParaRPr lang="en-SK" dirty="0"/>
          </a:p>
          <a:p>
            <a:pPr lvl="0"/>
            <a:r>
              <a:rPr lang="sk-SK" dirty="0"/>
              <a:t>Zavedenie služieb a procesov pre efektívnu prevádzku služieb vládneho cloudu</a:t>
            </a:r>
            <a:endParaRPr lang="en-SK" dirty="0"/>
          </a:p>
          <a:p>
            <a:pPr lvl="0"/>
            <a:r>
              <a:rPr lang="sk-SK" dirty="0"/>
              <a:t>Rozširovanie katalógu služieb a monitoringu vládneho cloudu</a:t>
            </a:r>
            <a:endParaRPr lang="en-SK" dirty="0"/>
          </a:p>
          <a:p>
            <a:pPr lvl="0"/>
            <a:r>
              <a:rPr lang="sk-SK" dirty="0"/>
              <a:t>Dobudovanie cloudovej kancelárie a zavedenie  </a:t>
            </a:r>
            <a:r>
              <a:rPr lang="sk-SK" dirty="0" err="1"/>
              <a:t>cloud-native</a:t>
            </a:r>
            <a:r>
              <a:rPr lang="sk-SK" dirty="0"/>
              <a:t> štandardu</a:t>
            </a:r>
            <a:endParaRPr lang="en-SK" dirty="0"/>
          </a:p>
          <a:p>
            <a:pPr lvl="0"/>
            <a:r>
              <a:rPr lang="sk-SK" dirty="0"/>
              <a:t>Podpora medzinárodnej integrácie vládneho cloudu</a:t>
            </a:r>
            <a:endParaRPr lang="en-SK" dirty="0"/>
          </a:p>
          <a:p>
            <a:pPr lvl="0"/>
            <a:r>
              <a:rPr lang="sk-SK" dirty="0"/>
              <a:t>Dobudovanie architektonickej kancelárie a kancelárie produktového manažmentu</a:t>
            </a:r>
            <a:endParaRPr lang="en-SK" dirty="0"/>
          </a:p>
          <a:p>
            <a:pPr lvl="0"/>
            <a:r>
              <a:rPr lang="sk-SK" dirty="0"/>
              <a:t>Dobudovanie centrálnych kapacít pre konsolidáciu dátových centier </a:t>
            </a:r>
            <a:endParaRPr lang="en-SK" dirty="0"/>
          </a:p>
        </p:txBody>
      </p:sp>
    </p:spTree>
    <p:extLst>
      <p:ext uri="{BB962C8B-B14F-4D97-AF65-F5344CB8AC3E}">
        <p14:creationId xmlns:p14="http://schemas.microsoft.com/office/powerpoint/2010/main" val="3188430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8244C-DC40-C44F-8CE2-F8817524B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sk-SK" b="1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Centralizácia, kde to má zmysel</a:t>
            </a:r>
            <a:endParaRPr lang="en-SK" b="1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8D8326-1418-0449-8FAA-C3425A526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1271" y="1687184"/>
            <a:ext cx="5051939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noProof="0" dirty="0"/>
              <a:t>Čo chýba</a:t>
            </a:r>
          </a:p>
          <a:p>
            <a:r>
              <a:rPr lang="sk-SK" sz="2400" noProof="0" dirty="0"/>
              <a:t>Digitálne technológie by mali vytvoriť predpoklady pre to, aby sa dali vo verejnej správe dali robiť zásadné organizačné a procesné zmeny na úradoch, aj aby sa dali dizajnovať a  implementovať zásadne lepšie služby.</a:t>
            </a:r>
          </a:p>
          <a:p>
            <a:r>
              <a:rPr lang="sk-SK" sz="2400" dirty="0"/>
              <a:t>Tieto </a:t>
            </a:r>
            <a:r>
              <a:rPr lang="sk-SK" sz="2400" noProof="0" dirty="0"/>
              <a:t>predpoklady budú popísané v časti architektúra</a:t>
            </a:r>
          </a:p>
          <a:p>
            <a:pPr marL="0" indent="0">
              <a:buNone/>
            </a:pPr>
            <a:endParaRPr lang="sk-SK" sz="2400" noProof="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00831997-4ED5-A945-B834-FAC47CC39169}"/>
              </a:ext>
            </a:extLst>
          </p:cNvPr>
          <p:cNvSpPr txBox="1">
            <a:spLocks/>
          </p:cNvSpPr>
          <p:nvPr/>
        </p:nvSpPr>
        <p:spPr>
          <a:xfrm>
            <a:off x="795867" y="1687184"/>
            <a:ext cx="5051939" cy="484908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500" dirty="0"/>
              <a:t>Opatrenia</a:t>
            </a:r>
          </a:p>
          <a:p>
            <a:pPr lvl="0"/>
            <a:r>
              <a:rPr lang="sk-SK" dirty="0"/>
              <a:t>Spravovanie identít zamestnancov</a:t>
            </a:r>
            <a:endParaRPr lang="en-SK" dirty="0"/>
          </a:p>
          <a:p>
            <a:pPr lvl="0"/>
            <a:r>
              <a:rPr lang="sk-SK" dirty="0"/>
              <a:t>Spravovanie koncových zariadení a kolaboračných nástrojov</a:t>
            </a:r>
            <a:endParaRPr lang="en-SK" dirty="0"/>
          </a:p>
          <a:p>
            <a:pPr lvl="0"/>
            <a:r>
              <a:rPr lang="sk-SK" dirty="0"/>
              <a:t>Implementácia centralizovaného Helpdesku </a:t>
            </a:r>
            <a:endParaRPr lang="en-SK" dirty="0"/>
          </a:p>
          <a:p>
            <a:pPr lvl="0"/>
            <a:r>
              <a:rPr lang="sk-SK" dirty="0"/>
              <a:t>Zjednocovanie systému pre správu webov</a:t>
            </a:r>
            <a:endParaRPr lang="en-SK" dirty="0"/>
          </a:p>
          <a:p>
            <a:pPr lvl="0"/>
            <a:r>
              <a:rPr lang="sk-SK" dirty="0"/>
              <a:t>Nasadenie systému pre online vzdelávanie zamestnancov</a:t>
            </a:r>
            <a:endParaRPr lang="en-SK" dirty="0"/>
          </a:p>
          <a:p>
            <a:pPr lvl="0"/>
            <a:r>
              <a:rPr lang="sk-SK" dirty="0"/>
              <a:t>Nasadenie podporných spoločných blokov (</a:t>
            </a:r>
            <a:r>
              <a:rPr lang="sk-SK" dirty="0" err="1"/>
              <a:t>SaaS</a:t>
            </a:r>
            <a:r>
              <a:rPr lang="sk-SK" dirty="0"/>
              <a:t>)</a:t>
            </a:r>
            <a:endParaRPr lang="en-SK" dirty="0"/>
          </a:p>
          <a:p>
            <a:pPr lvl="0"/>
            <a:r>
              <a:rPr lang="sk-SK" dirty="0"/>
              <a:t>Nasadenie spoločného bloku pre jednoduché agendy</a:t>
            </a:r>
            <a:endParaRPr lang="en-SK" dirty="0"/>
          </a:p>
          <a:p>
            <a:pPr lvl="0"/>
            <a:r>
              <a:rPr lang="sk-SK" dirty="0"/>
              <a:t>Zavedenie služieb a procesov pre efektívnu prevádzku služieb vládneho cloudu</a:t>
            </a:r>
            <a:endParaRPr lang="en-SK" dirty="0"/>
          </a:p>
          <a:p>
            <a:pPr lvl="0"/>
            <a:r>
              <a:rPr lang="sk-SK" dirty="0"/>
              <a:t>Rozširovanie katalógu služieb a monitoringu vládneho cloudu</a:t>
            </a:r>
            <a:endParaRPr lang="en-SK" dirty="0"/>
          </a:p>
          <a:p>
            <a:pPr lvl="0"/>
            <a:r>
              <a:rPr lang="sk-SK" dirty="0"/>
              <a:t>Dobudovanie cloudovej kancelárie a zavedenie  </a:t>
            </a:r>
            <a:r>
              <a:rPr lang="sk-SK" dirty="0" err="1"/>
              <a:t>cloud-native</a:t>
            </a:r>
            <a:r>
              <a:rPr lang="sk-SK" dirty="0"/>
              <a:t> štandardu</a:t>
            </a:r>
            <a:endParaRPr lang="en-SK" dirty="0"/>
          </a:p>
          <a:p>
            <a:pPr lvl="0"/>
            <a:r>
              <a:rPr lang="sk-SK" dirty="0"/>
              <a:t>Podpora medzinárodnej integrácie vládneho cloudu</a:t>
            </a:r>
            <a:endParaRPr lang="en-SK" dirty="0"/>
          </a:p>
          <a:p>
            <a:pPr lvl="0"/>
            <a:r>
              <a:rPr lang="sk-SK" dirty="0"/>
              <a:t>Dobudovanie architektonickej kancelárie a kancelárie produktového manažmentu</a:t>
            </a:r>
            <a:endParaRPr lang="en-SK" dirty="0"/>
          </a:p>
          <a:p>
            <a:pPr lvl="0"/>
            <a:r>
              <a:rPr lang="sk-SK" dirty="0"/>
              <a:t>Dobudovanie centrálnych kapacít pre konsolidáciu dátových centier </a:t>
            </a:r>
            <a:endParaRPr lang="en-SK" dirty="0"/>
          </a:p>
        </p:txBody>
      </p:sp>
    </p:spTree>
    <p:extLst>
      <p:ext uri="{BB962C8B-B14F-4D97-AF65-F5344CB8AC3E}">
        <p14:creationId xmlns:p14="http://schemas.microsoft.com/office/powerpoint/2010/main" val="555033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2E7A19F665C0F40B7C6DA9795DBB073" ma:contentTypeVersion="1" ma:contentTypeDescription="Umožňuje vytvoriť nový dokument." ma:contentTypeScope="" ma:versionID="88ebeb6f1902edccdd096c090c002b1c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CTYWSUCD3UHA-2032434865-318</_dlc_DocId>
    <_dlc_DocIdUrl xmlns="af457a4c-de28-4d38-bda9-e56a61b168cd">
      <Url>https://sp.vicepremier.gov.sk/governance-a-delivery/_layouts/15/DocIdRedir.aspx?ID=CTYWSUCD3UHA-2032434865-318</Url>
      <Description>CTYWSUCD3UHA-2032434865-318</Description>
    </_dlc_DocIdUrl>
  </documentManagement>
</p:properties>
</file>

<file path=customXml/itemProps1.xml><?xml version="1.0" encoding="utf-8"?>
<ds:datastoreItem xmlns:ds="http://schemas.openxmlformats.org/officeDocument/2006/customXml" ds:itemID="{5D0D7ACD-395C-4683-A182-E5556505BE5A}"/>
</file>

<file path=customXml/itemProps2.xml><?xml version="1.0" encoding="utf-8"?>
<ds:datastoreItem xmlns:ds="http://schemas.openxmlformats.org/officeDocument/2006/customXml" ds:itemID="{6D61202F-07B0-460F-A7F2-44603C2C027C}"/>
</file>

<file path=customXml/itemProps3.xml><?xml version="1.0" encoding="utf-8"?>
<ds:datastoreItem xmlns:ds="http://schemas.openxmlformats.org/officeDocument/2006/customXml" ds:itemID="{2BF74D18-C1D5-437A-939C-524E691ADCD8}"/>
</file>

<file path=customXml/itemProps4.xml><?xml version="1.0" encoding="utf-8"?>
<ds:datastoreItem xmlns:ds="http://schemas.openxmlformats.org/officeDocument/2006/customXml" ds:itemID="{34606674-A5E9-481A-8FD8-A5A7C7FC4509}"/>
</file>

<file path=docProps/app.xml><?xml version="1.0" encoding="utf-8"?>
<Properties xmlns="http://schemas.openxmlformats.org/officeDocument/2006/extended-properties" xmlns:vt="http://schemas.openxmlformats.org/officeDocument/2006/docPropsVTypes">
  <TotalTime>3170</TotalTime>
  <Words>2398</Words>
  <Application>Microsoft Macintosh PowerPoint</Application>
  <PresentationFormat>Widescreen</PresentationFormat>
  <Paragraphs>366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Národná koncepcia  informatizácie správy SR  časť „Efektívne riadenie digitálneho štátu“   Rokovanie PS Governance 7.4.2021</vt:lpstr>
      <vt:lpstr>Efektívne riadenie digitálneho štátu</vt:lpstr>
      <vt:lpstr>Efektívne riadenie digitálneho štátu</vt:lpstr>
      <vt:lpstr>Efektívne riadenie digitálneho štátu</vt:lpstr>
      <vt:lpstr>Efektívne riadenie digitálneho štátu</vt:lpstr>
      <vt:lpstr>Efektívne riadenie digitálneho štátu</vt:lpstr>
      <vt:lpstr>Efektívne riadenie digitálneho štátu</vt:lpstr>
      <vt:lpstr>Centralizácia, kde to má zmysel</vt:lpstr>
      <vt:lpstr>Centralizácia, kde to má zmysel</vt:lpstr>
      <vt:lpstr>Centralizácia, kde to má zmysel</vt:lpstr>
      <vt:lpstr>Centralizácia, kde to má zmysel</vt:lpstr>
      <vt:lpstr>Centralizácia, kde to má zmysel</vt:lpstr>
      <vt:lpstr>Kybernetická a informačná bezpečnosť</vt:lpstr>
      <vt:lpstr>Verejné obstarávanie a nákup</vt:lpstr>
      <vt:lpstr>Verejné obstarávanie a nákup</vt:lpstr>
      <vt:lpstr>Verejné obstarávanie a nákup</vt:lpstr>
      <vt:lpstr>Verejné obstarávanie a nákup</vt:lpstr>
      <vt:lpstr>Verejné obstarávanie a nákup</vt:lpstr>
      <vt:lpstr>Verejné obstarávanie a nákup</vt:lpstr>
      <vt:lpstr>Ľudské zdroje v štátnom IT </vt:lpstr>
      <vt:lpstr>Ľudské zdroje v štátnom IT </vt:lpstr>
      <vt:lpstr>Ľudské zdroje v štátnom IT </vt:lpstr>
      <vt:lpstr>Ľudské zdroje v štátnom IT </vt:lpstr>
      <vt:lpstr>Efektívne riadenie</vt:lpstr>
      <vt:lpstr>Efektívne riadenie</vt:lpstr>
      <vt:lpstr>PowerPoint Presentation</vt:lpstr>
      <vt:lpstr>Efektívne riadenie</vt:lpstr>
      <vt:lpstr>Súčasný proces                   Navrhovaný proces</vt:lpstr>
      <vt:lpstr>Efektívne riadenie</vt:lpstr>
      <vt:lpstr>Efektívne riadenie</vt:lpstr>
      <vt:lpstr>Efektívne riadenie</vt:lpstr>
      <vt:lpstr>Národná koncepcia informatizácie verejnej správy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Koncepcia digitálnej  transformácie verejnej správy SR  PRIPOMIENKY</dc:title>
  <dc:creator>Emil Fitoš</dc:creator>
  <cp:lastModifiedBy>Emil Fitoš</cp:lastModifiedBy>
  <cp:revision>32</cp:revision>
  <dcterms:created xsi:type="dcterms:W3CDTF">2020-07-29T22:05:21Z</dcterms:created>
  <dcterms:modified xsi:type="dcterms:W3CDTF">2021-04-08T05:52:01Z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0x010100F2E7A19F665C0F40B7C6DA9795DBB073</vt:lpwstr>
  </property>
  <property fmtid="{D5CDD505-2E9C-101B-9397-08002B2CF9AE}" pid="3" name="_dlc_DocIdItemGuid">
    <vt:lpwstr>757c422c-f93c-4e1a-8f0f-d4d9e63b7bf7</vt:lpwstr>
  </property>
</Properties>
</file>