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theme/theme1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9" r:id="rId4"/>
  </p:sldMasterIdLst>
  <p:notesMasterIdLst>
    <p:notesMasterId r:id="rId20"/>
  </p:notesMasterIdLst>
  <p:handoutMasterIdLst>
    <p:handoutMasterId r:id="rId21"/>
  </p:handoutMasterIdLst>
  <p:sldIdLst>
    <p:sldId id="308" r:id="rId5"/>
    <p:sldId id="336" r:id="rId6"/>
    <p:sldId id="333" r:id="rId7"/>
    <p:sldId id="332" r:id="rId8"/>
    <p:sldId id="324" r:id="rId9"/>
    <p:sldId id="334" r:id="rId10"/>
    <p:sldId id="326" r:id="rId11"/>
    <p:sldId id="330" r:id="rId12"/>
    <p:sldId id="328" r:id="rId13"/>
    <p:sldId id="331" r:id="rId14"/>
    <p:sldId id="337" r:id="rId15"/>
    <p:sldId id="338" r:id="rId16"/>
    <p:sldId id="317" r:id="rId17"/>
    <p:sldId id="335" r:id="rId18"/>
    <p:sldId id="325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jkovič, Milan" initials="AM" lastIdx="4" clrIdx="0">
    <p:extLst>
      <p:ext uri="{19B8F6BF-5375-455C-9EA6-DF929625EA0E}">
        <p15:presenceInfo xmlns:p15="http://schemas.microsoft.com/office/powerpoint/2012/main" userId="S::milan.andrejkovic@vicepremier.gov.sk::e44ed0e5-e435-4d7c-adee-78d5fd03904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DE67"/>
    <a:srgbClr val="FFFF66"/>
    <a:srgbClr val="CBCA9A"/>
    <a:srgbClr val="FFFF99"/>
    <a:srgbClr val="474747"/>
    <a:srgbClr val="D6D6D6"/>
    <a:srgbClr val="FF9966"/>
    <a:srgbClr val="004C96"/>
    <a:srgbClr val="FFFFCC"/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CBF975-29DC-4BA0-A188-20E43DDE8FCD}" v="462" dt="2021-04-30T09:09:10.2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0" autoAdjust="0"/>
    <p:restoredTop sz="94685"/>
  </p:normalViewPr>
  <p:slideViewPr>
    <p:cSldViewPr snapToGrid="0">
      <p:cViewPr varScale="1">
        <p:scale>
          <a:sx n="74" d="100"/>
          <a:sy n="74" d="100"/>
        </p:scale>
        <p:origin x="4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2874" y="42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32" Type="http://schemas.openxmlformats.org/officeDocument/2006/relationships/customXml" Target="../customXml/item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H_rok_programu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sk-SK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47285818124313E-2"/>
          <c:y val="0.13334602097016263"/>
          <c:w val="0.91874796503659895"/>
          <c:h val="0.694309899135798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Obdobie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rgbClr val="222222"/>
                    </a:solidFill>
                    <a:latin typeface="+mn-lt"/>
                    <a:ea typeface="+mn-ea"/>
                    <a:cs typeface="+mn-cs"/>
                  </a:defRPr>
                </a:pPr>
                <a:endParaRPr lang="sk-SK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Údaj 1</c:v>
                </c:pt>
                <c:pt idx="1">
                  <c:v>Údaj 2</c:v>
                </c:pt>
                <c:pt idx="2">
                  <c:v>Údaj 3</c:v>
                </c:pt>
                <c:pt idx="3">
                  <c:v>Údaj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2-4C19-A119-A2F918F174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6801264"/>
        <c:axId val="866803040"/>
      </c:barChart>
      <c:catAx>
        <c:axId val="866801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alpha val="4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866803040"/>
        <c:crosses val="autoZero"/>
        <c:auto val="1"/>
        <c:lblAlgn val="ctr"/>
        <c:lblOffset val="100"/>
        <c:tickMarkSkip val="2"/>
        <c:noMultiLvlLbl val="0"/>
      </c:catAx>
      <c:valAx>
        <c:axId val="866803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alpha val="20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222222"/>
                </a:solidFill>
                <a:latin typeface="+mn-lt"/>
                <a:ea typeface="+mn-ea"/>
                <a:cs typeface="+mn-cs"/>
              </a:defRPr>
            </a:pPr>
            <a:endParaRPr lang="sk-SK"/>
          </a:p>
        </c:txPr>
        <c:crossAx val="866801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4455245797505"/>
          <c:y val="2.1243812687281701E-2"/>
          <c:w val="0.44301678781658699"/>
          <c:h val="6.84629696191851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222222"/>
              </a:solidFill>
              <a:latin typeface="+mn-lt"/>
              <a:ea typeface="+mn-ea"/>
              <a:cs typeface="+mn-cs"/>
            </a:defRPr>
          </a:pPr>
          <a:endParaRPr lang="sk-SK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+mn-lt"/>
        </a:defRPr>
      </a:pPr>
      <a:endParaRPr lang="sk-SK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B9347E50-12C7-41A7-8B3C-3AF23F049C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0F1F36B4-4590-4203-BC89-C6755FB0A7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71047-66FE-44DC-8795-20B9D72F6D91}" type="datetimeFigureOut">
              <a:rPr lang="sk-SK" smtClean="0"/>
              <a:t>20. 12. 2022</a:t>
            </a:fld>
            <a:endParaRPr lang="sk-SK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8B77F3A-97D1-4622-853B-D0F2804557A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18A8185-CC07-420F-B52F-FD31F7366F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C98DED-C819-4B82-8211-2BCB6DC4F71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57676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7E277-1616-4E65-99CD-45DF90028C5D}" type="datetimeFigureOut">
              <a:rPr lang="cs-CZ" smtClean="0"/>
              <a:t>20.12.2022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394CD3-AEAF-48D7-8B05-1E9C27DBF93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4307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svg"/><Relationship Id="rId7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7.svg"/><Relationship Id="rId7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sv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7.sv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svg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7.svg"/><Relationship Id="rId7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sv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4.svg"/><Relationship Id="rId18" Type="http://schemas.openxmlformats.org/officeDocument/2006/relationships/image" Target="../media/image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15.png"/><Relationship Id="rId17" Type="http://schemas.openxmlformats.org/officeDocument/2006/relationships/image" Target="../media/image28.svg"/><Relationship Id="rId2" Type="http://schemas.openxmlformats.org/officeDocument/2006/relationships/image" Target="../media/image10.png"/><Relationship Id="rId16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22.svg"/><Relationship Id="rId5" Type="http://schemas.openxmlformats.org/officeDocument/2006/relationships/image" Target="../media/image16.svg"/><Relationship Id="rId15" Type="http://schemas.openxmlformats.org/officeDocument/2006/relationships/image" Target="../media/image26.svg"/><Relationship Id="rId10" Type="http://schemas.openxmlformats.org/officeDocument/2006/relationships/image" Target="../media/image14.png"/><Relationship Id="rId19" Type="http://schemas.openxmlformats.org/officeDocument/2006/relationships/image" Target="../media/image5.svg"/><Relationship Id="rId4" Type="http://schemas.openxmlformats.org/officeDocument/2006/relationships/image" Target="../media/image11.png"/><Relationship Id="rId9" Type="http://schemas.openxmlformats.org/officeDocument/2006/relationships/image" Target="../media/image20.svg"/><Relationship Id="rId1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22174B4-2DC4-4FCE-BAB8-29FC846DC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33519"/>
            <a:ext cx="9144000" cy="7487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defRPr sz="28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239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22174B4-2DC4-4FCE-BAB8-29FC846DCD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33519"/>
            <a:ext cx="9144000" cy="7487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defRPr sz="28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22">
            <a:extLst>
              <a:ext uri="{FF2B5EF4-FFF2-40B4-BE49-F238E27FC236}">
                <a16:creationId xmlns:a16="http://schemas.microsoft.com/office/drawing/2014/main" id="{DE194E43-B19E-4E13-9FF9-6580522981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24000" y="1916935"/>
            <a:ext cx="9144000" cy="368805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FontTx/>
              <a:buNone/>
              <a:defRPr sz="2400">
                <a:solidFill>
                  <a:srgbClr val="222222"/>
                </a:solidFill>
              </a:defRPr>
            </a:lvl1pPr>
            <a:lvl2pPr marL="0" indent="0">
              <a:buFontTx/>
              <a:buNone/>
              <a:defRPr sz="2000">
                <a:solidFill>
                  <a:srgbClr val="222222"/>
                </a:solidFill>
              </a:defRPr>
            </a:lvl2pPr>
            <a:lvl3pPr marL="0" indent="0">
              <a:buFontTx/>
              <a:buNone/>
              <a:defRPr sz="1800">
                <a:solidFill>
                  <a:srgbClr val="222222"/>
                </a:solidFill>
              </a:defRPr>
            </a:lvl3pPr>
            <a:lvl4pPr marL="0" indent="0">
              <a:buFontTx/>
              <a:buNone/>
              <a:defRPr sz="1400">
                <a:solidFill>
                  <a:srgbClr val="222222"/>
                </a:solidFill>
              </a:defRPr>
            </a:lvl4pPr>
            <a:lvl5pPr marL="0" indent="0">
              <a:buFontTx/>
              <a:buNone/>
              <a:defRPr sz="1200">
                <a:solidFill>
                  <a:srgbClr val="22222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224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>
        <p:tmplLst>
          <p:tmpl>
            <p:tnLst>
              <p:par>
                <p:cTn presetID="22" presetClass="entr" presetSubtype="4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Úv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CE2ACE5B-8D46-48D8-AA1D-0094B021E53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1E35AA56-B6B2-4612-9243-E2F38AC784C3}"/>
              </a:ext>
            </a:extLst>
          </p:cNvPr>
          <p:cNvCxnSpPr/>
          <p:nvPr userDrawn="1"/>
        </p:nvCxnSpPr>
        <p:spPr>
          <a:xfrm>
            <a:off x="1524847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">
            <a:extLst>
              <a:ext uri="{FF2B5EF4-FFF2-40B4-BE49-F238E27FC236}">
                <a16:creationId xmlns:a16="http://schemas.microsoft.com/office/drawing/2014/main" id="{F0B8A09A-FB5A-40C7-BFE8-E9A689CBC7F0}"/>
              </a:ext>
            </a:extLst>
          </p:cNvPr>
          <p:cNvCxnSpPr/>
          <p:nvPr userDrawn="1"/>
        </p:nvCxnSpPr>
        <p:spPr>
          <a:xfrm>
            <a:off x="3049694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5">
            <a:extLst>
              <a:ext uri="{FF2B5EF4-FFF2-40B4-BE49-F238E27FC236}">
                <a16:creationId xmlns:a16="http://schemas.microsoft.com/office/drawing/2014/main" id="{6AF57F91-9B11-444C-A187-29390907D9B3}"/>
              </a:ext>
            </a:extLst>
          </p:cNvPr>
          <p:cNvCxnSpPr/>
          <p:nvPr userDrawn="1"/>
        </p:nvCxnSpPr>
        <p:spPr>
          <a:xfrm>
            <a:off x="4574541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51467D0E-9E76-4552-BEC2-1CADB3F4933D}"/>
              </a:ext>
            </a:extLst>
          </p:cNvPr>
          <p:cNvCxnSpPr/>
          <p:nvPr userDrawn="1"/>
        </p:nvCxnSpPr>
        <p:spPr>
          <a:xfrm>
            <a:off x="6099388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>
            <a:extLst>
              <a:ext uri="{FF2B5EF4-FFF2-40B4-BE49-F238E27FC236}">
                <a16:creationId xmlns:a16="http://schemas.microsoft.com/office/drawing/2014/main" id="{A6C1C668-F663-463E-BB4D-3065A6BA51A7}"/>
              </a:ext>
            </a:extLst>
          </p:cNvPr>
          <p:cNvCxnSpPr/>
          <p:nvPr userDrawn="1"/>
        </p:nvCxnSpPr>
        <p:spPr>
          <a:xfrm>
            <a:off x="7624235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8">
            <a:extLst>
              <a:ext uri="{FF2B5EF4-FFF2-40B4-BE49-F238E27FC236}">
                <a16:creationId xmlns:a16="http://schemas.microsoft.com/office/drawing/2014/main" id="{010F430D-15D3-4424-BA33-282A0153DDD7}"/>
              </a:ext>
            </a:extLst>
          </p:cNvPr>
          <p:cNvCxnSpPr/>
          <p:nvPr userDrawn="1"/>
        </p:nvCxnSpPr>
        <p:spPr>
          <a:xfrm>
            <a:off x="9149082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9">
            <a:extLst>
              <a:ext uri="{FF2B5EF4-FFF2-40B4-BE49-F238E27FC236}">
                <a16:creationId xmlns:a16="http://schemas.microsoft.com/office/drawing/2014/main" id="{FB51C709-185A-4534-997E-0DD230BBD9E0}"/>
              </a:ext>
            </a:extLst>
          </p:cNvPr>
          <p:cNvCxnSpPr/>
          <p:nvPr userDrawn="1"/>
        </p:nvCxnSpPr>
        <p:spPr>
          <a:xfrm>
            <a:off x="10673929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">
            <a:extLst>
              <a:ext uri="{FF2B5EF4-FFF2-40B4-BE49-F238E27FC236}">
                <a16:creationId xmlns:a16="http://schemas.microsoft.com/office/drawing/2014/main" id="{1A0986DE-B647-488E-9DA9-798C13A6BD9B}"/>
              </a:ext>
            </a:extLst>
          </p:cNvPr>
          <p:cNvSpPr/>
          <p:nvPr userDrawn="1"/>
        </p:nvSpPr>
        <p:spPr>
          <a:xfrm>
            <a:off x="-6772" y="-7514"/>
            <a:ext cx="1524842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7E9EB5BA-5F60-4490-A309-44E0C4FFE56F}"/>
              </a:ext>
            </a:extLst>
          </p:cNvPr>
          <p:cNvSpPr/>
          <p:nvPr userDrawn="1"/>
        </p:nvSpPr>
        <p:spPr>
          <a:xfrm>
            <a:off x="1531624" y="-7514"/>
            <a:ext cx="151679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3">
            <a:extLst>
              <a:ext uri="{FF2B5EF4-FFF2-40B4-BE49-F238E27FC236}">
                <a16:creationId xmlns:a16="http://schemas.microsoft.com/office/drawing/2014/main" id="{523C67D8-FAA3-4BC2-91D8-A94B80C5E3AF}"/>
              </a:ext>
            </a:extLst>
          </p:cNvPr>
          <p:cNvSpPr/>
          <p:nvPr userDrawn="1"/>
        </p:nvSpPr>
        <p:spPr>
          <a:xfrm>
            <a:off x="3049690" y="-7514"/>
            <a:ext cx="152484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ECA9042B-717E-4B0C-8628-6BD0E1DD8EA2}"/>
              </a:ext>
            </a:extLst>
          </p:cNvPr>
          <p:cNvSpPr/>
          <p:nvPr userDrawn="1"/>
        </p:nvSpPr>
        <p:spPr>
          <a:xfrm>
            <a:off x="4574537" y="-7514"/>
            <a:ext cx="152484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1">
            <a:extLst>
              <a:ext uri="{FF2B5EF4-FFF2-40B4-BE49-F238E27FC236}">
                <a16:creationId xmlns:a16="http://schemas.microsoft.com/office/drawing/2014/main" id="{04D66E2F-204E-4B7E-B563-FBD1315DBABF}"/>
              </a:ext>
            </a:extLst>
          </p:cNvPr>
          <p:cNvSpPr/>
          <p:nvPr userDrawn="1"/>
        </p:nvSpPr>
        <p:spPr>
          <a:xfrm>
            <a:off x="6099388" y="-7514"/>
            <a:ext cx="151891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449B4E55-EFB4-4ED5-B163-1F4F2B0C0E49}"/>
              </a:ext>
            </a:extLst>
          </p:cNvPr>
          <p:cNvSpPr/>
          <p:nvPr userDrawn="1"/>
        </p:nvSpPr>
        <p:spPr>
          <a:xfrm>
            <a:off x="7633129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A8AF2959-D45D-4A53-B1FD-386D832F1F8A}"/>
              </a:ext>
            </a:extLst>
          </p:cNvPr>
          <p:cNvSpPr/>
          <p:nvPr userDrawn="1"/>
        </p:nvSpPr>
        <p:spPr>
          <a:xfrm>
            <a:off x="9157981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5">
            <a:extLst>
              <a:ext uri="{FF2B5EF4-FFF2-40B4-BE49-F238E27FC236}">
                <a16:creationId xmlns:a16="http://schemas.microsoft.com/office/drawing/2014/main" id="{3C5ECFA9-93BB-4E64-AF0D-4758A3293B30}"/>
              </a:ext>
            </a:extLst>
          </p:cNvPr>
          <p:cNvSpPr/>
          <p:nvPr userDrawn="1"/>
        </p:nvSpPr>
        <p:spPr>
          <a:xfrm>
            <a:off x="10667152" y="-7514"/>
            <a:ext cx="1524847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Grafický objekt 37">
            <a:extLst>
              <a:ext uri="{FF2B5EF4-FFF2-40B4-BE49-F238E27FC236}">
                <a16:creationId xmlns:a16="http://schemas.microsoft.com/office/drawing/2014/main" id="{BF70DF5A-9435-46E8-A02E-ABFA8D8E5B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572001" y="764062"/>
            <a:ext cx="7619999" cy="420872"/>
          </a:xfrm>
          <a:prstGeom prst="rect">
            <a:avLst/>
          </a:prstGeom>
        </p:spPr>
      </p:pic>
      <p:pic>
        <p:nvPicPr>
          <p:cNvPr id="39" name="Grafický objekt 38">
            <a:extLst>
              <a:ext uri="{FF2B5EF4-FFF2-40B4-BE49-F238E27FC236}">
                <a16:creationId xmlns:a16="http://schemas.microsoft.com/office/drawing/2014/main" id="{E1AF6A8F-FA1A-4E8D-B4E8-12021CB49D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8290" y="639806"/>
            <a:ext cx="3173594" cy="727520"/>
          </a:xfrm>
          <a:prstGeom prst="rect">
            <a:avLst/>
          </a:prstGeom>
        </p:spPr>
      </p:pic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66280FB4-9DED-4350-9FE3-4F210C0D063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729115" y="2660149"/>
            <a:ext cx="4431534" cy="101566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rgbClr val="004C9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err="1"/>
              <a:t>Hlavný</a:t>
            </a:r>
            <a:r>
              <a:rPr lang="en-US" noProof="0"/>
              <a:t> </a:t>
            </a:r>
            <a:r>
              <a:rPr lang="en-US" noProof="0" err="1"/>
              <a:t>názov</a:t>
            </a:r>
            <a:endParaRPr lang="en-US" noProof="0"/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4CD48129-80C3-4D21-A28E-1FBB8A1DC858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4883923" y="3492013"/>
            <a:ext cx="3905236" cy="101566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rgbClr val="004C9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err="1"/>
              <a:t>Prezentácie</a:t>
            </a:r>
            <a:endParaRPr lang="en-US" noProof="0"/>
          </a:p>
        </p:txBody>
      </p:sp>
      <p:cxnSp>
        <p:nvCxnSpPr>
          <p:cNvPr id="42" name="Straight Connector 9">
            <a:extLst>
              <a:ext uri="{FF2B5EF4-FFF2-40B4-BE49-F238E27FC236}">
                <a16:creationId xmlns:a16="http://schemas.microsoft.com/office/drawing/2014/main" id="{1EB0D649-3A87-441C-94F1-B380B2CF1175}"/>
              </a:ext>
            </a:extLst>
          </p:cNvPr>
          <p:cNvCxnSpPr>
            <a:cxnSpLocks/>
          </p:cNvCxnSpPr>
          <p:nvPr userDrawn="1"/>
        </p:nvCxnSpPr>
        <p:spPr>
          <a:xfrm>
            <a:off x="3771845" y="4119609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Obrázek 42">
            <a:extLst>
              <a:ext uri="{FF2B5EF4-FFF2-40B4-BE49-F238E27FC236}">
                <a16:creationId xmlns:a16="http://schemas.microsoft.com/office/drawing/2014/main" id="{23B3BE27-D028-4B44-A89D-50C70D24E3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0" t="32329" r="15070" b="53337"/>
          <a:stretch/>
        </p:blipFill>
        <p:spPr>
          <a:xfrm>
            <a:off x="0" y="2432624"/>
            <a:ext cx="3050847" cy="996376"/>
          </a:xfrm>
          <a:prstGeom prst="rect">
            <a:avLst/>
          </a:prstGeom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78B7E1F9-AA2E-4A85-A84C-C524D91D06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35123" b="26502"/>
          <a:stretch/>
        </p:blipFill>
        <p:spPr>
          <a:xfrm>
            <a:off x="1335883" y="5265995"/>
            <a:ext cx="3247403" cy="981118"/>
          </a:xfrm>
          <a:prstGeom prst="rect">
            <a:avLst/>
          </a:prstGeom>
          <a:effectLst>
            <a:outerShdw blurRad="762000" dist="254000" dir="5400000" algn="ctr" rotWithShape="0">
              <a:srgbClr val="474747">
                <a:alpha val="30000"/>
              </a:srgbClr>
            </a:outerShdw>
          </a:effectLst>
        </p:spPr>
      </p:pic>
      <p:pic>
        <p:nvPicPr>
          <p:cNvPr id="45" name="Obrázek 44">
            <a:extLst>
              <a:ext uri="{FF2B5EF4-FFF2-40B4-BE49-F238E27FC236}">
                <a16:creationId xmlns:a16="http://schemas.microsoft.com/office/drawing/2014/main" id="{5049156E-7F8C-486C-A9D0-C43F03C181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9741" r="1" b="9262"/>
          <a:stretch/>
        </p:blipFill>
        <p:spPr>
          <a:xfrm>
            <a:off x="9697378" y="3156116"/>
            <a:ext cx="2494621" cy="1015663"/>
          </a:xfrm>
          <a:prstGeom prst="rect">
            <a:avLst/>
          </a:prstGeom>
        </p:spPr>
      </p:pic>
      <p:sp>
        <p:nvSpPr>
          <p:cNvPr id="29" name="Zástupný objekt pre text 4">
            <a:extLst>
              <a:ext uri="{FF2B5EF4-FFF2-40B4-BE49-F238E27FC236}">
                <a16:creationId xmlns:a16="http://schemas.microsoft.com/office/drawing/2014/main" id="{887E8B22-E8C6-4347-A27C-13FA4283A1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2338" y="5914966"/>
            <a:ext cx="4235450" cy="371475"/>
          </a:xfrm>
          <a:prstGeom prst="rect">
            <a:avLst/>
          </a:prstGeom>
          <a:noFill/>
        </p:spPr>
        <p:txBody>
          <a:bodyPr/>
          <a:lstStyle>
            <a:lvl1pPr marL="0" indent="0" algn="r">
              <a:buNone/>
              <a:defRPr sz="1800">
                <a:solidFill>
                  <a:schemeClr val="accent3"/>
                </a:solidFill>
              </a:defRPr>
            </a:lvl1pPr>
            <a:lvl2pPr marL="457200" indent="0" algn="r">
              <a:buNone/>
              <a:defRPr sz="1800">
                <a:solidFill>
                  <a:schemeClr val="accent2"/>
                </a:solidFill>
              </a:defRPr>
            </a:lvl2pPr>
            <a:lvl3pPr marL="914400" indent="0" algn="r">
              <a:buNone/>
              <a:defRPr sz="1800">
                <a:solidFill>
                  <a:schemeClr val="accent2"/>
                </a:solidFill>
              </a:defRPr>
            </a:lvl3pPr>
            <a:lvl4pPr marL="1371600" indent="0" algn="r">
              <a:buNone/>
              <a:defRPr sz="1800">
                <a:solidFill>
                  <a:schemeClr val="accent2"/>
                </a:solidFill>
              </a:defRPr>
            </a:lvl4pPr>
            <a:lvl5pPr marL="1828800" indent="0" algn="r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err="1"/>
              <a:t>Kliknutím</a:t>
            </a:r>
            <a:r>
              <a:rPr lang="en-US"/>
              <a:t> </a:t>
            </a:r>
            <a:r>
              <a:rPr lang="en-US" err="1"/>
              <a:t>zadajte</a:t>
            </a:r>
            <a:r>
              <a:rPr lang="en-US"/>
              <a:t> text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4773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ac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xit" presetSubtype="4" accel="10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xit" presetSubtype="4" accel="10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4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mph" presetSubtype="0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40" grpId="0">
        <p:tmplLst>
          <p:tmpl>
            <p:tnLst>
              <p:par>
                <p:cTn presetID="22" presetClass="entr" presetSubtype="8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1"/>
      <p:bldP spid="41" grpId="0">
        <p:tmplLst>
          <p:tmpl>
            <p:tnLst>
              <p:par>
                <p:cTn presetID="22" presetClass="entr" presetSubtype="8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1"/>
      <p:bldP spid="29" grpId="0">
        <p:tmplLst>
          <p:tmpl>
            <p:tnLst>
              <p:par>
                <p:cTn presetID="22" presetClass="entr" presetSubtype="4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>
            <a:extLst>
              <a:ext uri="{FF2B5EF4-FFF2-40B4-BE49-F238E27FC236}">
                <a16:creationId xmlns:a16="http://schemas.microsoft.com/office/drawing/2014/main" id="{CE2ACE5B-8D46-48D8-AA1D-0094B021E53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15" name="Straight Connector 12">
            <a:extLst>
              <a:ext uri="{FF2B5EF4-FFF2-40B4-BE49-F238E27FC236}">
                <a16:creationId xmlns:a16="http://schemas.microsoft.com/office/drawing/2014/main" id="{1E35AA56-B6B2-4612-9243-E2F38AC784C3}"/>
              </a:ext>
            </a:extLst>
          </p:cNvPr>
          <p:cNvCxnSpPr/>
          <p:nvPr userDrawn="1"/>
        </p:nvCxnSpPr>
        <p:spPr>
          <a:xfrm>
            <a:off x="1524847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4">
            <a:extLst>
              <a:ext uri="{FF2B5EF4-FFF2-40B4-BE49-F238E27FC236}">
                <a16:creationId xmlns:a16="http://schemas.microsoft.com/office/drawing/2014/main" id="{F0B8A09A-FB5A-40C7-BFE8-E9A689CBC7F0}"/>
              </a:ext>
            </a:extLst>
          </p:cNvPr>
          <p:cNvCxnSpPr/>
          <p:nvPr userDrawn="1"/>
        </p:nvCxnSpPr>
        <p:spPr>
          <a:xfrm>
            <a:off x="3049694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5">
            <a:extLst>
              <a:ext uri="{FF2B5EF4-FFF2-40B4-BE49-F238E27FC236}">
                <a16:creationId xmlns:a16="http://schemas.microsoft.com/office/drawing/2014/main" id="{6AF57F91-9B11-444C-A187-29390907D9B3}"/>
              </a:ext>
            </a:extLst>
          </p:cNvPr>
          <p:cNvCxnSpPr/>
          <p:nvPr userDrawn="1"/>
        </p:nvCxnSpPr>
        <p:spPr>
          <a:xfrm>
            <a:off x="4574541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6">
            <a:extLst>
              <a:ext uri="{FF2B5EF4-FFF2-40B4-BE49-F238E27FC236}">
                <a16:creationId xmlns:a16="http://schemas.microsoft.com/office/drawing/2014/main" id="{51467D0E-9E76-4552-BEC2-1CADB3F4933D}"/>
              </a:ext>
            </a:extLst>
          </p:cNvPr>
          <p:cNvCxnSpPr/>
          <p:nvPr userDrawn="1"/>
        </p:nvCxnSpPr>
        <p:spPr>
          <a:xfrm>
            <a:off x="6099388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7">
            <a:extLst>
              <a:ext uri="{FF2B5EF4-FFF2-40B4-BE49-F238E27FC236}">
                <a16:creationId xmlns:a16="http://schemas.microsoft.com/office/drawing/2014/main" id="{A6C1C668-F663-463E-BB4D-3065A6BA51A7}"/>
              </a:ext>
            </a:extLst>
          </p:cNvPr>
          <p:cNvCxnSpPr/>
          <p:nvPr userDrawn="1"/>
        </p:nvCxnSpPr>
        <p:spPr>
          <a:xfrm>
            <a:off x="7624235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8">
            <a:extLst>
              <a:ext uri="{FF2B5EF4-FFF2-40B4-BE49-F238E27FC236}">
                <a16:creationId xmlns:a16="http://schemas.microsoft.com/office/drawing/2014/main" id="{010F430D-15D3-4424-BA33-282A0153DDD7}"/>
              </a:ext>
            </a:extLst>
          </p:cNvPr>
          <p:cNvCxnSpPr/>
          <p:nvPr userDrawn="1"/>
        </p:nvCxnSpPr>
        <p:spPr>
          <a:xfrm>
            <a:off x="9149082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9">
            <a:extLst>
              <a:ext uri="{FF2B5EF4-FFF2-40B4-BE49-F238E27FC236}">
                <a16:creationId xmlns:a16="http://schemas.microsoft.com/office/drawing/2014/main" id="{FB51C709-185A-4534-997E-0DD230BBD9E0}"/>
              </a:ext>
            </a:extLst>
          </p:cNvPr>
          <p:cNvCxnSpPr/>
          <p:nvPr userDrawn="1"/>
        </p:nvCxnSpPr>
        <p:spPr>
          <a:xfrm>
            <a:off x="10673929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">
            <a:extLst>
              <a:ext uri="{FF2B5EF4-FFF2-40B4-BE49-F238E27FC236}">
                <a16:creationId xmlns:a16="http://schemas.microsoft.com/office/drawing/2014/main" id="{1A0986DE-B647-488E-9DA9-798C13A6BD9B}"/>
              </a:ext>
            </a:extLst>
          </p:cNvPr>
          <p:cNvSpPr/>
          <p:nvPr userDrawn="1"/>
        </p:nvSpPr>
        <p:spPr>
          <a:xfrm>
            <a:off x="-6772" y="-7514"/>
            <a:ext cx="1524842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7E9EB5BA-5F60-4490-A309-44E0C4FFE56F}"/>
              </a:ext>
            </a:extLst>
          </p:cNvPr>
          <p:cNvSpPr/>
          <p:nvPr userDrawn="1"/>
        </p:nvSpPr>
        <p:spPr>
          <a:xfrm>
            <a:off x="1531624" y="-7514"/>
            <a:ext cx="151679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13">
            <a:extLst>
              <a:ext uri="{FF2B5EF4-FFF2-40B4-BE49-F238E27FC236}">
                <a16:creationId xmlns:a16="http://schemas.microsoft.com/office/drawing/2014/main" id="{523C67D8-FAA3-4BC2-91D8-A94B80C5E3AF}"/>
              </a:ext>
            </a:extLst>
          </p:cNvPr>
          <p:cNvSpPr/>
          <p:nvPr userDrawn="1"/>
        </p:nvSpPr>
        <p:spPr>
          <a:xfrm>
            <a:off x="3049690" y="-7514"/>
            <a:ext cx="152484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ECA9042B-717E-4B0C-8628-6BD0E1DD8EA2}"/>
              </a:ext>
            </a:extLst>
          </p:cNvPr>
          <p:cNvSpPr/>
          <p:nvPr userDrawn="1"/>
        </p:nvSpPr>
        <p:spPr>
          <a:xfrm>
            <a:off x="4574537" y="-7514"/>
            <a:ext cx="152484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21">
            <a:extLst>
              <a:ext uri="{FF2B5EF4-FFF2-40B4-BE49-F238E27FC236}">
                <a16:creationId xmlns:a16="http://schemas.microsoft.com/office/drawing/2014/main" id="{04D66E2F-204E-4B7E-B563-FBD1315DBABF}"/>
              </a:ext>
            </a:extLst>
          </p:cNvPr>
          <p:cNvSpPr/>
          <p:nvPr userDrawn="1"/>
        </p:nvSpPr>
        <p:spPr>
          <a:xfrm>
            <a:off x="6099388" y="-7514"/>
            <a:ext cx="151891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449B4E55-EFB4-4ED5-B163-1F4F2B0C0E49}"/>
              </a:ext>
            </a:extLst>
          </p:cNvPr>
          <p:cNvSpPr/>
          <p:nvPr userDrawn="1"/>
        </p:nvSpPr>
        <p:spPr>
          <a:xfrm>
            <a:off x="7633129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A8AF2959-D45D-4A53-B1FD-386D832F1F8A}"/>
              </a:ext>
            </a:extLst>
          </p:cNvPr>
          <p:cNvSpPr/>
          <p:nvPr userDrawn="1"/>
        </p:nvSpPr>
        <p:spPr>
          <a:xfrm>
            <a:off x="9157981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25">
            <a:extLst>
              <a:ext uri="{FF2B5EF4-FFF2-40B4-BE49-F238E27FC236}">
                <a16:creationId xmlns:a16="http://schemas.microsoft.com/office/drawing/2014/main" id="{3C5ECFA9-93BB-4E64-AF0D-4758A3293B30}"/>
              </a:ext>
            </a:extLst>
          </p:cNvPr>
          <p:cNvSpPr/>
          <p:nvPr userDrawn="1"/>
        </p:nvSpPr>
        <p:spPr>
          <a:xfrm>
            <a:off x="10667152" y="-7514"/>
            <a:ext cx="1524847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Grafický objekt 37">
            <a:extLst>
              <a:ext uri="{FF2B5EF4-FFF2-40B4-BE49-F238E27FC236}">
                <a16:creationId xmlns:a16="http://schemas.microsoft.com/office/drawing/2014/main" id="{BF70DF5A-9435-46E8-A02E-ABFA8D8E5B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572001" y="764062"/>
            <a:ext cx="7619999" cy="420872"/>
          </a:xfrm>
          <a:prstGeom prst="rect">
            <a:avLst/>
          </a:prstGeom>
        </p:spPr>
      </p:pic>
      <p:pic>
        <p:nvPicPr>
          <p:cNvPr id="39" name="Grafický objekt 38">
            <a:extLst>
              <a:ext uri="{FF2B5EF4-FFF2-40B4-BE49-F238E27FC236}">
                <a16:creationId xmlns:a16="http://schemas.microsoft.com/office/drawing/2014/main" id="{E1AF6A8F-FA1A-4E8D-B4E8-12021CB49DE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8290" y="639806"/>
            <a:ext cx="3173594" cy="727520"/>
          </a:xfrm>
          <a:prstGeom prst="rect">
            <a:avLst/>
          </a:prstGeom>
        </p:spPr>
      </p:pic>
      <p:pic>
        <p:nvPicPr>
          <p:cNvPr id="43" name="Obrázek 42">
            <a:extLst>
              <a:ext uri="{FF2B5EF4-FFF2-40B4-BE49-F238E27FC236}">
                <a16:creationId xmlns:a16="http://schemas.microsoft.com/office/drawing/2014/main" id="{23B3BE27-D028-4B44-A89D-50C70D24E3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0" t="32329" r="15070" b="53337"/>
          <a:stretch/>
        </p:blipFill>
        <p:spPr>
          <a:xfrm>
            <a:off x="0" y="2432624"/>
            <a:ext cx="3050847" cy="996376"/>
          </a:xfrm>
          <a:prstGeom prst="rect">
            <a:avLst/>
          </a:prstGeom>
        </p:spPr>
      </p:pic>
      <p:pic>
        <p:nvPicPr>
          <p:cNvPr id="44" name="Obrázek 43">
            <a:extLst>
              <a:ext uri="{FF2B5EF4-FFF2-40B4-BE49-F238E27FC236}">
                <a16:creationId xmlns:a16="http://schemas.microsoft.com/office/drawing/2014/main" id="{78B7E1F9-AA2E-4A85-A84C-C524D91D06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35123" b="26502"/>
          <a:stretch/>
        </p:blipFill>
        <p:spPr>
          <a:xfrm>
            <a:off x="1335883" y="5265995"/>
            <a:ext cx="3247403" cy="981118"/>
          </a:xfrm>
          <a:prstGeom prst="rect">
            <a:avLst/>
          </a:prstGeom>
          <a:effectLst>
            <a:outerShdw blurRad="762000" dist="254000" dir="5400000" algn="ctr" rotWithShape="0">
              <a:srgbClr val="474747">
                <a:alpha val="30000"/>
              </a:srgbClr>
            </a:outerShdw>
          </a:effectLst>
        </p:spPr>
      </p:pic>
      <p:pic>
        <p:nvPicPr>
          <p:cNvPr id="45" name="Obrázek 44">
            <a:extLst>
              <a:ext uri="{FF2B5EF4-FFF2-40B4-BE49-F238E27FC236}">
                <a16:creationId xmlns:a16="http://schemas.microsoft.com/office/drawing/2014/main" id="{5049156E-7F8C-486C-A9D0-C43F03C1818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9741" r="1" b="9262"/>
          <a:stretch/>
        </p:blipFill>
        <p:spPr>
          <a:xfrm>
            <a:off x="9697378" y="3156116"/>
            <a:ext cx="2494621" cy="1015663"/>
          </a:xfrm>
          <a:prstGeom prst="rect">
            <a:avLst/>
          </a:prstGeom>
        </p:spPr>
      </p:pic>
      <p:cxnSp>
        <p:nvCxnSpPr>
          <p:cNvPr id="28" name="Straight Connector 9">
            <a:extLst>
              <a:ext uri="{FF2B5EF4-FFF2-40B4-BE49-F238E27FC236}">
                <a16:creationId xmlns:a16="http://schemas.microsoft.com/office/drawing/2014/main" id="{F7BD00AF-D3DD-4869-BF36-C1F6E1619D05}"/>
              </a:ext>
            </a:extLst>
          </p:cNvPr>
          <p:cNvCxnSpPr>
            <a:cxnSpLocks/>
          </p:cNvCxnSpPr>
          <p:nvPr userDrawn="1"/>
        </p:nvCxnSpPr>
        <p:spPr>
          <a:xfrm>
            <a:off x="3765685" y="4489144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7">
            <a:extLst>
              <a:ext uri="{FF2B5EF4-FFF2-40B4-BE49-F238E27FC236}">
                <a16:creationId xmlns:a16="http://schemas.microsoft.com/office/drawing/2014/main" id="{2505FADC-552A-4998-A1B9-EFD8AEBB1C64}"/>
              </a:ext>
            </a:extLst>
          </p:cNvPr>
          <p:cNvSpPr txBox="1"/>
          <p:nvPr userDrawn="1"/>
        </p:nvSpPr>
        <p:spPr>
          <a:xfrm>
            <a:off x="3712023" y="2607928"/>
            <a:ext cx="249132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INVESTÍCIE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510D090C-FD95-40A6-8C72-86875067731F}"/>
              </a:ext>
            </a:extLst>
          </p:cNvPr>
          <p:cNvSpPr txBox="1"/>
          <p:nvPr userDrawn="1"/>
        </p:nvSpPr>
        <p:spPr>
          <a:xfrm>
            <a:off x="3712023" y="3439792"/>
            <a:ext cx="493026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REGIONÁLNY ROZVOJ</a:t>
            </a: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170E0232-EADB-42A0-B328-190B927F8F10}"/>
              </a:ext>
            </a:extLst>
          </p:cNvPr>
          <p:cNvSpPr txBox="1"/>
          <p:nvPr userDrawn="1"/>
        </p:nvSpPr>
        <p:spPr>
          <a:xfrm>
            <a:off x="4993156" y="4269996"/>
            <a:ext cx="398019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INFORMATIZÁCIA</a:t>
            </a:r>
          </a:p>
        </p:txBody>
      </p:sp>
      <p:sp>
        <p:nvSpPr>
          <p:cNvPr id="32" name="Zástupný objekt pre text 4">
            <a:extLst>
              <a:ext uri="{FF2B5EF4-FFF2-40B4-BE49-F238E27FC236}">
                <a16:creationId xmlns:a16="http://schemas.microsoft.com/office/drawing/2014/main" id="{7003E229-4FFA-4944-A4E9-FA4B4560E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72338" y="5914966"/>
            <a:ext cx="4235450" cy="371475"/>
          </a:xfrm>
          <a:prstGeom prst="rect">
            <a:avLst/>
          </a:prstGeom>
          <a:noFill/>
        </p:spPr>
        <p:txBody>
          <a:bodyPr/>
          <a:lstStyle>
            <a:lvl1pPr marL="0" indent="0" algn="r">
              <a:buNone/>
              <a:defRPr sz="1800">
                <a:solidFill>
                  <a:schemeClr val="accent3"/>
                </a:solidFill>
              </a:defRPr>
            </a:lvl1pPr>
            <a:lvl2pPr marL="457200" indent="0" algn="r">
              <a:buNone/>
              <a:defRPr sz="1800">
                <a:solidFill>
                  <a:schemeClr val="accent2"/>
                </a:solidFill>
              </a:defRPr>
            </a:lvl2pPr>
            <a:lvl3pPr marL="914400" indent="0" algn="r">
              <a:buNone/>
              <a:defRPr sz="1800">
                <a:solidFill>
                  <a:schemeClr val="accent2"/>
                </a:solidFill>
              </a:defRPr>
            </a:lvl3pPr>
            <a:lvl4pPr marL="1371600" indent="0" algn="r">
              <a:buNone/>
              <a:defRPr sz="1800">
                <a:solidFill>
                  <a:schemeClr val="accent2"/>
                </a:solidFill>
              </a:defRPr>
            </a:lvl4pPr>
            <a:lvl5pPr marL="1828800" indent="0" algn="r">
              <a:buNone/>
              <a:defRPr sz="180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err="1"/>
              <a:t>Kliknutím</a:t>
            </a:r>
            <a:r>
              <a:rPr lang="en-US"/>
              <a:t> </a:t>
            </a:r>
            <a:r>
              <a:rPr lang="en-US" err="1"/>
              <a:t>zadajte</a:t>
            </a:r>
            <a:r>
              <a:rPr lang="en-US"/>
              <a:t> text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6799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xit" presetSubtype="4" ac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xit" presetSubtype="4" ac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xit" presetSubtype="4" ac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xit" presetSubtype="4" ac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xit" presetSubtype="4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xit" presetSubtype="4" accel="10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1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xit" presetSubtype="4" accel="10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ntr" presetSubtype="1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xit" presetSubtype="4" accel="10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21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6" presetClass="emph" presetSubtype="0" accel="50000" decel="5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29" grpId="0"/>
      <p:bldP spid="29" grpId="1"/>
      <p:bldP spid="30" grpId="0"/>
      <p:bldP spid="30" grpId="1"/>
      <p:bldP spid="31" grpId="0"/>
      <p:bldP spid="31" grpId="1"/>
      <p:bldP spid="32" grpId="0">
        <p:tmplLst>
          <p:tmpl>
            <p:tnLst>
              <p:par>
                <p:cTn presetID="22" presetClass="entr" presetSubtype="4" fill="hold" nodeType="withEffect">
                  <p:stCondLst>
                    <p:cond delay="2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Úv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délník 10">
            <a:extLst>
              <a:ext uri="{FF2B5EF4-FFF2-40B4-BE49-F238E27FC236}">
                <a16:creationId xmlns:a16="http://schemas.microsoft.com/office/drawing/2014/main" id="{9E756E4E-E0F3-4FC4-97E5-904BB741CC6F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Pentagon 6">
            <a:extLst>
              <a:ext uri="{FF2B5EF4-FFF2-40B4-BE49-F238E27FC236}">
                <a16:creationId xmlns:a16="http://schemas.microsoft.com/office/drawing/2014/main" id="{10CDF1BD-1B16-4937-A4ED-928C75753419}"/>
              </a:ext>
            </a:extLst>
          </p:cNvPr>
          <p:cNvSpPr/>
          <p:nvPr userDrawn="1"/>
        </p:nvSpPr>
        <p:spPr>
          <a:xfrm>
            <a:off x="0" y="0"/>
            <a:ext cx="12191999" cy="4842379"/>
          </a:xfrm>
          <a:prstGeom prst="homePlate">
            <a:avLst>
              <a:gd name="adj" fmla="val 0"/>
            </a:avLst>
          </a:prstGeom>
          <a:solidFill>
            <a:srgbClr val="ECECEC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0" tIns="0" rIns="91440" bIns="91440" rtlCol="0" anchor="ctr" anchorCtr="0"/>
          <a:lstStyle/>
          <a:p>
            <a:endParaRPr lang="en-US" sz="1333">
              <a:solidFill>
                <a:schemeClr val="bg2"/>
              </a:solidFill>
              <a:latin typeface="Roboto Regular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BEDB4CE6-9466-4B9B-A1FD-77CB7D28D03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011606" y="1585261"/>
            <a:ext cx="4431534" cy="101566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rgbClr val="004C9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err="1"/>
              <a:t>Hlavný</a:t>
            </a:r>
            <a:r>
              <a:rPr lang="en-US" noProof="0"/>
              <a:t> </a:t>
            </a:r>
            <a:r>
              <a:rPr lang="en-US" noProof="0" err="1"/>
              <a:t>názov</a:t>
            </a:r>
            <a:endParaRPr lang="en-US" noProof="0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C67C02C-AD0D-468E-8DD5-84D882BA3711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42430" y="2417125"/>
            <a:ext cx="3905236" cy="101566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6600" b="0">
                <a:solidFill>
                  <a:srgbClr val="004C96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 err="1"/>
              <a:t>Prezentácie</a:t>
            </a:r>
            <a:endParaRPr lang="en-US" noProof="0"/>
          </a:p>
        </p:txBody>
      </p: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A8B53BDF-39E8-4DC6-95E3-6A20CB1A0DF1}"/>
              </a:ext>
            </a:extLst>
          </p:cNvPr>
          <p:cNvCxnSpPr/>
          <p:nvPr userDrawn="1"/>
        </p:nvCxnSpPr>
        <p:spPr>
          <a:xfrm>
            <a:off x="3097161" y="3160426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B40E04BB-68A6-4538-9439-A011B4749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572001" y="5661352"/>
            <a:ext cx="7619999" cy="420872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380BD0A-9D49-43A7-880A-7DBD7489B33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8290" y="5537096"/>
            <a:ext cx="3173594" cy="72752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85A544E9-E16F-4720-A667-1ACC05537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9" t="32329" r="9839" b="53337"/>
          <a:stretch/>
        </p:blipFill>
        <p:spPr>
          <a:xfrm>
            <a:off x="0" y="399531"/>
            <a:ext cx="3247403" cy="996376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1CE09BF-C713-4F2C-B2A4-9A28DA0610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9741" r="1" b="9262"/>
          <a:stretch/>
        </p:blipFill>
        <p:spPr>
          <a:xfrm>
            <a:off x="9697379" y="1533915"/>
            <a:ext cx="2494621" cy="1015663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D692F2D3-3F5D-43E2-909B-E9536EC1D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35123" b="26502"/>
          <a:stretch/>
        </p:blipFill>
        <p:spPr>
          <a:xfrm>
            <a:off x="1144511" y="4041090"/>
            <a:ext cx="3247403" cy="981118"/>
          </a:xfrm>
          <a:prstGeom prst="rect">
            <a:avLst/>
          </a:prstGeom>
          <a:effectLst>
            <a:outerShdw blurRad="762000" dist="254000" dir="5400000" algn="ctr" rotWithShape="0">
              <a:srgbClr val="474747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757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>
        <p:tmplLst>
          <p:tmpl>
            <p:tnLst>
              <p:par>
                <p:cTn presetID="22" presetClass="entr" presetSubtype="8" fill="hold" nodeType="withEffect" nodePh="1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7" grpId="1">
        <p:tmplLst>
          <p:tmpl>
            <p:tnLst>
              <p:par>
                <p:cTn presetID="6" presetClass="emph" presetSubtype="0" accel="50000" decel="50000" autoRev="1" fill="hold" nodeType="withEffect" nodePh="1">
                  <p:stCondLst>
                    <p:cond delay="1500"/>
                  </p:stCondLst>
                  <p:childTnLst>
                    <p:animScale>
                      <p:cBhvr>
                        <p:cTn dur="500" fill="hold"/>
                        <p:tgtEl>
                          <p:spTgt spid="17"/>
                        </p:tgtEl>
                      </p:cBhvr>
                      <p:by x="120000" y="120000"/>
                    </p:animScale>
                  </p:childTnLst>
                </p:cTn>
              </p:par>
            </p:tnLst>
          </p:tmpl>
        </p:tmplLst>
      </p:bldP>
      <p:bldP spid="18" grpId="0">
        <p:tmplLst>
          <p:tmpl>
            <p:tnLst>
              <p:par>
                <p:cTn presetID="22" presetClass="entr" presetSubtype="8" fill="hold" nodeType="withEffect" nodePh="1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1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8" grpId="1">
        <p:tmplLst>
          <p:tmpl>
            <p:tnLst>
              <p:par>
                <p:cTn presetID="6" presetClass="emph" presetSubtype="0" accel="50000" decel="50000" autoRev="1" fill="hold" nodeType="withEffect" nodePh="1">
                  <p:stCondLst>
                    <p:cond delay="1750"/>
                  </p:stCondLst>
                  <p:childTnLst>
                    <p:animScale>
                      <p:cBhvr>
                        <p:cTn dur="500" fill="hold"/>
                        <p:tgtEl>
                          <p:spTgt spid="18"/>
                        </p:tgtEl>
                      </p:cBhvr>
                      <p:by x="120000" y="120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délník 16">
            <a:extLst>
              <a:ext uri="{FF2B5EF4-FFF2-40B4-BE49-F238E27FC236}">
                <a16:creationId xmlns:a16="http://schemas.microsoft.com/office/drawing/2014/main" id="{4946CCF5-1940-4FA3-9578-49A34BD7EC19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0" name="Pentagon 6">
            <a:extLst>
              <a:ext uri="{FF2B5EF4-FFF2-40B4-BE49-F238E27FC236}">
                <a16:creationId xmlns:a16="http://schemas.microsoft.com/office/drawing/2014/main" id="{10CDF1BD-1B16-4937-A4ED-928C75753419}"/>
              </a:ext>
            </a:extLst>
          </p:cNvPr>
          <p:cNvSpPr/>
          <p:nvPr userDrawn="1"/>
        </p:nvSpPr>
        <p:spPr>
          <a:xfrm>
            <a:off x="0" y="0"/>
            <a:ext cx="12191999" cy="4842379"/>
          </a:xfrm>
          <a:prstGeom prst="homePlate">
            <a:avLst>
              <a:gd name="adj" fmla="val 0"/>
            </a:avLst>
          </a:prstGeom>
          <a:solidFill>
            <a:srgbClr val="ECECEC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0" tIns="0" rIns="91440" bIns="91440" rtlCol="0" anchor="ctr" anchorCtr="0"/>
          <a:lstStyle/>
          <a:p>
            <a:endParaRPr lang="en-US" sz="1333">
              <a:solidFill>
                <a:schemeClr val="bg2"/>
              </a:solidFill>
              <a:latin typeface="Roboto Regular" charset="0"/>
            </a:endParaRPr>
          </a:p>
        </p:txBody>
      </p:sp>
      <p:pic>
        <p:nvPicPr>
          <p:cNvPr id="7" name="Grafický objekt 6">
            <a:extLst>
              <a:ext uri="{FF2B5EF4-FFF2-40B4-BE49-F238E27FC236}">
                <a16:creationId xmlns:a16="http://schemas.microsoft.com/office/drawing/2014/main" id="{B40E04BB-68A6-4538-9439-A011B4749F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/>
        </p:blipFill>
        <p:spPr>
          <a:xfrm>
            <a:off x="4572001" y="5661352"/>
            <a:ext cx="7619999" cy="420872"/>
          </a:xfrm>
          <a:prstGeom prst="rect">
            <a:avLst/>
          </a:prstGeom>
        </p:spPr>
      </p:pic>
      <p:pic>
        <p:nvPicPr>
          <p:cNvPr id="8" name="Grafický objekt 7">
            <a:extLst>
              <a:ext uri="{FF2B5EF4-FFF2-40B4-BE49-F238E27FC236}">
                <a16:creationId xmlns:a16="http://schemas.microsoft.com/office/drawing/2014/main" id="{C380BD0A-9D49-43A7-880A-7DBD7489B33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18290" y="5537096"/>
            <a:ext cx="3173594" cy="727520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85A544E9-E16F-4720-A667-1ACC055373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9" t="32329" r="9839" b="53337"/>
          <a:stretch/>
        </p:blipFill>
        <p:spPr>
          <a:xfrm>
            <a:off x="0" y="399531"/>
            <a:ext cx="3247403" cy="996376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1CE09BF-C713-4F2C-B2A4-9A28DA0610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" t="9741" r="1" b="9262"/>
          <a:stretch/>
        </p:blipFill>
        <p:spPr>
          <a:xfrm>
            <a:off x="9697379" y="1533915"/>
            <a:ext cx="2494621" cy="1015663"/>
          </a:xfrm>
          <a:prstGeom prst="rect">
            <a:avLst/>
          </a:prstGeom>
        </p:spPr>
      </p:pic>
      <p:pic>
        <p:nvPicPr>
          <p:cNvPr id="19" name="Obrázek 18">
            <a:extLst>
              <a:ext uri="{FF2B5EF4-FFF2-40B4-BE49-F238E27FC236}">
                <a16:creationId xmlns:a16="http://schemas.microsoft.com/office/drawing/2014/main" id="{D692F2D3-3F5D-43E2-909B-E9536EC1D9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7" t="35123" b="26502"/>
          <a:stretch/>
        </p:blipFill>
        <p:spPr>
          <a:xfrm>
            <a:off x="1144511" y="4041090"/>
            <a:ext cx="3247403" cy="981118"/>
          </a:xfrm>
          <a:prstGeom prst="rect">
            <a:avLst/>
          </a:prstGeom>
          <a:effectLst>
            <a:outerShdw blurRad="762000" dist="254000" dir="5400000" algn="ctr" rotWithShape="0">
              <a:srgbClr val="474747">
                <a:alpha val="30000"/>
              </a:srgbClr>
            </a:outerShdw>
          </a:effectLst>
        </p:spPr>
      </p:pic>
      <p:cxnSp>
        <p:nvCxnSpPr>
          <p:cNvPr id="11" name="Straight Connector 9">
            <a:extLst>
              <a:ext uri="{FF2B5EF4-FFF2-40B4-BE49-F238E27FC236}">
                <a16:creationId xmlns:a16="http://schemas.microsoft.com/office/drawing/2014/main" id="{33A692B6-BA42-4EF5-B595-198DD33D57DE}"/>
              </a:ext>
            </a:extLst>
          </p:cNvPr>
          <p:cNvCxnSpPr>
            <a:cxnSpLocks/>
          </p:cNvCxnSpPr>
          <p:nvPr userDrawn="1"/>
        </p:nvCxnSpPr>
        <p:spPr>
          <a:xfrm>
            <a:off x="3757139" y="3304746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7">
            <a:extLst>
              <a:ext uri="{FF2B5EF4-FFF2-40B4-BE49-F238E27FC236}">
                <a16:creationId xmlns:a16="http://schemas.microsoft.com/office/drawing/2014/main" id="{27A00962-1D9F-484C-8759-B878D3D7D9BE}"/>
              </a:ext>
            </a:extLst>
          </p:cNvPr>
          <p:cNvSpPr txBox="1"/>
          <p:nvPr userDrawn="1"/>
        </p:nvSpPr>
        <p:spPr>
          <a:xfrm>
            <a:off x="3703477" y="1423530"/>
            <a:ext cx="249132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INVESTÍCIE</a:t>
            </a: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67921E0D-1A40-4568-B007-E12234EC9B18}"/>
              </a:ext>
            </a:extLst>
          </p:cNvPr>
          <p:cNvSpPr txBox="1"/>
          <p:nvPr userDrawn="1"/>
        </p:nvSpPr>
        <p:spPr>
          <a:xfrm>
            <a:off x="3703477" y="2255394"/>
            <a:ext cx="4930260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REGIONÁLNY ROZVOJ</a:t>
            </a: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B6036F4B-E869-4FEC-BDEA-204E57413C67}"/>
              </a:ext>
            </a:extLst>
          </p:cNvPr>
          <p:cNvSpPr txBox="1"/>
          <p:nvPr userDrawn="1"/>
        </p:nvSpPr>
        <p:spPr>
          <a:xfrm>
            <a:off x="4984610" y="3085598"/>
            <a:ext cx="398019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>
                <a:solidFill>
                  <a:srgbClr val="004C96"/>
                </a:solidFill>
                <a:latin typeface="+mn-lt"/>
              </a:rPr>
              <a:t>INFORMATIZÁCIA</a:t>
            </a:r>
          </a:p>
        </p:txBody>
      </p:sp>
    </p:spTree>
    <p:extLst>
      <p:ext uri="{BB962C8B-B14F-4D97-AF65-F5344CB8AC3E}">
        <p14:creationId xmlns:p14="http://schemas.microsoft.com/office/powerpoint/2010/main" val="108024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ccel="50000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ccel="50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autoRev="1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ccel="50000" decel="5000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6" grpId="0"/>
      <p:bldP spid="16" grpId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 Informatizac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D8E59352-0AC4-45C1-A133-892C0F9BD61E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11" name="Straight Connector 12">
            <a:extLst>
              <a:ext uri="{FF2B5EF4-FFF2-40B4-BE49-F238E27FC236}">
                <a16:creationId xmlns:a16="http://schemas.microsoft.com/office/drawing/2014/main" id="{F7134F0D-241A-45D2-8056-495DD87206F6}"/>
              </a:ext>
            </a:extLst>
          </p:cNvPr>
          <p:cNvCxnSpPr/>
          <p:nvPr userDrawn="1"/>
        </p:nvCxnSpPr>
        <p:spPr>
          <a:xfrm>
            <a:off x="1524847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4">
            <a:extLst>
              <a:ext uri="{FF2B5EF4-FFF2-40B4-BE49-F238E27FC236}">
                <a16:creationId xmlns:a16="http://schemas.microsoft.com/office/drawing/2014/main" id="{1836676D-7ABE-4F56-8DA0-65EE8F5F6745}"/>
              </a:ext>
            </a:extLst>
          </p:cNvPr>
          <p:cNvCxnSpPr/>
          <p:nvPr userDrawn="1"/>
        </p:nvCxnSpPr>
        <p:spPr>
          <a:xfrm>
            <a:off x="3049694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5">
            <a:extLst>
              <a:ext uri="{FF2B5EF4-FFF2-40B4-BE49-F238E27FC236}">
                <a16:creationId xmlns:a16="http://schemas.microsoft.com/office/drawing/2014/main" id="{7BFB9894-A480-4151-81F5-494D28BC99F8}"/>
              </a:ext>
            </a:extLst>
          </p:cNvPr>
          <p:cNvCxnSpPr/>
          <p:nvPr userDrawn="1"/>
        </p:nvCxnSpPr>
        <p:spPr>
          <a:xfrm>
            <a:off x="4574541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6">
            <a:extLst>
              <a:ext uri="{FF2B5EF4-FFF2-40B4-BE49-F238E27FC236}">
                <a16:creationId xmlns:a16="http://schemas.microsoft.com/office/drawing/2014/main" id="{522CFEE7-3E18-4D64-BDBB-F4265EA512B1}"/>
              </a:ext>
            </a:extLst>
          </p:cNvPr>
          <p:cNvCxnSpPr/>
          <p:nvPr userDrawn="1"/>
        </p:nvCxnSpPr>
        <p:spPr>
          <a:xfrm>
            <a:off x="6099388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7">
            <a:extLst>
              <a:ext uri="{FF2B5EF4-FFF2-40B4-BE49-F238E27FC236}">
                <a16:creationId xmlns:a16="http://schemas.microsoft.com/office/drawing/2014/main" id="{3449DEE6-7DA9-47C1-A064-40C4434C3D0A}"/>
              </a:ext>
            </a:extLst>
          </p:cNvPr>
          <p:cNvCxnSpPr/>
          <p:nvPr userDrawn="1"/>
        </p:nvCxnSpPr>
        <p:spPr>
          <a:xfrm>
            <a:off x="7624235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18">
            <a:extLst>
              <a:ext uri="{FF2B5EF4-FFF2-40B4-BE49-F238E27FC236}">
                <a16:creationId xmlns:a16="http://schemas.microsoft.com/office/drawing/2014/main" id="{5495C77B-C0C3-4511-8860-8D7AE6AEF41F}"/>
              </a:ext>
            </a:extLst>
          </p:cNvPr>
          <p:cNvCxnSpPr/>
          <p:nvPr userDrawn="1"/>
        </p:nvCxnSpPr>
        <p:spPr>
          <a:xfrm>
            <a:off x="9149082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9">
            <a:extLst>
              <a:ext uri="{FF2B5EF4-FFF2-40B4-BE49-F238E27FC236}">
                <a16:creationId xmlns:a16="http://schemas.microsoft.com/office/drawing/2014/main" id="{5F6A47D0-3833-45CB-9869-C7E855800AB2}"/>
              </a:ext>
            </a:extLst>
          </p:cNvPr>
          <p:cNvCxnSpPr/>
          <p:nvPr userDrawn="1"/>
        </p:nvCxnSpPr>
        <p:spPr>
          <a:xfrm>
            <a:off x="10673929" y="0"/>
            <a:ext cx="0" cy="6858001"/>
          </a:xfrm>
          <a:prstGeom prst="line">
            <a:avLst/>
          </a:prstGeom>
          <a:ln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">
            <a:extLst>
              <a:ext uri="{FF2B5EF4-FFF2-40B4-BE49-F238E27FC236}">
                <a16:creationId xmlns:a16="http://schemas.microsoft.com/office/drawing/2014/main" id="{089D10B3-E2A0-4207-9569-7D4A774BA52B}"/>
              </a:ext>
            </a:extLst>
          </p:cNvPr>
          <p:cNvSpPr/>
          <p:nvPr userDrawn="1"/>
        </p:nvSpPr>
        <p:spPr>
          <a:xfrm>
            <a:off x="-6772" y="-7514"/>
            <a:ext cx="1524842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0B17F310-923A-47F5-9C01-B0014FE71717}"/>
              </a:ext>
            </a:extLst>
          </p:cNvPr>
          <p:cNvSpPr/>
          <p:nvPr userDrawn="1"/>
        </p:nvSpPr>
        <p:spPr>
          <a:xfrm>
            <a:off x="1531624" y="-7514"/>
            <a:ext cx="151679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3">
            <a:extLst>
              <a:ext uri="{FF2B5EF4-FFF2-40B4-BE49-F238E27FC236}">
                <a16:creationId xmlns:a16="http://schemas.microsoft.com/office/drawing/2014/main" id="{5D5E6E97-8B78-44DE-8173-471E1FE3ADDE}"/>
              </a:ext>
            </a:extLst>
          </p:cNvPr>
          <p:cNvSpPr/>
          <p:nvPr userDrawn="1"/>
        </p:nvSpPr>
        <p:spPr>
          <a:xfrm>
            <a:off x="3049690" y="-7514"/>
            <a:ext cx="152484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0">
            <a:extLst>
              <a:ext uri="{FF2B5EF4-FFF2-40B4-BE49-F238E27FC236}">
                <a16:creationId xmlns:a16="http://schemas.microsoft.com/office/drawing/2014/main" id="{DDA3F6E9-1B63-4D76-831B-B9F97D9894DF}"/>
              </a:ext>
            </a:extLst>
          </p:cNvPr>
          <p:cNvSpPr/>
          <p:nvPr userDrawn="1"/>
        </p:nvSpPr>
        <p:spPr>
          <a:xfrm>
            <a:off x="4574537" y="-7514"/>
            <a:ext cx="1524843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1">
            <a:extLst>
              <a:ext uri="{FF2B5EF4-FFF2-40B4-BE49-F238E27FC236}">
                <a16:creationId xmlns:a16="http://schemas.microsoft.com/office/drawing/2014/main" id="{DAF98F05-DDAF-4362-B890-6B8365D6CFF2}"/>
              </a:ext>
            </a:extLst>
          </p:cNvPr>
          <p:cNvSpPr/>
          <p:nvPr userDrawn="1"/>
        </p:nvSpPr>
        <p:spPr>
          <a:xfrm>
            <a:off x="6099388" y="-7514"/>
            <a:ext cx="1518918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id="{FEF194C2-62D4-4F82-AB5A-D3BB0C8FE234}"/>
              </a:ext>
            </a:extLst>
          </p:cNvPr>
          <p:cNvSpPr/>
          <p:nvPr userDrawn="1"/>
        </p:nvSpPr>
        <p:spPr>
          <a:xfrm>
            <a:off x="7633129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FA7E97F0-EB80-4639-976F-A5AA7C97A552}"/>
              </a:ext>
            </a:extLst>
          </p:cNvPr>
          <p:cNvSpPr/>
          <p:nvPr userDrawn="1"/>
        </p:nvSpPr>
        <p:spPr>
          <a:xfrm>
            <a:off x="9157981" y="-7514"/>
            <a:ext cx="1510020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5">
            <a:extLst>
              <a:ext uri="{FF2B5EF4-FFF2-40B4-BE49-F238E27FC236}">
                <a16:creationId xmlns:a16="http://schemas.microsoft.com/office/drawing/2014/main" id="{322A328E-6E64-4A7E-BDA8-4D798E2B566F}"/>
              </a:ext>
            </a:extLst>
          </p:cNvPr>
          <p:cNvSpPr/>
          <p:nvPr userDrawn="1"/>
        </p:nvSpPr>
        <p:spPr>
          <a:xfrm>
            <a:off x="10667152" y="-7514"/>
            <a:ext cx="1524847" cy="6865513"/>
          </a:xfrm>
          <a:prstGeom prst="rect">
            <a:avLst/>
          </a:prstGeom>
          <a:solidFill>
            <a:schemeClr val="bg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fický objekt 18">
            <a:extLst>
              <a:ext uri="{FF2B5EF4-FFF2-40B4-BE49-F238E27FC236}">
                <a16:creationId xmlns:a16="http://schemas.microsoft.com/office/drawing/2014/main" id="{00097501-0D8B-4D48-BDE8-634A9B63EE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070006" y="765175"/>
            <a:ext cx="2985391" cy="684376"/>
          </a:xfrm>
          <a:prstGeom prst="rect">
            <a:avLst/>
          </a:prstGeom>
        </p:spPr>
      </p:pic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C03EB-AA4C-4E90-9889-EB015FF8F8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31620" y="3426247"/>
            <a:ext cx="3028085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rgbClr val="22222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sk-SK" noProof="0" err="1"/>
              <a:t>Lorem</a:t>
            </a:r>
            <a:r>
              <a:rPr lang="sk-SK" noProof="0"/>
              <a:t> </a:t>
            </a:r>
            <a:r>
              <a:rPr lang="sk-SK" noProof="0" err="1"/>
              <a:t>ipsum</a:t>
            </a:r>
            <a:r>
              <a:rPr lang="sk-SK" noProof="0"/>
              <a:t> </a:t>
            </a:r>
            <a:r>
              <a:rPr lang="sk-SK" noProof="0" err="1"/>
              <a:t>dolor</a:t>
            </a:r>
            <a:r>
              <a:rPr lang="sk-SK" noProof="0"/>
              <a:t>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, </a:t>
            </a:r>
            <a:r>
              <a:rPr lang="sk-SK" noProof="0" err="1"/>
              <a:t>consectetuer</a:t>
            </a:r>
            <a:r>
              <a:rPr lang="sk-SK" noProof="0"/>
              <a:t> </a:t>
            </a:r>
            <a:r>
              <a:rPr lang="sk-SK" noProof="0" err="1"/>
              <a:t>adipiscing</a:t>
            </a:r>
            <a:r>
              <a:rPr lang="sk-SK" noProof="0"/>
              <a:t> </a:t>
            </a:r>
            <a:r>
              <a:rPr lang="sk-SK" noProof="0" err="1"/>
              <a:t>elit</a:t>
            </a:r>
            <a:r>
              <a:rPr lang="sk-SK" noProof="0"/>
              <a:t>. </a:t>
            </a:r>
            <a:r>
              <a:rPr lang="sk-SK" noProof="0" err="1"/>
              <a:t>Maecenas</a:t>
            </a:r>
            <a:r>
              <a:rPr lang="sk-SK" noProof="0"/>
              <a:t> </a:t>
            </a:r>
            <a:r>
              <a:rPr lang="sk-SK" noProof="0" err="1"/>
              <a:t>porttitor</a:t>
            </a:r>
            <a:r>
              <a:rPr lang="sk-SK" noProof="0"/>
              <a:t> </a:t>
            </a:r>
            <a:r>
              <a:rPr lang="sk-SK" noProof="0" err="1"/>
              <a:t>congue</a:t>
            </a:r>
            <a:r>
              <a:rPr lang="sk-SK" noProof="0"/>
              <a:t> </a:t>
            </a:r>
            <a:r>
              <a:rPr lang="sk-SK" noProof="0" err="1"/>
              <a:t>massa</a:t>
            </a:r>
            <a:r>
              <a:rPr lang="sk-SK" noProof="0"/>
              <a:t>. </a:t>
            </a:r>
            <a:r>
              <a:rPr lang="sk-SK" noProof="0" err="1"/>
              <a:t>Fusce</a:t>
            </a:r>
            <a:r>
              <a:rPr lang="sk-SK" noProof="0"/>
              <a:t> </a:t>
            </a:r>
            <a:r>
              <a:rPr lang="sk-SK" noProof="0" err="1"/>
              <a:t>posuere</a:t>
            </a:r>
            <a:r>
              <a:rPr lang="sk-SK" noProof="0"/>
              <a:t>, </a:t>
            </a:r>
            <a:r>
              <a:rPr lang="sk-SK" noProof="0" err="1"/>
              <a:t>magna</a:t>
            </a:r>
            <a:r>
              <a:rPr lang="sk-SK" noProof="0"/>
              <a:t> sed </a:t>
            </a:r>
            <a:r>
              <a:rPr lang="sk-SK" noProof="0" err="1"/>
              <a:t>pulvinar</a:t>
            </a:r>
            <a:r>
              <a:rPr lang="sk-SK" noProof="0"/>
              <a:t> </a:t>
            </a:r>
            <a:r>
              <a:rPr lang="sk-SK" noProof="0" err="1"/>
              <a:t>ultricies</a:t>
            </a:r>
            <a:r>
              <a:rPr lang="sk-SK" noProof="0"/>
              <a:t>, </a:t>
            </a:r>
            <a:r>
              <a:rPr lang="sk-SK" noProof="0" err="1"/>
              <a:t>purus</a:t>
            </a:r>
            <a:r>
              <a:rPr lang="sk-SK" noProof="0"/>
              <a:t> </a:t>
            </a:r>
            <a:r>
              <a:rPr lang="sk-SK" noProof="0" err="1"/>
              <a:t>lectus</a:t>
            </a:r>
            <a:r>
              <a:rPr lang="sk-SK" noProof="0"/>
              <a:t> </a:t>
            </a:r>
            <a:r>
              <a:rPr lang="sk-SK" noProof="0" err="1"/>
              <a:t>malesuada</a:t>
            </a:r>
            <a:r>
              <a:rPr lang="sk-SK" noProof="0"/>
              <a:t> libero,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 </a:t>
            </a:r>
            <a:r>
              <a:rPr lang="sk-SK" noProof="0" err="1"/>
              <a:t>commodo</a:t>
            </a:r>
            <a:r>
              <a:rPr lang="sk-SK" noProof="0"/>
              <a:t> </a:t>
            </a:r>
            <a:r>
              <a:rPr lang="sk-SK" noProof="0" err="1"/>
              <a:t>magna</a:t>
            </a:r>
            <a:r>
              <a:rPr lang="sk-SK" noProof="0"/>
              <a:t> eros </a:t>
            </a:r>
            <a:r>
              <a:rPr lang="sk-SK" noProof="0" err="1"/>
              <a:t>quis</a:t>
            </a:r>
            <a:r>
              <a:rPr lang="sk-SK" noProof="0"/>
              <a:t> urna. </a:t>
            </a:r>
          </a:p>
        </p:txBody>
      </p:sp>
      <p:pic>
        <p:nvPicPr>
          <p:cNvPr id="31" name="Obrázek 30">
            <a:extLst>
              <a:ext uri="{FF2B5EF4-FFF2-40B4-BE49-F238E27FC236}">
                <a16:creationId xmlns:a16="http://schemas.microsoft.com/office/drawing/2014/main" id="{F6954960-60CE-45E5-8C16-E1719FE343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7" t="1" r="29344" b="-1"/>
          <a:stretch/>
        </p:blipFill>
        <p:spPr>
          <a:xfrm>
            <a:off x="6099379" y="-3439"/>
            <a:ext cx="6092621" cy="6857998"/>
          </a:xfrm>
          <a:prstGeom prst="rect">
            <a:avLst/>
          </a:prstGeom>
        </p:spPr>
      </p:pic>
      <p:cxnSp>
        <p:nvCxnSpPr>
          <p:cNvPr id="35" name="Straight Connector 9">
            <a:extLst>
              <a:ext uri="{FF2B5EF4-FFF2-40B4-BE49-F238E27FC236}">
                <a16:creationId xmlns:a16="http://schemas.microsoft.com/office/drawing/2014/main" id="{DE901E82-2BF5-4B8F-AACF-0855F107255E}"/>
              </a:ext>
            </a:extLst>
          </p:cNvPr>
          <p:cNvCxnSpPr>
            <a:cxnSpLocks/>
          </p:cNvCxnSpPr>
          <p:nvPr userDrawn="1"/>
        </p:nvCxnSpPr>
        <p:spPr>
          <a:xfrm>
            <a:off x="1531620" y="3100704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itle Placeholder 1">
            <a:extLst>
              <a:ext uri="{FF2B5EF4-FFF2-40B4-BE49-F238E27FC236}">
                <a16:creationId xmlns:a16="http://schemas.microsoft.com/office/drawing/2014/main" id="{C39EA938-6B65-44E2-82AE-3AE4D4F160B5}"/>
              </a:ext>
            </a:extLst>
          </p:cNvPr>
          <p:cNvSpPr txBox="1">
            <a:spLocks/>
          </p:cNvSpPr>
          <p:nvPr userDrawn="1"/>
        </p:nvSpPr>
        <p:spPr>
          <a:xfrm>
            <a:off x="1524001" y="2176285"/>
            <a:ext cx="3845439" cy="110597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rgbClr val="004C9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err="1"/>
              <a:t>Informatizácia</a:t>
            </a:r>
            <a:endParaRPr lang="en-US"/>
          </a:p>
        </p:txBody>
      </p:sp>
      <p:pic>
        <p:nvPicPr>
          <p:cNvPr id="33" name="Grafický objekt 32">
            <a:extLst>
              <a:ext uri="{FF2B5EF4-FFF2-40B4-BE49-F238E27FC236}">
                <a16:creationId xmlns:a16="http://schemas.microsoft.com/office/drawing/2014/main" id="{91F39D45-CEA2-4B8A-8F16-97F575FEC1C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691117" y="5885304"/>
            <a:ext cx="8197697" cy="452780"/>
          </a:xfrm>
          <a:prstGeom prst="rect">
            <a:avLst/>
          </a:prstGeom>
        </p:spPr>
      </p:pic>
      <p:sp>
        <p:nvSpPr>
          <p:cNvPr id="34" name="Pentagon 6">
            <a:extLst>
              <a:ext uri="{FF2B5EF4-FFF2-40B4-BE49-F238E27FC236}">
                <a16:creationId xmlns:a16="http://schemas.microsoft.com/office/drawing/2014/main" id="{5149D558-7E21-407B-8D02-EC5DA30A8C65}"/>
              </a:ext>
            </a:extLst>
          </p:cNvPr>
          <p:cNvSpPr/>
          <p:nvPr userDrawn="1"/>
        </p:nvSpPr>
        <p:spPr>
          <a:xfrm>
            <a:off x="6099379" y="-3756"/>
            <a:ext cx="6092615" cy="6865513"/>
          </a:xfrm>
          <a:prstGeom prst="homePlate">
            <a:avLst>
              <a:gd name="adj" fmla="val 0"/>
            </a:avLst>
          </a:prstGeom>
          <a:solidFill>
            <a:srgbClr val="ECECEC">
              <a:alpha val="26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0" tIns="0" rIns="91440" bIns="91440" rtlCol="0" anchor="ctr" anchorCtr="0"/>
          <a:lstStyle>
            <a:defPPr>
              <a:defRPr lang="sk-SK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333">
              <a:solidFill>
                <a:schemeClr val="bg2"/>
              </a:solidFill>
              <a:latin typeface="Roboto 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31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xit" presetSubtype="4" ac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xit" presetSubtype="4" accel="10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xit" presetSubtype="4" accel="10000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xit" presetSubtype="4" accel="10000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1" decel="10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xit" presetSubtype="4" accel="10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xit" presetSubtype="4" accel="10000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1" decel="10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xit" presetSubtype="4" accel="10000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1" decel="10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xit" presetSubtype="4" accel="10000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mph" presetSubtype="2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ntr" presetSubtype="4" decel="10000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2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2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8" grpId="0"/>
      <p:bldP spid="34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nfografika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E9DC03EB-AA4C-4E90-9889-EB015FF8F8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531620" y="2996588"/>
            <a:ext cx="3082910" cy="19389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rgbClr val="22222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sk-SK" noProof="0" err="1"/>
              <a:t>Lorem</a:t>
            </a:r>
            <a:r>
              <a:rPr lang="sk-SK" noProof="0"/>
              <a:t> </a:t>
            </a:r>
            <a:r>
              <a:rPr lang="sk-SK" noProof="0" err="1"/>
              <a:t>ipsum</a:t>
            </a:r>
            <a:r>
              <a:rPr lang="sk-SK" noProof="0"/>
              <a:t> </a:t>
            </a:r>
            <a:r>
              <a:rPr lang="sk-SK" noProof="0" err="1"/>
              <a:t>dolor</a:t>
            </a:r>
            <a:r>
              <a:rPr lang="sk-SK" noProof="0"/>
              <a:t>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, </a:t>
            </a:r>
            <a:r>
              <a:rPr lang="sk-SK" noProof="0" err="1"/>
              <a:t>consectetuer</a:t>
            </a:r>
            <a:r>
              <a:rPr lang="sk-SK" noProof="0"/>
              <a:t> </a:t>
            </a:r>
            <a:r>
              <a:rPr lang="sk-SK" noProof="0" err="1"/>
              <a:t>adipiscing</a:t>
            </a:r>
            <a:r>
              <a:rPr lang="sk-SK" noProof="0"/>
              <a:t> </a:t>
            </a:r>
            <a:r>
              <a:rPr lang="sk-SK" noProof="0" err="1"/>
              <a:t>elit</a:t>
            </a:r>
            <a:r>
              <a:rPr lang="sk-SK" noProof="0"/>
              <a:t>. </a:t>
            </a:r>
            <a:r>
              <a:rPr lang="sk-SK" noProof="0" err="1"/>
              <a:t>Maecenas</a:t>
            </a:r>
            <a:r>
              <a:rPr lang="sk-SK" noProof="0"/>
              <a:t> </a:t>
            </a:r>
            <a:r>
              <a:rPr lang="sk-SK" noProof="0" err="1"/>
              <a:t>porttitor</a:t>
            </a:r>
            <a:r>
              <a:rPr lang="sk-SK" noProof="0"/>
              <a:t> </a:t>
            </a:r>
            <a:r>
              <a:rPr lang="sk-SK" noProof="0" err="1"/>
              <a:t>congue</a:t>
            </a:r>
            <a:r>
              <a:rPr lang="sk-SK" noProof="0"/>
              <a:t> </a:t>
            </a:r>
            <a:r>
              <a:rPr lang="sk-SK" noProof="0" err="1"/>
              <a:t>massa</a:t>
            </a:r>
            <a:r>
              <a:rPr lang="sk-SK" noProof="0"/>
              <a:t>. </a:t>
            </a:r>
            <a:r>
              <a:rPr lang="sk-SK" noProof="0" err="1"/>
              <a:t>Fusce</a:t>
            </a:r>
            <a:r>
              <a:rPr lang="sk-SK" noProof="0"/>
              <a:t> </a:t>
            </a:r>
            <a:r>
              <a:rPr lang="sk-SK" noProof="0" err="1"/>
              <a:t>posuere</a:t>
            </a:r>
            <a:r>
              <a:rPr lang="sk-SK" noProof="0"/>
              <a:t>, </a:t>
            </a:r>
            <a:r>
              <a:rPr lang="sk-SK" noProof="0" err="1"/>
              <a:t>magna</a:t>
            </a:r>
            <a:r>
              <a:rPr lang="sk-SK" noProof="0"/>
              <a:t> sed </a:t>
            </a:r>
            <a:r>
              <a:rPr lang="sk-SK" noProof="0" err="1"/>
              <a:t>pulvinar</a:t>
            </a:r>
            <a:r>
              <a:rPr lang="sk-SK" noProof="0"/>
              <a:t> </a:t>
            </a:r>
            <a:r>
              <a:rPr lang="sk-SK" noProof="0" err="1"/>
              <a:t>ultricies</a:t>
            </a:r>
            <a:r>
              <a:rPr lang="sk-SK" noProof="0"/>
              <a:t>, </a:t>
            </a:r>
            <a:r>
              <a:rPr lang="sk-SK" noProof="0" err="1"/>
              <a:t>purus</a:t>
            </a:r>
            <a:r>
              <a:rPr lang="sk-SK" noProof="0"/>
              <a:t> </a:t>
            </a:r>
            <a:r>
              <a:rPr lang="sk-SK" noProof="0" err="1"/>
              <a:t>lectus</a:t>
            </a:r>
            <a:r>
              <a:rPr lang="sk-SK" noProof="0"/>
              <a:t> </a:t>
            </a:r>
            <a:r>
              <a:rPr lang="sk-SK" noProof="0" err="1"/>
              <a:t>malesuada</a:t>
            </a:r>
            <a:r>
              <a:rPr lang="sk-SK" noProof="0"/>
              <a:t> libero,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 </a:t>
            </a:r>
            <a:r>
              <a:rPr lang="sk-SK" noProof="0" err="1"/>
              <a:t>commodo</a:t>
            </a:r>
            <a:r>
              <a:rPr lang="sk-SK" noProof="0"/>
              <a:t> </a:t>
            </a:r>
            <a:r>
              <a:rPr lang="sk-SK" noProof="0" err="1"/>
              <a:t>magna</a:t>
            </a:r>
            <a:r>
              <a:rPr lang="sk-SK" noProof="0"/>
              <a:t> eros </a:t>
            </a:r>
            <a:r>
              <a:rPr lang="sk-SK" noProof="0" err="1"/>
              <a:t>quis</a:t>
            </a:r>
            <a:r>
              <a:rPr lang="sk-SK" noProof="0"/>
              <a:t> urna. </a:t>
            </a:r>
          </a:p>
        </p:txBody>
      </p:sp>
      <p:cxnSp>
        <p:nvCxnSpPr>
          <p:cNvPr id="35" name="Straight Connector 9">
            <a:extLst>
              <a:ext uri="{FF2B5EF4-FFF2-40B4-BE49-F238E27FC236}">
                <a16:creationId xmlns:a16="http://schemas.microsoft.com/office/drawing/2014/main" id="{DE901E82-2BF5-4B8F-AACF-0855F107255E}"/>
              </a:ext>
            </a:extLst>
          </p:cNvPr>
          <p:cNvCxnSpPr>
            <a:cxnSpLocks/>
          </p:cNvCxnSpPr>
          <p:nvPr userDrawn="1"/>
        </p:nvCxnSpPr>
        <p:spPr>
          <a:xfrm>
            <a:off x="1531620" y="2815666"/>
            <a:ext cx="793212" cy="0"/>
          </a:xfrm>
          <a:prstGeom prst="line">
            <a:avLst/>
          </a:prstGeom>
          <a:ln w="285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itle Placeholder 1">
            <a:extLst>
              <a:ext uri="{FF2B5EF4-FFF2-40B4-BE49-F238E27FC236}">
                <a16:creationId xmlns:a16="http://schemas.microsoft.com/office/drawing/2014/main" id="{9A72E966-6432-4405-B575-A25FA487D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1620" y="911484"/>
            <a:ext cx="3082910" cy="7487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 sz="28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aphicFrame>
        <p:nvGraphicFramePr>
          <p:cNvPr id="37" name="Chart 5">
            <a:extLst>
              <a:ext uri="{FF2B5EF4-FFF2-40B4-BE49-F238E27FC236}">
                <a16:creationId xmlns:a16="http://schemas.microsoft.com/office/drawing/2014/main" id="{D05C5C8E-F625-496B-A446-FFF93EE1D32D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777942167"/>
              </p:ext>
            </p:extLst>
          </p:nvPr>
        </p:nvGraphicFramePr>
        <p:xfrm>
          <a:off x="5611420" y="1082502"/>
          <a:ext cx="6095999" cy="5117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5181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1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7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>
        <p:tmplLst>
          <p:tmpl>
            <p:tnLst>
              <p:par>
                <p:cTn presetID="22" presetClass="entr" presetSubtype="4" fill="hold" nodeType="withEffect">
                  <p:stCondLst>
                    <p:cond delay="2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/>
      <p:bldGraphic spid="37" grpId="0" uiExpand="1">
        <p:bldSub>
          <a:bldChart bld="seriesEl"/>
        </p:bldSub>
      </p:bldGraphic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nfografika M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délník 17">
            <a:extLst>
              <a:ext uri="{FF2B5EF4-FFF2-40B4-BE49-F238E27FC236}">
                <a16:creationId xmlns:a16="http://schemas.microsoft.com/office/drawing/2014/main" id="{84662AB8-19B8-490B-AFEC-F1F55D01BAB0}"/>
              </a:ext>
            </a:extLst>
          </p:cNvPr>
          <p:cNvSpPr/>
          <p:nvPr userDrawn="1"/>
        </p:nvSpPr>
        <p:spPr>
          <a:xfrm>
            <a:off x="-1" y="0"/>
            <a:ext cx="16340648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sk-SK" sz="1800"/>
          </a:p>
        </p:txBody>
      </p:sp>
      <p:grpSp>
        <p:nvGrpSpPr>
          <p:cNvPr id="6" name="Skupina 5">
            <a:extLst>
              <a:ext uri="{FF2B5EF4-FFF2-40B4-BE49-F238E27FC236}">
                <a16:creationId xmlns:a16="http://schemas.microsoft.com/office/drawing/2014/main" id="{E3CE2D03-5D8F-4968-8734-88AF15842792}"/>
              </a:ext>
            </a:extLst>
          </p:cNvPr>
          <p:cNvGrpSpPr/>
          <p:nvPr userDrawn="1"/>
        </p:nvGrpSpPr>
        <p:grpSpPr>
          <a:xfrm>
            <a:off x="4472535" y="1637211"/>
            <a:ext cx="7214368" cy="3583579"/>
            <a:chOff x="4472535" y="1637211"/>
            <a:chExt cx="7214368" cy="3583579"/>
          </a:xfrm>
        </p:grpSpPr>
        <p:pic>
          <p:nvPicPr>
            <p:cNvPr id="7" name="Grafický objekt 6">
              <a:extLst>
                <a:ext uri="{FF2B5EF4-FFF2-40B4-BE49-F238E27FC236}">
                  <a16:creationId xmlns:a16="http://schemas.microsoft.com/office/drawing/2014/main" id="{B4FF89EC-326B-4B73-A086-9301B7A8089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rcRect t="49471" r="87635" b="19578"/>
            <a:stretch/>
          </p:blipFill>
          <p:spPr>
            <a:xfrm>
              <a:off x="4472535" y="3426435"/>
              <a:ext cx="909364" cy="1197817"/>
            </a:xfrm>
            <a:prstGeom prst="rect">
              <a:avLst/>
            </a:prstGeom>
          </p:spPr>
        </p:pic>
        <p:pic>
          <p:nvPicPr>
            <p:cNvPr id="8" name="Grafický objekt 7">
              <a:extLst>
                <a:ext uri="{FF2B5EF4-FFF2-40B4-BE49-F238E27FC236}">
                  <a16:creationId xmlns:a16="http://schemas.microsoft.com/office/drawing/2014/main" id="{51DB65C7-AE52-4CEE-A6A2-5B3DD213A52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rcRect l="2418" t="38567" r="79464" b="6976"/>
            <a:stretch/>
          </p:blipFill>
          <p:spPr>
            <a:xfrm>
              <a:off x="4650377" y="3004457"/>
              <a:ext cx="1332412" cy="2107474"/>
            </a:xfrm>
            <a:prstGeom prst="rect">
              <a:avLst/>
            </a:prstGeom>
          </p:spPr>
        </p:pic>
        <p:pic>
          <p:nvPicPr>
            <p:cNvPr id="9" name="Grafický objekt 8">
              <a:extLst>
                <a:ext uri="{FF2B5EF4-FFF2-40B4-BE49-F238E27FC236}">
                  <a16:creationId xmlns:a16="http://schemas.microsoft.com/office/drawing/2014/main" id="{BEBFDE2B-F54B-4C44-8029-E2BFFC89E86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rcRect l="9015" t="16066" r="65018" b="42078"/>
            <a:stretch/>
          </p:blipFill>
          <p:spPr>
            <a:xfrm>
              <a:off x="5135527" y="2133600"/>
              <a:ext cx="1909707" cy="1619795"/>
            </a:xfrm>
            <a:prstGeom prst="rect">
              <a:avLst/>
            </a:prstGeom>
          </p:spPr>
        </p:pic>
        <p:pic>
          <p:nvPicPr>
            <p:cNvPr id="10" name="Grafický objekt 9">
              <a:extLst>
                <a:ext uri="{FF2B5EF4-FFF2-40B4-BE49-F238E27FC236}">
                  <a16:creationId xmlns:a16="http://schemas.microsoft.com/office/drawing/2014/main" id="{3A102862-A403-4E31-B205-C03F4F73DED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 l="15443" t="46668" r="61348" b="4163"/>
            <a:stretch/>
          </p:blipFill>
          <p:spPr>
            <a:xfrm>
              <a:off x="5608321" y="3317966"/>
              <a:ext cx="1706880" cy="1902824"/>
            </a:xfrm>
            <a:prstGeom prst="rect">
              <a:avLst/>
            </a:prstGeom>
          </p:spPr>
        </p:pic>
        <p:pic>
          <p:nvPicPr>
            <p:cNvPr id="11" name="Grafický objekt 10">
              <a:extLst>
                <a:ext uri="{FF2B5EF4-FFF2-40B4-BE49-F238E27FC236}">
                  <a16:creationId xmlns:a16="http://schemas.microsoft.com/office/drawing/2014/main" id="{A91F3C43-01A9-4500-9731-C32538F6D05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 l="26812" t="3238" r="44730" b="54907"/>
            <a:stretch/>
          </p:blipFill>
          <p:spPr>
            <a:xfrm>
              <a:off x="6444343" y="1637211"/>
              <a:ext cx="2092906" cy="1619795"/>
            </a:xfrm>
            <a:prstGeom prst="rect">
              <a:avLst/>
            </a:prstGeom>
          </p:spPr>
        </p:pic>
        <p:pic>
          <p:nvPicPr>
            <p:cNvPr id="12" name="Grafický objekt 11">
              <a:extLst>
                <a:ext uri="{FF2B5EF4-FFF2-40B4-BE49-F238E27FC236}">
                  <a16:creationId xmlns:a16="http://schemas.microsoft.com/office/drawing/2014/main" id="{E6BFD6B4-995B-4516-93BE-644B5F77E20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rcRect l="28660" t="33617" r="37103" b="21153"/>
            <a:stretch/>
          </p:blipFill>
          <p:spPr>
            <a:xfrm>
              <a:off x="6580262" y="2812869"/>
              <a:ext cx="2517897" cy="1750422"/>
            </a:xfrm>
            <a:prstGeom prst="rect">
              <a:avLst/>
            </a:prstGeom>
          </p:spPr>
        </p:pic>
        <p:pic>
          <p:nvPicPr>
            <p:cNvPr id="13" name="Grafický objekt 12">
              <a:extLst>
                <a:ext uri="{FF2B5EF4-FFF2-40B4-BE49-F238E27FC236}">
                  <a16:creationId xmlns:a16="http://schemas.microsoft.com/office/drawing/2014/main" id="{5468CECA-669D-4794-82C5-D9C09C5652A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rcRect l="51915" t="9989" r="1903" b="54908"/>
            <a:stretch/>
          </p:blipFill>
          <p:spPr>
            <a:xfrm>
              <a:off x="8290560" y="1898469"/>
              <a:ext cx="3396343" cy="1358537"/>
            </a:xfrm>
            <a:prstGeom prst="rect">
              <a:avLst/>
            </a:prstGeom>
          </p:spPr>
        </p:pic>
        <p:pic>
          <p:nvPicPr>
            <p:cNvPr id="14" name="Grafický objekt 13">
              <a:extLst>
                <a:ext uri="{FF2B5EF4-FFF2-40B4-BE49-F238E27FC236}">
                  <a16:creationId xmlns:a16="http://schemas.microsoft.com/office/drawing/2014/main" id="{4DA55103-1845-4F21-B571-29D2B6972BB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rcRect l="56680" t="32042" r="4982" b="34429"/>
            <a:stretch/>
          </p:blipFill>
          <p:spPr>
            <a:xfrm>
              <a:off x="8640959" y="2751909"/>
              <a:ext cx="2819521" cy="1297577"/>
            </a:xfrm>
            <a:prstGeom prst="rect">
              <a:avLst/>
            </a:prstGeom>
          </p:spPr>
        </p:pic>
      </p:grpSp>
      <p:cxnSp>
        <p:nvCxnSpPr>
          <p:cNvPr id="15" name="Straight Connector 69">
            <a:extLst>
              <a:ext uri="{FF2B5EF4-FFF2-40B4-BE49-F238E27FC236}">
                <a16:creationId xmlns:a16="http://schemas.microsoft.com/office/drawing/2014/main" id="{B98935E4-66F2-4424-A60C-49B03B2C4A2F}"/>
              </a:ext>
            </a:extLst>
          </p:cNvPr>
          <p:cNvCxnSpPr>
            <a:cxnSpLocks/>
          </p:cNvCxnSpPr>
          <p:nvPr userDrawn="1"/>
        </p:nvCxnSpPr>
        <p:spPr>
          <a:xfrm>
            <a:off x="1029523" y="3193387"/>
            <a:ext cx="0" cy="203479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70">
            <a:extLst>
              <a:ext uri="{FF2B5EF4-FFF2-40B4-BE49-F238E27FC236}">
                <a16:creationId xmlns:a16="http://schemas.microsoft.com/office/drawing/2014/main" id="{FE98719B-E598-4530-A7A9-20B65B93D97B}"/>
              </a:ext>
            </a:extLst>
          </p:cNvPr>
          <p:cNvCxnSpPr>
            <a:cxnSpLocks/>
          </p:cNvCxnSpPr>
          <p:nvPr userDrawn="1"/>
        </p:nvCxnSpPr>
        <p:spPr>
          <a:xfrm>
            <a:off x="1029523" y="4266576"/>
            <a:ext cx="0" cy="203479"/>
          </a:xfrm>
          <a:prstGeom prst="line">
            <a:avLst/>
          </a:prstGeom>
          <a:ln w="508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71">
            <a:extLst>
              <a:ext uri="{FF2B5EF4-FFF2-40B4-BE49-F238E27FC236}">
                <a16:creationId xmlns:a16="http://schemas.microsoft.com/office/drawing/2014/main" id="{861970CD-C0C0-47E6-8324-18E7244810E4}"/>
              </a:ext>
            </a:extLst>
          </p:cNvPr>
          <p:cNvCxnSpPr>
            <a:cxnSpLocks/>
          </p:cNvCxnSpPr>
          <p:nvPr userDrawn="1"/>
        </p:nvCxnSpPr>
        <p:spPr>
          <a:xfrm>
            <a:off x="1029523" y="5352955"/>
            <a:ext cx="0" cy="203479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D005C88-A829-445E-A9A6-041125D3595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67497" y="3116628"/>
            <a:ext cx="25675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rgbClr val="22222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sk-SK" noProof="0" err="1"/>
              <a:t>Lorem</a:t>
            </a:r>
            <a:r>
              <a:rPr lang="sk-SK" noProof="0"/>
              <a:t> </a:t>
            </a:r>
            <a:r>
              <a:rPr lang="sk-SK" noProof="0" err="1"/>
              <a:t>ipsum</a:t>
            </a:r>
            <a:r>
              <a:rPr lang="sk-SK" noProof="0"/>
              <a:t> </a:t>
            </a:r>
            <a:r>
              <a:rPr lang="sk-SK" noProof="0" err="1"/>
              <a:t>dolor</a:t>
            </a:r>
            <a:r>
              <a:rPr lang="sk-SK" noProof="0"/>
              <a:t>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, </a:t>
            </a:r>
            <a:r>
              <a:rPr lang="sk-SK" noProof="0" err="1"/>
              <a:t>consectetuer</a:t>
            </a:r>
            <a:r>
              <a:rPr lang="sk-SK" noProof="0"/>
              <a:t> </a:t>
            </a:r>
            <a:r>
              <a:rPr lang="sk-SK" noProof="0" err="1"/>
              <a:t>adipiscing</a:t>
            </a:r>
            <a:r>
              <a:rPr lang="sk-SK" noProof="0"/>
              <a:t> </a:t>
            </a:r>
            <a:r>
              <a:rPr lang="sk-SK" noProof="0" err="1"/>
              <a:t>elit</a:t>
            </a:r>
            <a:r>
              <a:rPr lang="sk-SK" noProof="0"/>
              <a:t>. 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2B6F91EF-E003-4DD2-BBFC-148DFAC8F8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43403" y="4147443"/>
            <a:ext cx="25675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rgbClr val="22222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sk-SK" noProof="0" err="1"/>
              <a:t>Lorem</a:t>
            </a:r>
            <a:r>
              <a:rPr lang="sk-SK" noProof="0"/>
              <a:t> </a:t>
            </a:r>
            <a:r>
              <a:rPr lang="sk-SK" noProof="0" err="1"/>
              <a:t>ipsum</a:t>
            </a:r>
            <a:r>
              <a:rPr lang="sk-SK" noProof="0"/>
              <a:t> </a:t>
            </a:r>
            <a:r>
              <a:rPr lang="sk-SK" noProof="0" err="1"/>
              <a:t>dolor</a:t>
            </a:r>
            <a:r>
              <a:rPr lang="sk-SK" noProof="0"/>
              <a:t>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, </a:t>
            </a:r>
            <a:r>
              <a:rPr lang="sk-SK" noProof="0" err="1"/>
              <a:t>consectetuer</a:t>
            </a:r>
            <a:r>
              <a:rPr lang="sk-SK" noProof="0"/>
              <a:t> </a:t>
            </a:r>
            <a:r>
              <a:rPr lang="sk-SK" noProof="0" err="1"/>
              <a:t>adipiscing</a:t>
            </a:r>
            <a:r>
              <a:rPr lang="sk-SK" noProof="0"/>
              <a:t> </a:t>
            </a:r>
            <a:r>
              <a:rPr lang="sk-SK" noProof="0" err="1"/>
              <a:t>elit</a:t>
            </a:r>
            <a:r>
              <a:rPr lang="sk-SK" noProof="0"/>
              <a:t>. 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97B281E2-0FB4-44F2-B304-9B7DEE41BE5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419309" y="5220790"/>
            <a:ext cx="256757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lnSpc>
                <a:spcPct val="100000"/>
              </a:lnSpc>
              <a:buNone/>
              <a:defRPr sz="1800" baseline="0">
                <a:solidFill>
                  <a:srgbClr val="22222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sk-SK" noProof="0" err="1"/>
              <a:t>Lorem</a:t>
            </a:r>
            <a:r>
              <a:rPr lang="sk-SK" noProof="0"/>
              <a:t> </a:t>
            </a:r>
            <a:r>
              <a:rPr lang="sk-SK" noProof="0" err="1"/>
              <a:t>ipsum</a:t>
            </a:r>
            <a:r>
              <a:rPr lang="sk-SK" noProof="0"/>
              <a:t> </a:t>
            </a:r>
            <a:r>
              <a:rPr lang="sk-SK" noProof="0" err="1"/>
              <a:t>dolor</a:t>
            </a:r>
            <a:r>
              <a:rPr lang="sk-SK" noProof="0"/>
              <a:t> </a:t>
            </a:r>
            <a:r>
              <a:rPr lang="sk-SK" noProof="0" err="1"/>
              <a:t>sit</a:t>
            </a:r>
            <a:r>
              <a:rPr lang="sk-SK" noProof="0"/>
              <a:t> </a:t>
            </a:r>
            <a:r>
              <a:rPr lang="sk-SK" noProof="0" err="1"/>
              <a:t>amet</a:t>
            </a:r>
            <a:r>
              <a:rPr lang="sk-SK" noProof="0"/>
              <a:t>, </a:t>
            </a:r>
            <a:r>
              <a:rPr lang="sk-SK" noProof="0" err="1"/>
              <a:t>consectetuer</a:t>
            </a:r>
            <a:r>
              <a:rPr lang="sk-SK" noProof="0"/>
              <a:t> </a:t>
            </a:r>
            <a:r>
              <a:rPr lang="sk-SK" noProof="0" err="1"/>
              <a:t>adipiscing</a:t>
            </a:r>
            <a:r>
              <a:rPr lang="sk-SK" noProof="0"/>
              <a:t> </a:t>
            </a:r>
            <a:r>
              <a:rPr lang="sk-SK" noProof="0" err="1"/>
              <a:t>elit</a:t>
            </a:r>
            <a:r>
              <a:rPr lang="sk-SK" noProof="0"/>
              <a:t>. </a:t>
            </a:r>
          </a:p>
        </p:txBody>
      </p:sp>
      <p:pic>
        <p:nvPicPr>
          <p:cNvPr id="24" name="Grafický objekt 23">
            <a:extLst>
              <a:ext uri="{FF2B5EF4-FFF2-40B4-BE49-F238E27FC236}">
                <a16:creationId xmlns:a16="http://schemas.microsoft.com/office/drawing/2014/main" id="{D307CDFE-021D-483F-A272-D3A5D0227912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1070006" y="765175"/>
            <a:ext cx="2985391" cy="684376"/>
          </a:xfrm>
          <a:prstGeom prst="rect">
            <a:avLst/>
          </a:prstGeom>
        </p:spPr>
      </p:pic>
      <p:sp>
        <p:nvSpPr>
          <p:cNvPr id="25" name="Title Placeholder 1">
            <a:extLst>
              <a:ext uri="{FF2B5EF4-FFF2-40B4-BE49-F238E27FC236}">
                <a16:creationId xmlns:a16="http://schemas.microsoft.com/office/drawing/2014/main" id="{EC5C63F1-687D-4A57-872F-A01D5FA898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4001" y="1985241"/>
            <a:ext cx="2985391" cy="74878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defRPr sz="2800">
                <a:latin typeface="+mn-lt"/>
              </a:defRPr>
            </a:lvl1pPr>
          </a:lstStyle>
          <a:p>
            <a:r>
              <a:rPr lang="en-US" err="1"/>
              <a:t>Infografika</a:t>
            </a:r>
            <a:r>
              <a:rPr lang="en-US"/>
              <a:t/>
            </a:r>
            <a:br>
              <a:rPr lang="en-US"/>
            </a:br>
            <a:r>
              <a:rPr lang="en-US" err="1"/>
              <a:t>mapa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2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2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30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>
        <p:tmplLst>
          <p:tmpl>
            <p:tnLst>
              <p:par>
                <p:cTn presetID="2" presetClass="entr" presetSubtype="4" decel="100000" fill="hold" nodeType="withEffect">
                  <p:stCondLst>
                    <p:cond delay="3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8" Type="http://schemas.openxmlformats.org/officeDocument/2006/relationships/image" Target="../media/image5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813AAD7-1238-4669-A5B3-1607ED9C807A}" type="datetimeFigureOut">
              <a:rPr lang="sk-SK" smtClean="0"/>
              <a:pPr/>
              <a:t>20. 12. 2022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F2CB55B8-8A6E-4355-B1F6-B93007CE739B}" type="slidenum">
              <a:rPr lang="sk-SK" smtClean="0"/>
              <a:t>‹#›</a:t>
            </a:fld>
            <a:endParaRPr lang="sk-SK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cký objekt 7">
            <a:extLst>
              <a:ext uri="{FF2B5EF4-FFF2-40B4-BE49-F238E27FC236}">
                <a16:creationId xmlns:a16="http://schemas.microsoft.com/office/drawing/2014/main" id="{55F99FCA-685F-44C5-9888-DCBDD8596BE1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/>
        </p:blipFill>
        <p:spPr>
          <a:xfrm>
            <a:off x="3059234" y="6136018"/>
            <a:ext cx="4931827" cy="272397"/>
          </a:xfrm>
          <a:prstGeom prst="rect">
            <a:avLst/>
          </a:prstGeom>
        </p:spPr>
      </p:pic>
      <p:pic>
        <p:nvPicPr>
          <p:cNvPr id="10" name="Grafický objekt 8">
            <a:extLst>
              <a:ext uri="{FF2B5EF4-FFF2-40B4-BE49-F238E27FC236}">
                <a16:creationId xmlns:a16="http://schemas.microsoft.com/office/drawing/2014/main" id="{84F4C259-7917-4317-94C2-FF74271F4310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tretch>
            <a:fillRect/>
          </a:stretch>
        </p:blipFill>
        <p:spPr>
          <a:xfrm>
            <a:off x="436278" y="6091739"/>
            <a:ext cx="2316970" cy="53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914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3663" r:id="rId2"/>
    <p:sldLayoutId id="2147484061" r:id="rId3"/>
    <p:sldLayoutId id="2147483680" r:id="rId4"/>
    <p:sldLayoutId id="2147483672" r:id="rId5"/>
    <p:sldLayoutId id="2147483678" r:id="rId6"/>
    <p:sldLayoutId id="2147483688" r:id="rId7"/>
    <p:sldLayoutId id="2147483690" r:id="rId8"/>
    <p:sldLayoutId id="2147483692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lang="en-US" sz="2800" kern="1200" cap="all" spc="100" baseline="0">
          <a:solidFill>
            <a:schemeClr val="tx1">
              <a:lumMod val="95000"/>
              <a:lumOff val="5000"/>
            </a:schemeClr>
          </a:solidFill>
          <a:latin typeface="+mn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irri.gov.sk/aktuality/plan-obnovy-a-odolnosti/predstavujeme-viziu-dalsich-dvoch-zivotnych-situacii-privitame-vas-nazor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text 1">
            <a:extLst>
              <a:ext uri="{FF2B5EF4-FFF2-40B4-BE49-F238E27FC236}">
                <a16:creationId xmlns:a16="http://schemas.microsoft.com/office/drawing/2014/main" id="{83843D2D-6F11-410F-A1D2-FED0757E4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86160" y="2329949"/>
            <a:ext cx="6038840" cy="677108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txBody>
          <a:bodyPr wrap="square" lIns="0" tIns="0" rIns="0" bIns="0">
            <a:spAutoFit/>
          </a:bodyPr>
          <a:lstStyle/>
          <a:p>
            <a:r>
              <a:rPr lang="sk-SK" sz="4400" smtClean="0"/>
              <a:t>Ref. architektúra pre riešenie ŽS</a:t>
            </a:r>
            <a:endParaRPr lang="sk-SK" sz="4400" dirty="0"/>
          </a:p>
        </p:txBody>
      </p:sp>
      <p:sp>
        <p:nvSpPr>
          <p:cNvPr id="5" name="Zástupný objekt pre text 4"/>
          <p:cNvSpPr>
            <a:spLocks noGrp="1"/>
          </p:cNvSpPr>
          <p:nvPr>
            <p:ph type="body" idx="18"/>
          </p:nvPr>
        </p:nvSpPr>
        <p:spPr>
          <a:xfrm>
            <a:off x="4871223" y="3910903"/>
            <a:ext cx="1658467" cy="1041311"/>
          </a:xfrm>
        </p:spPr>
        <p:txBody>
          <a:bodyPr/>
          <a:lstStyle/>
          <a:p>
            <a:r>
              <a:rPr lang="sk-SK" sz="2800" smtClean="0"/>
              <a:t>pracovný návrh</a:t>
            </a:r>
          </a:p>
          <a:p>
            <a:endParaRPr lang="sk-SK" sz="2800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1DEEF92A-D1A4-4B09-B719-967F372559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215716" y="5914966"/>
            <a:ext cx="1292072" cy="371475"/>
          </a:xfrm>
        </p:spPr>
        <p:txBody>
          <a:bodyPr>
            <a:normAutofit/>
          </a:bodyPr>
          <a:lstStyle/>
          <a:p>
            <a:r>
              <a:rPr lang="sk-SK" smtClean="0">
                <a:solidFill>
                  <a:schemeClr val="tx2"/>
                </a:solidFill>
              </a:rPr>
              <a:t>14.12.2022</a:t>
            </a:r>
            <a:endParaRPr lang="sk-SK" dirty="0">
              <a:solidFill>
                <a:schemeClr val="tx2"/>
              </a:solidFill>
            </a:endParaRPr>
          </a:p>
        </p:txBody>
      </p:sp>
      <p:sp>
        <p:nvSpPr>
          <p:cNvPr id="6" name="Zástupný text 3">
            <a:extLst>
              <a:ext uri="{FF2B5EF4-FFF2-40B4-BE49-F238E27FC236}">
                <a16:creationId xmlns:a16="http://schemas.microsoft.com/office/drawing/2014/main" id="{1DEEF92A-D1A4-4B09-B719-967F372559F9}"/>
              </a:ext>
            </a:extLst>
          </p:cNvPr>
          <p:cNvSpPr txBox="1">
            <a:spLocks/>
          </p:cNvSpPr>
          <p:nvPr/>
        </p:nvSpPr>
        <p:spPr>
          <a:xfrm>
            <a:off x="6558116" y="5329679"/>
            <a:ext cx="2784780" cy="371475"/>
          </a:xfrm>
          <a:prstGeom prst="rect">
            <a:avLst/>
          </a:prstGeom>
          <a:noFill/>
        </p:spPr>
        <p:txBody>
          <a:bodyPr>
            <a:normAutofit fontScale="85000" lnSpcReduction="10000"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1pPr>
            <a:lvl2pPr marL="457200" indent="0" algn="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14400" indent="0" algn="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3pPr>
            <a:lvl4pPr marL="1371600" indent="0" algn="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4pPr>
            <a:lvl5pPr marL="1828800" indent="0" algn="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None/>
              <a:defRPr sz="18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/>
              <a:t>Vladimír Kováč </a:t>
            </a:r>
            <a:r>
              <a:rPr lang="sk-SK" smtClean="0"/>
              <a:t>(oSBAA, MIRRI</a:t>
            </a:r>
            <a:r>
              <a:rPr lang="sk-SK"/>
              <a:t>)</a:t>
            </a:r>
          </a:p>
          <a:p>
            <a:endParaRPr lang="sk-SK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8996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Ref. Arch: PrincÍpy a POŽIADAVKY pre ISVS</a:t>
            </a:r>
          </a:p>
        </p:txBody>
      </p:sp>
      <p:sp>
        <p:nvSpPr>
          <p:cNvPr id="12" name="Zaoblený obdĺžnik 11"/>
          <p:cNvSpPr/>
          <p:nvPr/>
        </p:nvSpPr>
        <p:spPr>
          <a:xfrm>
            <a:off x="2494059" y="3505209"/>
            <a:ext cx="6094033" cy="771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Zápis </a:t>
            </a:r>
            <a:r>
              <a:rPr lang="sk-SK" sz="1100">
                <a:solidFill>
                  <a:srgbClr val="004C96"/>
                </a:solidFill>
              </a:rPr>
              <a:t>personalizovaných udalostí </a:t>
            </a:r>
            <a:r>
              <a:rPr lang="sk-SK" sz="1100" smtClean="0">
                <a:solidFill>
                  <a:srgbClr val="004C96"/>
                </a:solidFill>
              </a:rPr>
              <a:t>súvisiacich soŽS </a:t>
            </a:r>
            <a:r>
              <a:rPr lang="sk-SK" sz="1100">
                <a:solidFill>
                  <a:srgbClr val="004C96"/>
                </a:solidFill>
              </a:rPr>
              <a:t>do </a:t>
            </a:r>
            <a:r>
              <a:rPr lang="sk-SK" sz="1100" smtClean="0">
                <a:solidFill>
                  <a:srgbClr val="004C96"/>
                </a:solidFill>
              </a:rPr>
              <a:t>kalendára v modernizovanom ÚPVS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Integrácia </a:t>
            </a:r>
            <a:r>
              <a:rPr lang="sk-SK" sz="1100">
                <a:solidFill>
                  <a:srgbClr val="004C96"/>
                </a:solidFill>
              </a:rPr>
              <a:t>cez API kalendára </a:t>
            </a:r>
            <a:r>
              <a:rPr lang="sk-SK" sz="1100" smtClean="0">
                <a:solidFill>
                  <a:srgbClr val="004C96"/>
                </a:solidFill>
              </a:rPr>
              <a:t>ÚPVS a </a:t>
            </a:r>
            <a:r>
              <a:rPr lang="sk-SK" sz="1100">
                <a:solidFill>
                  <a:srgbClr val="004C96"/>
                </a:solidFill>
              </a:rPr>
              <a:t>API ISVS riešiacich </a:t>
            </a:r>
            <a:r>
              <a:rPr lang="sk-SK" sz="1100" smtClean="0">
                <a:solidFill>
                  <a:srgbClr val="004C96"/>
                </a:solidFill>
              </a:rPr>
              <a:t>ŽS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Notifikácie z kalendára v ÚPVS</a:t>
            </a:r>
            <a:endParaRPr lang="sk-SK" sz="1100" dirty="0">
              <a:solidFill>
                <a:srgbClr val="004C96"/>
              </a:solidFill>
            </a:endParaRPr>
          </a:p>
        </p:txBody>
      </p:sp>
      <p:sp>
        <p:nvSpPr>
          <p:cNvPr id="13" name="Voľný tvar 12"/>
          <p:cNvSpPr/>
          <p:nvPr/>
        </p:nvSpPr>
        <p:spPr>
          <a:xfrm>
            <a:off x="1057010" y="3494853"/>
            <a:ext cx="1237014" cy="74409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Kalendár</a:t>
            </a:r>
          </a:p>
        </p:txBody>
      </p:sp>
      <p:sp>
        <p:nvSpPr>
          <p:cNvPr id="14" name="Zaoblený obdĺžnik 13"/>
          <p:cNvSpPr/>
          <p:nvPr/>
        </p:nvSpPr>
        <p:spPr>
          <a:xfrm>
            <a:off x="8788126" y="3505209"/>
            <a:ext cx="2520000" cy="771516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API a procesná logika pre Kalendár ÚPVS</a:t>
            </a:r>
            <a:endParaRPr lang="sk-SK" sz="1200" dirty="0">
              <a:solidFill>
                <a:srgbClr val="004C96"/>
              </a:solidFill>
            </a:endParaRPr>
          </a:p>
        </p:txBody>
      </p:sp>
      <p:sp>
        <p:nvSpPr>
          <p:cNvPr id="15" name="Zaoblený obdĺžnik 14"/>
          <p:cNvSpPr/>
          <p:nvPr/>
        </p:nvSpPr>
        <p:spPr>
          <a:xfrm>
            <a:off x="2494059" y="4422948"/>
            <a:ext cx="6094033" cy="15722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Minimum dát do formulára, maximum dát pre rozhodnutie v backoffice: CIP/CSRÚ, nielen dáta ale aj zmeny dát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Podeliť sa o dáta aj o funkcie: CIP/CSRÚ + CAMP, OpenData, spoločné moduly ISVS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Občan </a:t>
            </a:r>
            <a:r>
              <a:rPr lang="sk-SK" sz="1100">
                <a:solidFill>
                  <a:srgbClr val="004C96"/>
                </a:solidFill>
              </a:rPr>
              <a:t>má právo na svoje dáta: poskytovanie dát o občanovi pre Moje Údaje, aj prístupy na dáta</a:t>
            </a:r>
          </a:p>
          <a:p>
            <a:endParaRPr lang="sk-SK" sz="1100" smtClean="0">
              <a:solidFill>
                <a:srgbClr val="004C96"/>
              </a:solidFill>
            </a:endParaRPr>
          </a:p>
        </p:txBody>
      </p:sp>
      <p:sp>
        <p:nvSpPr>
          <p:cNvPr id="16" name="Voľný tvar 15"/>
          <p:cNvSpPr/>
          <p:nvPr/>
        </p:nvSpPr>
        <p:spPr>
          <a:xfrm>
            <a:off x="1057010" y="4431490"/>
            <a:ext cx="1237014" cy="1516390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Poskytovanie a využívanie dát</a:t>
            </a:r>
          </a:p>
        </p:txBody>
      </p:sp>
      <p:sp>
        <p:nvSpPr>
          <p:cNvPr id="17" name="Zaoblený obdĺžnik 16"/>
          <p:cNvSpPr/>
          <p:nvPr/>
        </p:nvSpPr>
        <p:spPr>
          <a:xfrm>
            <a:off x="8788126" y="4422948"/>
            <a:ext cx="2520000" cy="1572280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Rozšírenie dostupných objektov evidencie, poskytovanie ich zmien a služieb CIP/CSRÚ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Technické a legislat. obmedzenia pre predvyplnenie formulára pomocou dát sprostredkovaných cez CSRÚ/CIP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CAMP pre publikovanie API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Modul Moje údaje</a:t>
            </a:r>
            <a:endParaRPr lang="sk-SK" sz="1200" dirty="0">
              <a:solidFill>
                <a:srgbClr val="004C96"/>
              </a:solidFill>
            </a:endParaRPr>
          </a:p>
        </p:txBody>
      </p:sp>
      <p:sp>
        <p:nvSpPr>
          <p:cNvPr id="19" name="Zaoblený obdĺžnik 18"/>
          <p:cNvSpPr/>
          <p:nvPr/>
        </p:nvSpPr>
        <p:spPr>
          <a:xfrm>
            <a:off x="2487563" y="1941362"/>
            <a:ext cx="6094033" cy="141762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Proaktívne a komplexne realizované služby - úroveň 5- orchestrácia alebo choreografia na základe zmeny </a:t>
            </a:r>
            <a:r>
              <a:rPr lang="sk-SK" sz="1100" smtClean="0">
                <a:solidFill>
                  <a:srgbClr val="004C96"/>
                </a:solidFill>
              </a:rPr>
              <a:t>dát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Vyhodnocovanie dát v agendovom ISVS pre detekciu vzniku potreby riešiť ŽS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Spoľahlivé </a:t>
            </a:r>
            <a:r>
              <a:rPr lang="sk-SK" sz="1100">
                <a:solidFill>
                  <a:srgbClr val="004C96"/>
                </a:solidFill>
              </a:rPr>
              <a:t>určenie identity </a:t>
            </a:r>
            <a:r>
              <a:rPr lang="sk-SK" sz="1100" smtClean="0">
                <a:solidFill>
                  <a:srgbClr val="004C96"/>
                </a:solidFill>
              </a:rPr>
              <a:t>subjektu proaktívnej ponuky (stotožnenie a čistenie dát voči ref</a:t>
            </a:r>
            <a:r>
              <a:rPr lang="sk-SK" sz="1100">
                <a:solidFill>
                  <a:srgbClr val="004C96"/>
                </a:solidFill>
              </a:rPr>
              <a:t>. </a:t>
            </a:r>
            <a:r>
              <a:rPr lang="sk-SK" sz="1100" smtClean="0">
                <a:solidFill>
                  <a:srgbClr val="004C96"/>
                </a:solidFill>
              </a:rPr>
              <a:t>registrom)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Oslovenie subjektu - Zasielanie proaktívnej ponuky do schránky v eDesk používateľa – správa s aktívnym prvkom (odkazom) na predvyplnené podanie alebo iný zdroj pre začatie ŽS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Orchestrácia a choreografia procesov riešenia ŽS na základe </a:t>
            </a:r>
            <a:r>
              <a:rPr lang="sk-SK" sz="1100" smtClean="0">
                <a:solidFill>
                  <a:srgbClr val="004C96"/>
                </a:solidFill>
              </a:rPr>
              <a:t>udalostí v ISVS a zmien dát</a:t>
            </a:r>
            <a:endParaRPr lang="sk-SK" sz="1100">
              <a:solidFill>
                <a:srgbClr val="004C96"/>
              </a:solidFill>
            </a:endParaRPr>
          </a:p>
        </p:txBody>
      </p:sp>
      <p:sp>
        <p:nvSpPr>
          <p:cNvPr id="20" name="Voľný tvar 19"/>
          <p:cNvSpPr/>
          <p:nvPr/>
        </p:nvSpPr>
        <p:spPr>
          <a:xfrm>
            <a:off x="1050514" y="1941362"/>
            <a:ext cx="1237014" cy="136723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Proaktívne ponuky</a:t>
            </a:r>
          </a:p>
        </p:txBody>
      </p:sp>
      <p:sp>
        <p:nvSpPr>
          <p:cNvPr id="21" name="Zaoblený obdĺžnik 20"/>
          <p:cNvSpPr/>
          <p:nvPr/>
        </p:nvSpPr>
        <p:spPr>
          <a:xfrm>
            <a:off x="8781630" y="1941362"/>
            <a:ext cx="2520000" cy="1417624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>
                <a:solidFill>
                  <a:srgbClr val="004C96"/>
                </a:solidFill>
              </a:rPr>
              <a:t>Orchestrácia </a:t>
            </a:r>
            <a:r>
              <a:rPr lang="sk-SK" sz="1200" smtClean="0">
                <a:solidFill>
                  <a:srgbClr val="004C96"/>
                </a:solidFill>
              </a:rPr>
              <a:t>procesov </a:t>
            </a:r>
            <a:r>
              <a:rPr lang="sk-SK" sz="1200">
                <a:solidFill>
                  <a:srgbClr val="004C96"/>
                </a:solidFill>
              </a:rPr>
              <a:t>riešenia ŽS na základe </a:t>
            </a:r>
            <a:r>
              <a:rPr lang="sk-SK" sz="1200" smtClean="0">
                <a:solidFill>
                  <a:srgbClr val="004C96"/>
                </a:solidFill>
              </a:rPr>
              <a:t>udalostí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Choreografia procesov ŽS na základe dát – notifikácie o zmenách dát v CIP/CSRÚ</a:t>
            </a:r>
            <a:endParaRPr lang="sk-SK" sz="1200">
              <a:solidFill>
                <a:srgbClr val="004C96"/>
              </a:solidFill>
            </a:endParaRPr>
          </a:p>
        </p:txBody>
      </p:sp>
      <p:grpSp>
        <p:nvGrpSpPr>
          <p:cNvPr id="22" name="Skupina 21"/>
          <p:cNvGrpSpPr/>
          <p:nvPr/>
        </p:nvGrpSpPr>
        <p:grpSpPr>
          <a:xfrm>
            <a:off x="977308" y="1359907"/>
            <a:ext cx="10569211" cy="800219"/>
            <a:chOff x="1591230" y="1324287"/>
            <a:chExt cx="10569211" cy="800219"/>
          </a:xfrm>
        </p:grpSpPr>
        <p:sp>
          <p:nvSpPr>
            <p:cNvPr id="23" name="BlokTextu 22"/>
            <p:cNvSpPr txBox="1"/>
            <p:nvPr/>
          </p:nvSpPr>
          <p:spPr>
            <a:xfrm>
              <a:off x="1591230" y="1324287"/>
              <a:ext cx="1438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Procesný krok</a:t>
              </a:r>
              <a:endParaRPr lang="sk-SK"/>
            </a:p>
          </p:txBody>
        </p:sp>
        <p:sp>
          <p:nvSpPr>
            <p:cNvPr id="24" name="BlokTextu 23"/>
            <p:cNvSpPr txBox="1"/>
            <p:nvPr/>
          </p:nvSpPr>
          <p:spPr>
            <a:xfrm>
              <a:off x="3074252" y="1324287"/>
              <a:ext cx="12536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Požiadavky</a:t>
              </a:r>
              <a:endParaRPr lang="sk-SK"/>
            </a:p>
          </p:txBody>
        </p:sp>
        <p:sp>
          <p:nvSpPr>
            <p:cNvPr id="25" name="BlokTextu 24"/>
            <p:cNvSpPr txBox="1"/>
            <p:nvPr/>
          </p:nvSpPr>
          <p:spPr>
            <a:xfrm>
              <a:off x="9268303" y="1324287"/>
              <a:ext cx="289213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Obmedzenie do Q3 2023</a:t>
              </a:r>
            </a:p>
            <a:p>
              <a:r>
                <a:rPr lang="sk-SK" sz="1000" smtClean="0"/>
                <a:t>(chýbajúca/obmedzená funkčnosť alebo spol. modul)</a:t>
              </a:r>
            </a:p>
            <a:p>
              <a:endParaRPr lang="sk-SK"/>
            </a:p>
          </p:txBody>
        </p:sp>
      </p:grpSp>
    </p:spTree>
    <p:extLst>
      <p:ext uri="{BB962C8B-B14F-4D97-AF65-F5344CB8AC3E}">
        <p14:creationId xmlns:p14="http://schemas.microsoft.com/office/powerpoint/2010/main" val="315500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Revízia rozhodnutí ref. architektúry</a:t>
            </a:r>
            <a:endParaRPr lang="sk-SK"/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904875" y="1533526"/>
            <a:ext cx="9144000" cy="4176242"/>
          </a:xfrm>
        </p:spPr>
        <p:txBody>
          <a:bodyPr>
            <a:normAutofit fontScale="70000" lnSpcReduction="20000"/>
          </a:bodyPr>
          <a:lstStyle/>
          <a:p>
            <a:r>
              <a:rPr lang="sk-SK" smtClean="0"/>
              <a:t>Doťahovanie </a:t>
            </a:r>
            <a:r>
              <a:rPr lang="sk-SK"/>
              <a:t>relevantných údajov pre účely podania je riadené výhradne biznis logikou primárneho AIS-u a nie akoukoľvek nadstavbovou vrstvou </a:t>
            </a:r>
            <a:r>
              <a:rPr lang="sk-SK" smtClean="0"/>
              <a:t>mimo </a:t>
            </a:r>
            <a:r>
              <a:rPr lang="sk-SK"/>
              <a:t>výlučnej zodpovednosti vlastníka daného AIS-u</a:t>
            </a:r>
            <a:r>
              <a:rPr lang="sk-SK" smtClean="0"/>
              <a:t>.</a:t>
            </a:r>
          </a:p>
          <a:p>
            <a:r>
              <a:rPr lang="sk-SK"/>
              <a:t>Zadávacia časť vstupnej interakcie (vypĺňania podania) je zastrešená AIS-om a schvaľovacia časť (zobrazenie pre vyjadrenie vôle, samotná autorizácia občanom a pod.) centrálnymi komponentami.</a:t>
            </a:r>
          </a:p>
          <a:p>
            <a:pPr marL="361950"/>
            <a:r>
              <a:rPr lang="sk-SK" smtClean="0"/>
              <a:t>Ovplyvňujúce faktory: </a:t>
            </a:r>
          </a:p>
          <a:p>
            <a:pPr lvl="1"/>
            <a:r>
              <a:rPr lang="sk-SK"/>
              <a:t>	</a:t>
            </a:r>
            <a:r>
              <a:rPr lang="sk-SK" smtClean="0"/>
              <a:t>Rozvoj CSRÚ/CIP/DI – rozšírenie množiny údajov</a:t>
            </a:r>
          </a:p>
          <a:p>
            <a:pPr lvl="1"/>
            <a:r>
              <a:rPr lang="sk-SK"/>
              <a:t>	</a:t>
            </a:r>
            <a:r>
              <a:rPr lang="sk-SK" smtClean="0"/>
              <a:t>Záujem OVM presunúť prípravu podania na ÚPVS</a:t>
            </a:r>
          </a:p>
          <a:p>
            <a:pPr lvl="1"/>
            <a:r>
              <a:rPr lang="sk-SK"/>
              <a:t>	</a:t>
            </a:r>
            <a:r>
              <a:rPr lang="sk-SK" smtClean="0"/>
              <a:t>Formulárové riešenie MÚPVS</a:t>
            </a:r>
          </a:p>
          <a:p>
            <a:pPr lvl="1"/>
            <a:r>
              <a:rPr lang="sk-SK"/>
              <a:t>	</a:t>
            </a:r>
            <a:r>
              <a:rPr lang="sk-SK" smtClean="0"/>
              <a:t>Zjedndušená forma autorizácie na špec. portáli</a:t>
            </a:r>
          </a:p>
          <a:p>
            <a:r>
              <a:rPr lang="sk-SK" smtClean="0"/>
              <a:t>Zodpovednosť </a:t>
            </a:r>
            <a:r>
              <a:rPr lang="sk-SK"/>
              <a:t>za zdieľané údaje ostáva v rukách vlastníka (prakticky každý AIS môže byť zdrojom údajov, ktoré je možné považovať za referenčné). Rovnako tak rozhodnutie komu budú aké údaje akým spôsobom sprístupnené si manažuje vlastník údajov. </a:t>
            </a:r>
            <a:endParaRPr lang="sk-SK" smtClean="0"/>
          </a:p>
          <a:p>
            <a:pPr marL="895350" indent="-533400"/>
            <a:r>
              <a:rPr lang="sk-SK"/>
              <a:t>Ovplyvňujúce faktory: </a:t>
            </a:r>
          </a:p>
          <a:p>
            <a:pPr lvl="1"/>
            <a:r>
              <a:rPr lang="sk-SK" smtClean="0"/>
              <a:t>	Moje údaje (projekt a súvisice legislatívne úpravy)</a:t>
            </a:r>
          </a:p>
          <a:p>
            <a:pPr lvl="1"/>
            <a:r>
              <a:rPr lang="sk-SK"/>
              <a:t>	</a:t>
            </a:r>
            <a:r>
              <a:rPr lang="sk-SK" smtClean="0"/>
              <a:t>Legislatívny výklad – zadávam moje údaje</a:t>
            </a:r>
          </a:p>
          <a:p>
            <a:pPr lvl="1"/>
            <a:r>
              <a:rPr lang="sk-SK" sz="2400"/>
              <a:t>Návrh iných potrebných </a:t>
            </a:r>
            <a:r>
              <a:rPr lang="sk-SK" sz="2400" smtClean="0"/>
              <a:t>arch. rozhodnutí... (na diskusiu)</a:t>
            </a:r>
            <a:endParaRPr lang="sk-SK" sz="2400"/>
          </a:p>
        </p:txBody>
      </p:sp>
    </p:spTree>
    <p:extLst>
      <p:ext uri="{BB962C8B-B14F-4D97-AF65-F5344CB8AC3E}">
        <p14:creationId xmlns:p14="http://schemas.microsoft.com/office/powerpoint/2010/main" val="12159743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Doplnkové info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66833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792711" y="575565"/>
            <a:ext cx="10727459" cy="105690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k-SK" sz="3200">
                <a:latin typeface="+mj-lt"/>
              </a:rPr>
              <a:t>Referenčná architektúra Integrovaného </a:t>
            </a:r>
            <a:r>
              <a:rPr lang="sk-SK" sz="3200" smtClean="0">
                <a:latin typeface="+mj-lt"/>
              </a:rPr>
              <a:t>ISVS</a:t>
            </a:r>
            <a:br>
              <a:rPr lang="sk-SK" sz="3200" smtClean="0">
                <a:latin typeface="+mj-lt"/>
              </a:rPr>
            </a:br>
            <a:r>
              <a:rPr lang="sk-SK" sz="3200" smtClean="0">
                <a:latin typeface="+mj-lt"/>
              </a:rPr>
              <a:t>a </a:t>
            </a:r>
            <a:r>
              <a:rPr lang="sk-SK" sz="3200">
                <a:latin typeface="+mj-lt"/>
              </a:rPr>
              <a:t>Projekty rozvoja </a:t>
            </a:r>
            <a:r>
              <a:rPr lang="sk-SK" sz="3200" smtClean="0">
                <a:latin typeface="+mj-lt"/>
              </a:rPr>
              <a:t>Centrálnej integračnej infraštruktúry  - SPOLOčné </a:t>
            </a:r>
            <a:r>
              <a:rPr lang="sk-SK" sz="3200">
                <a:latin typeface="+mj-lt"/>
              </a:rPr>
              <a:t>ISVS</a:t>
            </a:r>
            <a:r>
              <a:rPr lang="sk-SK" sz="3200" smtClean="0">
                <a:latin typeface="+mj-lt"/>
              </a:rPr>
              <a:t>)</a:t>
            </a:r>
            <a:endParaRPr lang="sk-SK" sz="3200">
              <a:latin typeface="+mj-lt"/>
            </a:endParaRPr>
          </a:p>
        </p:txBody>
      </p:sp>
      <p:pic>
        <p:nvPicPr>
          <p:cNvPr id="10" name="Picture 3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61" y="1855019"/>
            <a:ext cx="5562600" cy="343979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BlokTextu 8"/>
          <p:cNvSpPr txBox="1"/>
          <p:nvPr/>
        </p:nvSpPr>
        <p:spPr>
          <a:xfrm>
            <a:off x="166397" y="5673207"/>
            <a:ext cx="100447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000">
                <a:solidFill>
                  <a:srgbClr val="0070C0"/>
                </a:solidFill>
              </a:rPr>
              <a:t>Odkaz na </a:t>
            </a:r>
            <a:r>
              <a:rPr lang="sk-SK" sz="1000" smtClean="0">
                <a:solidFill>
                  <a:srgbClr val="0070C0"/>
                </a:solidFill>
              </a:rPr>
              <a:t>aktuálnu referenčnú </a:t>
            </a:r>
            <a:r>
              <a:rPr lang="sk-SK" sz="1000">
                <a:solidFill>
                  <a:srgbClr val="0070C0"/>
                </a:solidFill>
              </a:rPr>
              <a:t>architektúru IIS </a:t>
            </a:r>
            <a:r>
              <a:rPr lang="sk-SK" sz="1000" smtClean="0">
                <a:solidFill>
                  <a:srgbClr val="0070C0"/>
                </a:solidFill>
              </a:rPr>
              <a:t>VS podľa NKIVS 2016: </a:t>
            </a:r>
            <a:r>
              <a:rPr lang="sk-SK" sz="1000">
                <a:solidFill>
                  <a:srgbClr val="0070C0"/>
                </a:solidFill>
              </a:rPr>
              <a:t>https://www.mirri.gov.sk/sekcie/informatizacia/egovernment/sprava-architektury/referencna-architektura-isvs/index.html</a:t>
            </a:r>
          </a:p>
        </p:txBody>
      </p:sp>
      <p:sp>
        <p:nvSpPr>
          <p:cNvPr id="11" name="Zaoblený obdĺžnik 10"/>
          <p:cNvSpPr/>
          <p:nvPr/>
        </p:nvSpPr>
        <p:spPr>
          <a:xfrm>
            <a:off x="2430795" y="3308754"/>
            <a:ext cx="1967401" cy="204260"/>
          </a:xfrm>
          <a:prstGeom prst="roundRect">
            <a:avLst/>
          </a:prstGeom>
          <a:solidFill>
            <a:srgbClr val="FF0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CAMP</a:t>
            </a:r>
          </a:p>
        </p:txBody>
      </p:sp>
      <p:sp>
        <p:nvSpPr>
          <p:cNvPr id="13" name="Zaoblený obdĺžnik 12"/>
          <p:cNvSpPr/>
          <p:nvPr/>
        </p:nvSpPr>
        <p:spPr>
          <a:xfrm>
            <a:off x="3819133" y="4995752"/>
            <a:ext cx="2106632" cy="268987"/>
          </a:xfrm>
          <a:prstGeom prst="roundRect">
            <a:avLst/>
          </a:prstGeom>
          <a:solidFill>
            <a:srgbClr val="FFC00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CSRÚ/CIP + </a:t>
            </a:r>
            <a:r>
              <a:rPr lang="sk-SK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+ MOU (BE)</a:t>
            </a:r>
            <a:endParaRPr lang="sk-SK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BlokTextu 13"/>
          <p:cNvSpPr txBox="1"/>
          <p:nvPr/>
        </p:nvSpPr>
        <p:spPr>
          <a:xfrm>
            <a:off x="6035346" y="3219232"/>
            <a:ext cx="262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/>
              <a:t>Centrálna API Manažment Platforma (METAIS: projekt_514)</a:t>
            </a:r>
          </a:p>
        </p:txBody>
      </p:sp>
      <p:sp>
        <p:nvSpPr>
          <p:cNvPr id="18" name="BlokTextu 17"/>
          <p:cNvSpPr txBox="1"/>
          <p:nvPr/>
        </p:nvSpPr>
        <p:spPr>
          <a:xfrm>
            <a:off x="6005962" y="4899412"/>
            <a:ext cx="62951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1200"/>
              <a:t>Cent. Systém Referenčných Údajov/ Centrálna Integračná Platforma / Manažment osobných </a:t>
            </a:r>
            <a:r>
              <a:rPr lang="sk-SK" sz="1200" smtClean="0"/>
              <a:t>údajov</a:t>
            </a:r>
          </a:p>
          <a:p>
            <a:r>
              <a:rPr lang="sk-SK" sz="1200" smtClean="0"/>
              <a:t>+ </a:t>
            </a:r>
            <a:r>
              <a:rPr lang="sk-SK" sz="1200"/>
              <a:t>Dátová </a:t>
            </a:r>
            <a:r>
              <a:rPr lang="sk-SK" sz="1200" smtClean="0"/>
              <a:t>Integrácia (METAIS</a:t>
            </a:r>
            <a:r>
              <a:rPr lang="sk-SK" sz="1200"/>
              <a:t>: projekt_346 + projekt_327</a:t>
            </a:r>
            <a:r>
              <a:rPr lang="sk-SK" sz="1200" smtClean="0"/>
              <a:t>)</a:t>
            </a:r>
          </a:p>
          <a:p>
            <a:r>
              <a:rPr lang="sk-SK" sz="1200"/>
              <a:t>+ </a:t>
            </a:r>
            <a:r>
              <a:rPr lang="sk-SK" sz="1200" smtClean="0"/>
              <a:t>Systém </a:t>
            </a:r>
            <a:r>
              <a:rPr lang="sk-SK" sz="1200"/>
              <a:t>"jedenkrát a dosť" / súčasť Jednotnej digitálnej </a:t>
            </a:r>
            <a:r>
              <a:rPr lang="sk-SK" sz="1200" smtClean="0"/>
              <a:t>brány (MetaIS: projekt_1617)</a:t>
            </a:r>
          </a:p>
          <a:p>
            <a:endParaRPr lang="sk-SK" sz="1200"/>
          </a:p>
          <a:p>
            <a:endParaRPr lang="sk-SK" sz="1200"/>
          </a:p>
        </p:txBody>
      </p:sp>
      <p:sp>
        <p:nvSpPr>
          <p:cNvPr id="12" name="Zaoblený obdĺžnik 11"/>
          <p:cNvSpPr/>
          <p:nvPr/>
        </p:nvSpPr>
        <p:spPr>
          <a:xfrm>
            <a:off x="4727430" y="3711377"/>
            <a:ext cx="1307916" cy="361645"/>
          </a:xfrm>
          <a:prstGeom prst="roundRect">
            <a:avLst/>
          </a:prstGeom>
          <a:solidFill>
            <a:srgbClr val="00B0F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Modernizované ÚPVS</a:t>
            </a:r>
            <a:endParaRPr lang="sk-SK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6572110" y="3680897"/>
            <a:ext cx="48223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200"/>
              <a:t>Projekt Modernizácia ÚPVS-Zvyšovanie úžitkovej hodnoty digitálnych služieb (</a:t>
            </a:r>
            <a:r>
              <a:rPr lang="sk-SK" sz="1200" smtClean="0"/>
              <a:t>METAIS: </a:t>
            </a:r>
            <a:r>
              <a:rPr lang="sk-SK" sz="1200"/>
              <a:t>projekt_307</a:t>
            </a:r>
            <a:r>
              <a:rPr lang="sk-SK" sz="1200" smtClean="0"/>
              <a:t>)</a:t>
            </a:r>
          </a:p>
          <a:p>
            <a:r>
              <a:rPr lang="sk-SK" sz="1200"/>
              <a:t>+ </a:t>
            </a:r>
            <a:r>
              <a:rPr lang="sk-SK" sz="1200" smtClean="0"/>
              <a:t>Slovensko </a:t>
            </a:r>
            <a:r>
              <a:rPr lang="sk-SK" sz="1200"/>
              <a:t>v </a:t>
            </a:r>
            <a:r>
              <a:rPr lang="sk-SK" sz="1200" smtClean="0"/>
              <a:t>mobile (MetaIS: projekt_1060)</a:t>
            </a:r>
            <a:endParaRPr lang="sk-SK" sz="1200"/>
          </a:p>
        </p:txBody>
      </p:sp>
      <p:sp>
        <p:nvSpPr>
          <p:cNvPr id="17" name="Zaoblený obdĺžnik 16"/>
          <p:cNvSpPr/>
          <p:nvPr/>
        </p:nvSpPr>
        <p:spPr>
          <a:xfrm>
            <a:off x="166397" y="2857587"/>
            <a:ext cx="1307916" cy="361645"/>
          </a:xfrm>
          <a:prstGeom prst="roundRect">
            <a:avLst/>
          </a:prstGeom>
          <a:solidFill>
            <a:srgbClr val="00B0F0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Modernizované ÚPVS</a:t>
            </a:r>
            <a:endParaRPr lang="sk-SK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aoblený obdĺžnik 19"/>
          <p:cNvSpPr/>
          <p:nvPr/>
        </p:nvSpPr>
        <p:spPr>
          <a:xfrm>
            <a:off x="5871023" y="3885000"/>
            <a:ext cx="621003" cy="447997"/>
          </a:xfrm>
          <a:prstGeom prst="roundRect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 v Mobile</a:t>
            </a:r>
            <a:endParaRPr lang="sk-SK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aoblený obdĺžnik 20"/>
          <p:cNvSpPr/>
          <p:nvPr/>
        </p:nvSpPr>
        <p:spPr>
          <a:xfrm>
            <a:off x="1515700" y="2771235"/>
            <a:ext cx="621003" cy="447997"/>
          </a:xfrm>
          <a:prstGeom prst="roundRect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Moje údaje</a:t>
            </a:r>
          </a:p>
        </p:txBody>
      </p:sp>
      <p:sp>
        <p:nvSpPr>
          <p:cNvPr id="19" name="Zaoblený obdĺžnik 18"/>
          <p:cNvSpPr/>
          <p:nvPr/>
        </p:nvSpPr>
        <p:spPr>
          <a:xfrm>
            <a:off x="1428773" y="2357365"/>
            <a:ext cx="621003" cy="447997"/>
          </a:xfrm>
          <a:prstGeom prst="roundRect">
            <a:avLst/>
          </a:prstGeom>
          <a:solidFill>
            <a:srgbClr val="0070C0"/>
          </a:solidFill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sk-SK" sz="1200" b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 v Mobile</a:t>
            </a:r>
            <a:endParaRPr lang="sk-SK" sz="1200" b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931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5444" y="362856"/>
            <a:ext cx="9426556" cy="5007430"/>
          </a:xfrm>
          <a:prstGeom prst="rect">
            <a:avLst/>
          </a:prstGeom>
        </p:spPr>
      </p:pic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856343" y="933519"/>
            <a:ext cx="9811657" cy="748788"/>
          </a:xfrm>
        </p:spPr>
        <p:txBody>
          <a:bodyPr>
            <a:normAutofit fontScale="90000"/>
          </a:bodyPr>
          <a:lstStyle/>
          <a:p>
            <a:r>
              <a:rPr lang="sk-SK"/>
              <a:t>Rámec </a:t>
            </a:r>
            <a:r>
              <a:rPr lang="sk-SK" smtClean="0"/>
              <a:t/>
            </a:r>
            <a:br>
              <a:rPr lang="sk-SK" smtClean="0"/>
            </a:br>
            <a:r>
              <a:rPr lang="sk-SK" smtClean="0"/>
              <a:t>aplikačnej</a:t>
            </a:r>
            <a:br>
              <a:rPr lang="sk-SK" smtClean="0"/>
            </a:br>
            <a:r>
              <a:rPr lang="sk-SK" smtClean="0"/>
              <a:t>a procesnej</a:t>
            </a:r>
            <a:br>
              <a:rPr lang="sk-SK" smtClean="0"/>
            </a:br>
            <a:r>
              <a:rPr lang="sk-SK" smtClean="0"/>
              <a:t>integrácie</a:t>
            </a:r>
            <a:br>
              <a:rPr lang="sk-SK" smtClean="0"/>
            </a:br>
            <a:r>
              <a:rPr lang="sk-SK" smtClean="0"/>
              <a:t>ITVS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433286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09625" y="866844"/>
            <a:ext cx="2504792" cy="748788"/>
          </a:xfrm>
        </p:spPr>
        <p:txBody>
          <a:bodyPr>
            <a:normAutofit fontScale="90000"/>
          </a:bodyPr>
          <a:lstStyle/>
          <a:p>
            <a:r>
              <a:rPr lang="sk-SK" smtClean="0"/>
              <a:t>Ref. Arch: PrincÍpy </a:t>
            </a:r>
            <a:br>
              <a:rPr lang="sk-SK" smtClean="0"/>
            </a:br>
            <a:r>
              <a:rPr lang="sk-SK" smtClean="0"/>
              <a:t>NKIVS </a:t>
            </a:r>
            <a:br>
              <a:rPr lang="sk-SK" smtClean="0"/>
            </a:br>
            <a:r>
              <a:rPr lang="sk-SK" smtClean="0"/>
              <a:t>a požiadavky</a:t>
            </a:r>
            <a:br>
              <a:rPr lang="sk-SK" smtClean="0"/>
            </a:br>
            <a:r>
              <a:rPr lang="sk-SK" smtClean="0"/>
              <a:t>pre </a:t>
            </a:r>
            <a:r>
              <a:rPr lang="sk-SK"/>
              <a:t>ISVS</a:t>
            </a: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411" y="117988"/>
            <a:ext cx="7762911" cy="590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507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Prioritné Životné situácie – Plán Obnovy a Odolnosti – Komponent 17 </a:t>
            </a:r>
            <a:endParaRPr lang="sk-SK"/>
          </a:p>
        </p:txBody>
      </p:sp>
      <p:sp>
        <p:nvSpPr>
          <p:cNvPr id="6" name="Zástupný objekt pre obsah 5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600" smtClean="0"/>
              <a:t>Financovanie riešenia ŽS z POO formou priamych </a:t>
            </a:r>
            <a:r>
              <a:rPr lang="sk-SK" sz="2600"/>
              <a:t>vyzvaní: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/>
              <a:t>na budovanie životných situácii </a:t>
            </a:r>
            <a:r>
              <a:rPr lang="sk-SK" sz="2200" smtClean="0"/>
              <a:t>	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 smtClean="0"/>
              <a:t>na </a:t>
            </a:r>
            <a:r>
              <a:rPr lang="sk-SK" sz="2200"/>
              <a:t>vytvorenie kapacít pre implementáciu životných </a:t>
            </a:r>
            <a:r>
              <a:rPr lang="sk-SK" sz="2200" smtClean="0"/>
              <a:t>situácií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 smtClean="0"/>
              <a:t>na </a:t>
            </a:r>
            <a:r>
              <a:rPr lang="sk-SK" sz="2200"/>
              <a:t>monitorovacie </a:t>
            </a:r>
            <a:r>
              <a:rPr lang="sk-SK" sz="2200" smtClean="0"/>
              <a:t>nástroje</a:t>
            </a:r>
          </a:p>
          <a:p>
            <a:pPr marL="374650"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sk-SK" sz="2200"/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600" smtClean="0"/>
              <a:t>Cieľ </a:t>
            </a:r>
            <a:r>
              <a:rPr lang="sk-SK" sz="2600"/>
              <a:t>Priamych </a:t>
            </a:r>
            <a:r>
              <a:rPr lang="sk-SK" sz="2600" smtClean="0"/>
              <a:t>vyzvaní:</a:t>
            </a:r>
            <a:endParaRPr lang="sk-SK" sz="2600"/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/>
              <a:t>nasadenie 16 životných situácií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/>
              <a:t>vybudovať personálne kapacity pre dizajn a nasadenie prioritných životných situácií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/>
              <a:t>pravidelné získavanie údajov o využívanií informačných technológií poskytujúcich služby prioritných životných </a:t>
            </a:r>
            <a:r>
              <a:rPr lang="sk-SK" sz="2200" smtClean="0"/>
              <a:t>situácií</a:t>
            </a:r>
          </a:p>
          <a:p>
            <a:pPr marL="374650" lvl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sk-SK" sz="2200"/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600"/>
              <a:t>S</a:t>
            </a:r>
            <a:r>
              <a:rPr lang="sk-SK" sz="2600" smtClean="0"/>
              <a:t>tav a plán riešenia ŽS</a:t>
            </a:r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 smtClean="0"/>
              <a:t>Investičný </a:t>
            </a:r>
            <a:r>
              <a:rPr lang="sk-SK" sz="2200"/>
              <a:t>plán 2+2 vybraných prioritných životných situácií: deadline </a:t>
            </a:r>
            <a:r>
              <a:rPr lang="sk-SK" sz="2200" smtClean="0"/>
              <a:t>Q1/2023</a:t>
            </a:r>
          </a:p>
          <a:p>
            <a:pPr marL="898525"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sk-SK" sz="2200"/>
              <a:t>(Strata </a:t>
            </a:r>
            <a:r>
              <a:rPr lang="sk-SK" sz="2200" smtClean="0"/>
              <a:t>zamestnania, </a:t>
            </a:r>
            <a:r>
              <a:rPr lang="sk-SK" sz="2200"/>
              <a:t>Kúpa a vlastníctvo nehnuteľnosti na </a:t>
            </a:r>
            <a:r>
              <a:rPr lang="sk-SK" sz="2200" smtClean="0"/>
              <a:t>bývanie, </a:t>
            </a:r>
            <a:r>
              <a:rPr lang="sk-SK" sz="2200"/>
              <a:t>Kúpa a vlastníctvo </a:t>
            </a:r>
            <a:r>
              <a:rPr lang="sk-SK" sz="2200" smtClean="0"/>
              <a:t>auta, </a:t>
            </a:r>
            <a:r>
              <a:rPr lang="sk-SK" sz="2200"/>
              <a:t>Založenie </a:t>
            </a:r>
            <a:r>
              <a:rPr lang="sk-SK" sz="2200" smtClean="0"/>
              <a:t>podnikania) </a:t>
            </a:r>
            <a:endParaRPr lang="sk-SK" sz="2200"/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 smtClean="0"/>
              <a:t>Aktualizácia </a:t>
            </a:r>
            <a:r>
              <a:rPr lang="sk-SK" sz="2200"/>
              <a:t>prototypov (mockup-ov) </a:t>
            </a:r>
            <a:r>
              <a:rPr lang="sk-SK" sz="2200" smtClean="0"/>
              <a:t>Q3/2022</a:t>
            </a:r>
          </a:p>
          <a:p>
            <a:pPr marL="914400" lvl="2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sk-SK" sz="2200"/>
              <a:t>I</a:t>
            </a:r>
            <a:r>
              <a:rPr lang="sk-SK" sz="2200" smtClean="0"/>
              <a:t>deová </a:t>
            </a:r>
            <a:r>
              <a:rPr lang="sk-SK" sz="2200"/>
              <a:t>predstava: </a:t>
            </a:r>
            <a:r>
              <a:rPr lang="sk-SK" sz="2200">
                <a:hlinkClick r:id="rId2"/>
              </a:rPr>
              <a:t>https://</a:t>
            </a:r>
            <a:r>
              <a:rPr lang="sk-SK" sz="2200" smtClean="0">
                <a:hlinkClick r:id="rId2"/>
              </a:rPr>
              <a:t>www.mirri.gov.sk/aktuality/plan-obnovy-a-odolnosti/predstavujeme-viziu-dalsich-dvoch-zivotnych-situacii-privitame-vas-nazor/</a:t>
            </a:r>
            <a:endParaRPr lang="sk-SK" sz="2200"/>
          </a:p>
          <a:p>
            <a:pPr marL="717550" lvl="1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sk-SK" sz="2200"/>
              <a:t>Investičný plán 12 prioritných životných situácií: deadline Q4/2023</a:t>
            </a:r>
          </a:p>
          <a:p>
            <a:pPr marL="342900" lvl="1" indent="1905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k-SK" sz="2400"/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2019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Hlavné ciele a princípy pre riešenie ŽS</a:t>
            </a:r>
            <a:endParaRPr lang="sk-SK"/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457" y="1682307"/>
            <a:ext cx="8228571" cy="43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07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Všeob. proces riešnia ŽS Digitálnym kanálom</a:t>
            </a:r>
            <a:endParaRPr lang="sk-SK"/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379" y="1950800"/>
            <a:ext cx="11341242" cy="3550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455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83920" y="933519"/>
            <a:ext cx="9144000" cy="748788"/>
          </a:xfrm>
        </p:spPr>
        <p:txBody>
          <a:bodyPr>
            <a:normAutofit fontScale="90000"/>
          </a:bodyPr>
          <a:lstStyle/>
          <a:p>
            <a:r>
              <a:rPr lang="sk-SK" smtClean="0"/>
              <a:t>procesY </a:t>
            </a:r>
            <a:br>
              <a:rPr lang="sk-SK" smtClean="0"/>
            </a:br>
            <a:r>
              <a:rPr lang="sk-SK" smtClean="0"/>
              <a:t>riešenia</a:t>
            </a:r>
            <a:br>
              <a:rPr lang="sk-SK" smtClean="0"/>
            </a:br>
            <a:r>
              <a:rPr lang="sk-SK" smtClean="0"/>
              <a:t>ŽS </a:t>
            </a:r>
            <a:br>
              <a:rPr lang="sk-SK" smtClean="0"/>
            </a:br>
            <a:r>
              <a:rPr lang="sk-SK" smtClean="0"/>
              <a:t>a </a:t>
            </a:r>
            <a:br>
              <a:rPr lang="sk-SK" smtClean="0"/>
            </a:br>
            <a:r>
              <a:rPr lang="sk-SK" smtClean="0"/>
              <a:t>ISVS </a:t>
            </a:r>
            <a:endParaRPr lang="sk-SK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764" y="26122"/>
            <a:ext cx="9397744" cy="679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620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83920" y="933519"/>
            <a:ext cx="9144000" cy="748788"/>
          </a:xfrm>
        </p:spPr>
        <p:txBody>
          <a:bodyPr>
            <a:normAutofit fontScale="90000"/>
          </a:bodyPr>
          <a:lstStyle/>
          <a:p>
            <a:r>
              <a:rPr lang="sk-SK" smtClean="0"/>
              <a:t>procesY </a:t>
            </a:r>
            <a:br>
              <a:rPr lang="sk-SK" smtClean="0"/>
            </a:br>
            <a:r>
              <a:rPr lang="sk-SK" smtClean="0"/>
              <a:t>riešenia</a:t>
            </a:r>
            <a:br>
              <a:rPr lang="sk-SK" smtClean="0"/>
            </a:br>
            <a:r>
              <a:rPr lang="sk-SK" smtClean="0"/>
              <a:t>ŽS </a:t>
            </a:r>
            <a:br>
              <a:rPr lang="sk-SK" smtClean="0"/>
            </a:br>
            <a:r>
              <a:rPr lang="sk-SK" smtClean="0"/>
              <a:t>a </a:t>
            </a:r>
            <a:br>
              <a:rPr lang="sk-SK" smtClean="0"/>
            </a:br>
            <a:r>
              <a:rPr lang="sk-SK" smtClean="0"/>
              <a:t>ISVS </a:t>
            </a:r>
            <a:br>
              <a:rPr lang="sk-SK" smtClean="0"/>
            </a:br>
            <a:r>
              <a:rPr lang="sk-SK" smtClean="0"/>
              <a:t>- </a:t>
            </a:r>
            <a:br>
              <a:rPr lang="sk-SK" smtClean="0"/>
            </a:br>
            <a:r>
              <a:rPr lang="sk-SK" smtClean="0"/>
              <a:t>Roadmapa</a:t>
            </a:r>
            <a:endParaRPr lang="sk-SK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861" y="106203"/>
            <a:ext cx="9444028" cy="654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9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Voľný tvar 20"/>
          <p:cNvSpPr/>
          <p:nvPr/>
        </p:nvSpPr>
        <p:spPr>
          <a:xfrm>
            <a:off x="1210180" y="4625863"/>
            <a:ext cx="1237014" cy="152428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 dirty="0">
                <a:solidFill>
                  <a:srgbClr val="474747"/>
                </a:solidFill>
              </a:rPr>
              <a:t>Vytvorenie podania</a:t>
            </a:r>
          </a:p>
        </p:txBody>
      </p:sp>
      <p:sp>
        <p:nvSpPr>
          <p:cNvPr id="35" name="Zaoblený obdĺžnik 34"/>
          <p:cNvSpPr/>
          <p:nvPr/>
        </p:nvSpPr>
        <p:spPr>
          <a:xfrm>
            <a:off x="2647229" y="4625863"/>
            <a:ext cx="6094033" cy="152428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sk-SK" sz="1100" smtClean="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Zjednodušené formuláre pre služby využívajúce </a:t>
            </a:r>
            <a:r>
              <a:rPr lang="sk-SK" sz="1100" smtClean="0">
                <a:solidFill>
                  <a:srgbClr val="004C96"/>
                </a:solidFill>
              </a:rPr>
              <a:t>zdieľanie dát OVM pre spracovanie rozhodnutia – dáta z CSRÚ/CIP/DI 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Formuláre v ID-SK (responzívne aj pre mobilné služby)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Open API  a CSRÚ pre predvyplnenie a validácie vo formulároch na ÚPVS – nový eFom modul a dizajnér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Komunikácia </a:t>
            </a:r>
            <a:r>
              <a:rPr lang="sk-SK" sz="1100">
                <a:solidFill>
                  <a:srgbClr val="004C96"/>
                </a:solidFill>
              </a:rPr>
              <a:t>cez eDesk s PO/FO (aj SaveToOutbox pre podania</a:t>
            </a:r>
            <a:r>
              <a:rPr lang="sk-SK" sz="1100" smtClean="0">
                <a:solidFill>
                  <a:srgbClr val="004C96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Služby </a:t>
            </a:r>
            <a:r>
              <a:rPr lang="sk-SK" sz="1100">
                <a:solidFill>
                  <a:srgbClr val="004C96"/>
                </a:solidFill>
              </a:rPr>
              <a:t>pripravené aj pre občanov EÚ (nariadenie EU o Single Digit. Gateway) </a:t>
            </a:r>
            <a:r>
              <a:rPr lang="sk-SK" sz="1100" smtClean="0">
                <a:solidFill>
                  <a:srgbClr val="004C96"/>
                </a:solidFill>
              </a:rPr>
              <a:t>– multijazyčné + prikladanie dôkazov z  </a:t>
            </a:r>
            <a:r>
              <a:rPr lang="en-US" sz="1100">
                <a:solidFill>
                  <a:srgbClr val="004C96"/>
                </a:solidFill>
              </a:rPr>
              <a:t>OOTS (Once and only tech. systém EÚ</a:t>
            </a:r>
            <a:r>
              <a:rPr lang="en-US" sz="1100" smtClean="0">
                <a:solidFill>
                  <a:srgbClr val="004C96"/>
                </a:solidFill>
              </a:rPr>
              <a:t>)</a:t>
            </a:r>
            <a:endParaRPr lang="sk-SK" sz="1100" smtClean="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sz="1100" dirty="0">
              <a:solidFill>
                <a:srgbClr val="004C96"/>
              </a:solidFill>
            </a:endParaRPr>
          </a:p>
        </p:txBody>
      </p:sp>
      <p:sp>
        <p:nvSpPr>
          <p:cNvPr id="41" name="Zaoblený obdĺžnik 40"/>
          <p:cNvSpPr/>
          <p:nvPr/>
        </p:nvSpPr>
        <p:spPr>
          <a:xfrm>
            <a:off x="2647230" y="3026700"/>
            <a:ext cx="6094032" cy="15124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Jednotný vzhľad (ID-SK)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Multijazyčné rozhranie (aj pre občanov EÚ)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Portfólio </a:t>
            </a:r>
            <a:r>
              <a:rPr lang="sk-SK" sz="1100" dirty="0">
                <a:solidFill>
                  <a:srgbClr val="004C96"/>
                </a:solidFill>
              </a:rPr>
              <a:t>a Profil </a:t>
            </a:r>
            <a:r>
              <a:rPr lang="sk-SK" sz="1100">
                <a:solidFill>
                  <a:srgbClr val="004C96"/>
                </a:solidFill>
              </a:rPr>
              <a:t>v </a:t>
            </a:r>
            <a:r>
              <a:rPr lang="sk-SK" sz="1100" smtClean="0">
                <a:solidFill>
                  <a:srgbClr val="004C96"/>
                </a:solidFill>
              </a:rPr>
              <a:t>mÚPVS</a:t>
            </a:r>
            <a:r>
              <a:rPr lang="sk-SK" sz="1100">
                <a:solidFill>
                  <a:srgbClr val="004C96"/>
                </a:solidFill>
              </a:rPr>
              <a:t> </a:t>
            </a:r>
            <a:r>
              <a:rPr lang="sk-SK" sz="1100" smtClean="0">
                <a:solidFill>
                  <a:srgbClr val="004C96"/>
                </a:solidFill>
              </a:rPr>
              <a:t>alebo Osobná zóna na Špecializvanom portáli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Portfólio a Profil v </a:t>
            </a:r>
            <a:r>
              <a:rPr lang="sk-SK" sz="1100" smtClean="0">
                <a:solidFill>
                  <a:srgbClr val="004C96"/>
                </a:solidFill>
              </a:rPr>
              <a:t>mÚPVS: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K</a:t>
            </a:r>
            <a:r>
              <a:rPr lang="sk-SK" sz="1100" smtClean="0">
                <a:solidFill>
                  <a:srgbClr val="004C96"/>
                </a:solidFill>
              </a:rPr>
              <a:t>onsolidovaný pohľad na Stav riešenia ŽS, schránku, </a:t>
            </a:r>
            <a:r>
              <a:rPr lang="sk-SK" sz="1100">
                <a:solidFill>
                  <a:srgbClr val="004C96"/>
                </a:solidFill>
              </a:rPr>
              <a:t>notifikácie - zvonček, kalendár</a:t>
            </a:r>
            <a:endParaRPr lang="sk-SK" sz="1100" smtClean="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Osobná zóna na Špec. portáli: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Spravované dáta PO/FO pre agendu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Špecializované služby agendy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Stav konania v agendovom </a:t>
            </a:r>
            <a:r>
              <a:rPr lang="sk-SK" sz="1100" smtClean="0">
                <a:solidFill>
                  <a:srgbClr val="004C96"/>
                </a:solidFill>
              </a:rPr>
              <a:t>ISVS</a:t>
            </a:r>
            <a:endParaRPr lang="sk-SK" sz="1100">
              <a:solidFill>
                <a:srgbClr val="004C96"/>
              </a:solidFill>
            </a:endParaRPr>
          </a:p>
        </p:txBody>
      </p:sp>
      <p:sp>
        <p:nvSpPr>
          <p:cNvPr id="47" name="Voľný tvar 46"/>
          <p:cNvSpPr/>
          <p:nvPr/>
        </p:nvSpPr>
        <p:spPr>
          <a:xfrm>
            <a:off x="1210180" y="3026699"/>
            <a:ext cx="1237014" cy="1463832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Osobná </a:t>
            </a:r>
            <a:r>
              <a:rPr lang="sk-SK" sz="1200" b="1" dirty="0">
                <a:solidFill>
                  <a:srgbClr val="474747"/>
                </a:solidFill>
              </a:rPr>
              <a:t>zóna</a:t>
            </a:r>
            <a:r>
              <a:rPr lang="sk-SK" sz="1200" b="1">
                <a:solidFill>
                  <a:srgbClr val="474747"/>
                </a:solidFill>
              </a:rPr>
              <a:t>/ dashboard</a:t>
            </a:r>
          </a:p>
        </p:txBody>
      </p:sp>
      <p:sp>
        <p:nvSpPr>
          <p:cNvPr id="33" name="Zaoblený obdĺžnik 32"/>
          <p:cNvSpPr/>
          <p:nvPr/>
        </p:nvSpPr>
        <p:spPr>
          <a:xfrm>
            <a:off x="2647229" y="1803690"/>
            <a:ext cx="6094033" cy="11362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SingleSignOn </a:t>
            </a:r>
            <a:r>
              <a:rPr lang="sk-SK" sz="1100" dirty="0">
                <a:solidFill>
                  <a:srgbClr val="004C96"/>
                </a:solidFill>
              </a:rPr>
              <a:t>s </a:t>
            </a:r>
            <a:r>
              <a:rPr lang="sk-SK" sz="1100">
                <a:solidFill>
                  <a:srgbClr val="004C96"/>
                </a:solidFill>
              </a:rPr>
              <a:t>prihlásením </a:t>
            </a:r>
            <a:r>
              <a:rPr lang="sk-SK" sz="1100" smtClean="0">
                <a:solidFill>
                  <a:srgbClr val="004C96"/>
                </a:solidFill>
              </a:rPr>
              <a:t>na ÚPVS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Prihlásenie cez </a:t>
            </a:r>
            <a:r>
              <a:rPr lang="sk-SK" sz="1100" dirty="0">
                <a:solidFill>
                  <a:srgbClr val="004C96"/>
                </a:solidFill>
              </a:rPr>
              <a:t>eID (aj </a:t>
            </a:r>
            <a:r>
              <a:rPr lang="sk-SK" sz="1100">
                <a:solidFill>
                  <a:srgbClr val="004C96"/>
                </a:solidFill>
              </a:rPr>
              <a:t>bez </a:t>
            </a:r>
            <a:r>
              <a:rPr lang="sk-SK" sz="1100" smtClean="0">
                <a:solidFill>
                  <a:srgbClr val="004C96"/>
                </a:solidFill>
              </a:rPr>
              <a:t>čítačky), </a:t>
            </a:r>
            <a:r>
              <a:rPr lang="sk-SK" sz="1100" dirty="0">
                <a:solidFill>
                  <a:srgbClr val="004C96"/>
                </a:solidFill>
              </a:rPr>
              <a:t>pomocou </a:t>
            </a:r>
            <a:r>
              <a:rPr lang="sk-SK" sz="1100">
                <a:solidFill>
                  <a:srgbClr val="004C96"/>
                </a:solidFill>
              </a:rPr>
              <a:t>SvM </a:t>
            </a:r>
            <a:r>
              <a:rPr lang="sk-SK" sz="1100" smtClean="0">
                <a:solidFill>
                  <a:srgbClr val="004C96"/>
                </a:solidFill>
              </a:rPr>
              <a:t>alebo </a:t>
            </a:r>
            <a:r>
              <a:rPr lang="sk-SK" sz="1100" dirty="0">
                <a:solidFill>
                  <a:srgbClr val="004C96"/>
                </a:solidFill>
              </a:rPr>
              <a:t>eID </a:t>
            </a:r>
            <a:r>
              <a:rPr lang="sk-SK" sz="1100">
                <a:solidFill>
                  <a:srgbClr val="004C96"/>
                </a:solidFill>
              </a:rPr>
              <a:t>s </a:t>
            </a:r>
            <a:r>
              <a:rPr lang="sk-SK" sz="1100" smtClean="0">
                <a:solidFill>
                  <a:srgbClr val="004C96"/>
                </a:solidFill>
              </a:rPr>
              <a:t>NFC</a:t>
            </a:r>
            <a:endParaRPr lang="sk-SK" sz="1100" dirty="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Akceptácia </a:t>
            </a:r>
            <a:r>
              <a:rPr lang="sk-SK" sz="1100">
                <a:solidFill>
                  <a:srgbClr val="004C96"/>
                </a:solidFill>
              </a:rPr>
              <a:t>aj prihlásenia na úrovni Pokročilá (QAA level - QAA Quality Assurance Authentication</a:t>
            </a:r>
            <a:r>
              <a:rPr lang="sk-SK" sz="1100" smtClean="0">
                <a:solidFill>
                  <a:srgbClr val="004C96"/>
                </a:solidFill>
              </a:rPr>
              <a:t>) – mID a eIDAS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výhľadovo: EÚ Digital Identity Wallet (EDIW) podľa eIDAS 3.0</a:t>
            </a:r>
          </a:p>
        </p:txBody>
      </p:sp>
      <p:sp>
        <p:nvSpPr>
          <p:cNvPr id="46" name="Voľný tvar 45"/>
          <p:cNvSpPr/>
          <p:nvPr/>
        </p:nvSpPr>
        <p:spPr>
          <a:xfrm>
            <a:off x="1210180" y="1803691"/>
            <a:ext cx="1237014" cy="1095870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 i="0" u="none" kern="1200" smtClean="0">
                <a:solidFill>
                  <a:srgbClr val="474747"/>
                </a:solidFill>
              </a:rPr>
              <a:t>Autentifikácia</a:t>
            </a:r>
            <a:endParaRPr lang="sk-SK" sz="1200" b="1" kern="1200" dirty="0">
              <a:solidFill>
                <a:srgbClr val="474747"/>
              </a:solidFill>
            </a:endParaRP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24000" y="933519"/>
            <a:ext cx="9144000" cy="371416"/>
          </a:xfrm>
        </p:spPr>
        <p:txBody>
          <a:bodyPr/>
          <a:lstStyle/>
          <a:p>
            <a:r>
              <a:rPr lang="sk-SK"/>
              <a:t>Ref. Arch: </a:t>
            </a:r>
            <a:r>
              <a:rPr lang="sk-SK" smtClean="0"/>
              <a:t>PrincÍpy a POŽIADAVKY pre </a:t>
            </a:r>
            <a:r>
              <a:rPr lang="sk-SK"/>
              <a:t>ISVS</a:t>
            </a:r>
          </a:p>
        </p:txBody>
      </p:sp>
      <p:sp>
        <p:nvSpPr>
          <p:cNvPr id="59" name="Zaoblený obdĺžnik 58"/>
          <p:cNvSpPr/>
          <p:nvPr/>
        </p:nvSpPr>
        <p:spPr>
          <a:xfrm>
            <a:off x="8941298" y="1803690"/>
            <a:ext cx="2520000" cy="1136261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SSO cez SvM a prihlásenie na web stránku ÚPVS/Špec. portálu v mobile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EDIW a eIDAS v stave prípravy v EU</a:t>
            </a:r>
            <a:endParaRPr lang="sk-SK" sz="1100" dirty="0">
              <a:solidFill>
                <a:srgbClr val="004C96"/>
              </a:solidFill>
            </a:endParaRPr>
          </a:p>
        </p:txBody>
      </p:sp>
      <p:sp>
        <p:nvSpPr>
          <p:cNvPr id="60" name="Zaoblený obdĺžnik 59"/>
          <p:cNvSpPr/>
          <p:nvPr/>
        </p:nvSpPr>
        <p:spPr>
          <a:xfrm>
            <a:off x="8941298" y="3026698"/>
            <a:ext cx="2520000" cy="1512417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Portfólio v mÚPVS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Spracovanie udalostí zo Špec. portálov a automatická aktualizácia stavu kroku </a:t>
            </a:r>
            <a:r>
              <a:rPr lang="sk-SK" sz="1100">
                <a:solidFill>
                  <a:srgbClr val="004C96"/>
                </a:solidFill>
              </a:rPr>
              <a:t>riešenia </a:t>
            </a:r>
            <a:r>
              <a:rPr lang="sk-SK" sz="1100" smtClean="0">
                <a:solidFill>
                  <a:srgbClr val="004C96"/>
                </a:solidFill>
              </a:rPr>
              <a:t>návodu ŽS</a:t>
            </a:r>
          </a:p>
          <a:p>
            <a:r>
              <a:rPr lang="sk-SK" sz="1100" smtClean="0">
                <a:solidFill>
                  <a:srgbClr val="004C96"/>
                </a:solidFill>
              </a:rPr>
              <a:t> </a:t>
            </a:r>
            <a:endParaRPr lang="sk-SK" sz="1100" dirty="0">
              <a:solidFill>
                <a:srgbClr val="004C96"/>
              </a:solidFill>
            </a:endParaRPr>
          </a:p>
        </p:txBody>
      </p:sp>
      <p:sp>
        <p:nvSpPr>
          <p:cNvPr id="61" name="Zaoblený obdĺžnik 60"/>
          <p:cNvSpPr/>
          <p:nvPr/>
        </p:nvSpPr>
        <p:spPr>
          <a:xfrm>
            <a:off x="8941298" y="4625860"/>
            <a:ext cx="2520000" cy="1524284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N</a:t>
            </a:r>
            <a:r>
              <a:rPr lang="sk-SK" sz="1100" smtClean="0">
                <a:solidFill>
                  <a:srgbClr val="004C96"/>
                </a:solidFill>
              </a:rPr>
              <a:t>ový dizajnér formulárov a repozitár formulárov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Nový konštruktor podania na ÚPVS s podporou nového eForm dizajnu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Prístup k formuláru podania na Špecial. portáli v mobilnom scenári (SSO a SvM)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OOTS a jeho integrácia</a:t>
            </a:r>
            <a:endParaRPr lang="sk-SK" sz="1100" dirty="0">
              <a:solidFill>
                <a:srgbClr val="004C96"/>
              </a:solidFill>
            </a:endParaRPr>
          </a:p>
        </p:txBody>
      </p:sp>
      <p:grpSp>
        <p:nvGrpSpPr>
          <p:cNvPr id="3" name="Skupina 2"/>
          <p:cNvGrpSpPr/>
          <p:nvPr/>
        </p:nvGrpSpPr>
        <p:grpSpPr>
          <a:xfrm>
            <a:off x="1104299" y="1283704"/>
            <a:ext cx="10569211" cy="800219"/>
            <a:chOff x="1591230" y="1324287"/>
            <a:chExt cx="10569211" cy="800219"/>
          </a:xfrm>
        </p:grpSpPr>
        <p:sp>
          <p:nvSpPr>
            <p:cNvPr id="2" name="BlokTextu 1"/>
            <p:cNvSpPr txBox="1"/>
            <p:nvPr/>
          </p:nvSpPr>
          <p:spPr>
            <a:xfrm>
              <a:off x="1591230" y="1324287"/>
              <a:ext cx="1438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Procesný krok</a:t>
              </a:r>
              <a:endParaRPr lang="sk-SK"/>
            </a:p>
          </p:txBody>
        </p:sp>
        <p:sp>
          <p:nvSpPr>
            <p:cNvPr id="17" name="BlokTextu 16"/>
            <p:cNvSpPr txBox="1"/>
            <p:nvPr/>
          </p:nvSpPr>
          <p:spPr>
            <a:xfrm>
              <a:off x="3074252" y="1324287"/>
              <a:ext cx="12536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Požiadavky</a:t>
              </a:r>
              <a:endParaRPr lang="sk-SK"/>
            </a:p>
          </p:txBody>
        </p:sp>
        <p:sp>
          <p:nvSpPr>
            <p:cNvPr id="18" name="BlokTextu 17"/>
            <p:cNvSpPr txBox="1"/>
            <p:nvPr/>
          </p:nvSpPr>
          <p:spPr>
            <a:xfrm>
              <a:off x="9268303" y="1324287"/>
              <a:ext cx="289213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Obmedzenie do Q3 2023</a:t>
              </a:r>
            </a:p>
            <a:p>
              <a:r>
                <a:rPr lang="sk-SK" sz="1000" smtClean="0"/>
                <a:t>(chýbajúca/obmedzená funkčnosť alebo spol. modul)</a:t>
              </a:r>
            </a:p>
            <a:p>
              <a:endParaRPr lang="sk-SK"/>
            </a:p>
          </p:txBody>
        </p:sp>
      </p:grpSp>
    </p:spTree>
    <p:extLst>
      <p:ext uri="{BB962C8B-B14F-4D97-AF65-F5344CB8AC3E}">
        <p14:creationId xmlns:p14="http://schemas.microsoft.com/office/powerpoint/2010/main" val="71449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Voľný tvar 20"/>
          <p:cNvSpPr/>
          <p:nvPr/>
        </p:nvSpPr>
        <p:spPr>
          <a:xfrm>
            <a:off x="1083199" y="4410704"/>
            <a:ext cx="1237014" cy="1348665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Notifikácie</a:t>
            </a:r>
          </a:p>
        </p:txBody>
      </p:sp>
      <p:sp>
        <p:nvSpPr>
          <p:cNvPr id="35" name="Zaoblený obdĺžnik 34"/>
          <p:cNvSpPr/>
          <p:nvPr/>
        </p:nvSpPr>
        <p:spPr>
          <a:xfrm>
            <a:off x="2520248" y="4410704"/>
            <a:ext cx="6094033" cy="13486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Personalizované </a:t>
            </a:r>
            <a:r>
              <a:rPr lang="sk-SK" sz="1100">
                <a:solidFill>
                  <a:srgbClr val="004C96"/>
                </a:solidFill>
              </a:rPr>
              <a:t>notifikácie s aktívnymi prvkami </a:t>
            </a:r>
            <a:r>
              <a:rPr lang="sk-SK" sz="1100" smtClean="0">
                <a:solidFill>
                  <a:srgbClr val="004C96"/>
                </a:solidFill>
              </a:rPr>
              <a:t>(napr. odkaz na personalizovanú službu)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Na </a:t>
            </a:r>
            <a:r>
              <a:rPr lang="sk-SK" sz="1100">
                <a:solidFill>
                  <a:srgbClr val="004C96"/>
                </a:solidFill>
              </a:rPr>
              <a:t>základe správy do schránky </a:t>
            </a:r>
            <a:r>
              <a:rPr lang="sk-SK" sz="1100" smtClean="0">
                <a:solidFill>
                  <a:srgbClr val="004C96"/>
                </a:solidFill>
              </a:rPr>
              <a:t>správ podľa preferencií pre notifikácie v Profile klienta v mÚPVS –  alebo personalizované notifikácie do SvM cez Notifikačné centrum ÚPVS cez Open API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Prehľad notifikácií </a:t>
            </a:r>
            <a:r>
              <a:rPr lang="sk-SK" sz="1100">
                <a:solidFill>
                  <a:srgbClr val="004C96"/>
                </a:solidFill>
              </a:rPr>
              <a:t>v osobnej </a:t>
            </a:r>
            <a:r>
              <a:rPr lang="sk-SK" sz="1100" smtClean="0">
                <a:solidFill>
                  <a:srgbClr val="004C96"/>
                </a:solidFill>
              </a:rPr>
              <a:t>zóne – Zvonček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Zasielanie push notifikácií a personalizovaných notifikácií do SvM (nové notifikačné centrum mÚPVS</a:t>
            </a:r>
            <a:r>
              <a:rPr lang="sk-SK" sz="1100" smtClean="0">
                <a:solidFill>
                  <a:srgbClr val="004C96"/>
                </a:solidFill>
              </a:rPr>
              <a:t>)</a:t>
            </a:r>
            <a:endParaRPr lang="sk-SK" sz="1100">
              <a:solidFill>
                <a:srgbClr val="004C96"/>
              </a:solidFill>
            </a:endParaRPr>
          </a:p>
        </p:txBody>
      </p:sp>
      <p:sp>
        <p:nvSpPr>
          <p:cNvPr id="41" name="Zaoblený obdĺžnik 40"/>
          <p:cNvSpPr/>
          <p:nvPr/>
        </p:nvSpPr>
        <p:spPr>
          <a:xfrm>
            <a:off x="2515150" y="1780276"/>
            <a:ext cx="6094032" cy="130758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Rozšírenie zjednodušenej autorizácie aj bez potreby čítačky eID karty </a:t>
            </a:r>
            <a:r>
              <a:rPr lang="sk-SK" sz="1100" smtClean="0">
                <a:solidFill>
                  <a:srgbClr val="004C96"/>
                </a:solidFill>
              </a:rPr>
              <a:t>– Remote signing Nižšie </a:t>
            </a:r>
            <a:r>
              <a:rPr lang="sk-SK" sz="1100">
                <a:solidFill>
                  <a:srgbClr val="004C96"/>
                </a:solidFill>
              </a:rPr>
              <a:t>alebo alternatívne formy ku KEP - Uznané spôsoby autorizácie (§ 23.1.a.3 zák. 305/2013)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el. podpis podľa eIDAS</a:t>
            </a:r>
          </a:p>
        </p:txBody>
      </p:sp>
      <p:sp>
        <p:nvSpPr>
          <p:cNvPr id="47" name="Voľný tvar 46"/>
          <p:cNvSpPr/>
          <p:nvPr/>
        </p:nvSpPr>
        <p:spPr>
          <a:xfrm>
            <a:off x="1078100" y="1780276"/>
            <a:ext cx="1237014" cy="1254323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Autorizácia</a:t>
            </a:r>
          </a:p>
        </p:txBody>
      </p:sp>
      <p:sp>
        <p:nvSpPr>
          <p:cNvPr id="33" name="Zaoblený obdĺžnik 32"/>
          <p:cNvSpPr/>
          <p:nvPr/>
        </p:nvSpPr>
        <p:spPr>
          <a:xfrm>
            <a:off x="2520247" y="3199943"/>
            <a:ext cx="6094033" cy="10986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Dynamické </a:t>
            </a:r>
            <a:r>
              <a:rPr lang="sk-SK" sz="1100">
                <a:solidFill>
                  <a:srgbClr val="004C96"/>
                </a:solidFill>
              </a:rPr>
              <a:t>personalizované návody s vyhodnocovaním stavov </a:t>
            </a:r>
            <a:r>
              <a:rPr lang="sk-SK" sz="1100" smtClean="0">
                <a:solidFill>
                  <a:srgbClr val="004C96"/>
                </a:solidFill>
              </a:rPr>
              <a:t>realizácie ŽS aj </a:t>
            </a:r>
            <a:r>
              <a:rPr lang="sk-SK" sz="1100">
                <a:solidFill>
                  <a:srgbClr val="004C96"/>
                </a:solidFill>
              </a:rPr>
              <a:t>pre podania vykonané na špec. </a:t>
            </a:r>
            <a:r>
              <a:rPr lang="sk-SK" sz="1100" smtClean="0">
                <a:solidFill>
                  <a:srgbClr val="004C96"/>
                </a:solidFill>
              </a:rPr>
              <a:t>portáloch (dočasne alebo pre špec. prípady aj manuálna zmena stavu)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Aktivácia služby z návodu (aj odkazom na špecializovaný portál)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Zasielanie správ o stave konania v kontexte ŽS (inštancia ŽS a krokov návodu v osobnej zóne na ÚPVS + komunikácia cez eDesk (sledovanie stavu ŽS podľa parametrov a metadát správ)</a:t>
            </a:r>
          </a:p>
        </p:txBody>
      </p:sp>
      <p:sp>
        <p:nvSpPr>
          <p:cNvPr id="46" name="Voľný tvar 45"/>
          <p:cNvSpPr/>
          <p:nvPr/>
        </p:nvSpPr>
        <p:spPr>
          <a:xfrm>
            <a:off x="1078100" y="3192492"/>
            <a:ext cx="1237014" cy="110457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Personalizované návody riešenia ŽS - Sledovanie stavu konania</a:t>
            </a: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524000" y="933519"/>
            <a:ext cx="9144000" cy="371416"/>
          </a:xfrm>
        </p:spPr>
        <p:txBody>
          <a:bodyPr/>
          <a:lstStyle/>
          <a:p>
            <a:r>
              <a:rPr lang="sk-SK"/>
              <a:t>Ref. Arch: </a:t>
            </a:r>
            <a:r>
              <a:rPr lang="sk-SK" smtClean="0"/>
              <a:t>PrincÍpy a POŽIADAVKY pre </a:t>
            </a:r>
            <a:r>
              <a:rPr lang="sk-SK"/>
              <a:t>ISVS</a:t>
            </a:r>
          </a:p>
        </p:txBody>
      </p:sp>
      <p:sp>
        <p:nvSpPr>
          <p:cNvPr id="11" name="Zaoblený obdĺžnik 10"/>
          <p:cNvSpPr/>
          <p:nvPr/>
        </p:nvSpPr>
        <p:spPr>
          <a:xfrm>
            <a:off x="8814316" y="3199943"/>
            <a:ext cx="2520000" cy="1098680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Orchestrácia a API pre správy o stave riešenia ŽS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sz="1200" dirty="0">
              <a:solidFill>
                <a:srgbClr val="004C96"/>
              </a:solidFill>
            </a:endParaRPr>
          </a:p>
        </p:txBody>
      </p:sp>
      <p:sp>
        <p:nvSpPr>
          <p:cNvPr id="12" name="Zaoblený obdĺžnik 11"/>
          <p:cNvSpPr/>
          <p:nvPr/>
        </p:nvSpPr>
        <p:spPr>
          <a:xfrm>
            <a:off x="8817606" y="1846264"/>
            <a:ext cx="2520000" cy="1241598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>
                <a:solidFill>
                  <a:srgbClr val="004C96"/>
                </a:solidFill>
              </a:rPr>
              <a:t>Výmena eID </a:t>
            </a:r>
            <a:r>
              <a:rPr lang="sk-SK" sz="1200" smtClean="0">
                <a:solidFill>
                  <a:srgbClr val="004C96"/>
                </a:solidFill>
              </a:rPr>
              <a:t>(OP) a </a:t>
            </a:r>
            <a:r>
              <a:rPr lang="sk-SK" sz="1200">
                <a:solidFill>
                  <a:srgbClr val="004C96"/>
                </a:solidFill>
              </a:rPr>
              <a:t>podpora </a:t>
            </a:r>
            <a:r>
              <a:rPr lang="sk-SK" sz="1200" smtClean="0">
                <a:solidFill>
                  <a:srgbClr val="004C96"/>
                </a:solidFill>
              </a:rPr>
              <a:t>KEP so staršími eID (náhr. riešenie cez uznané spsôoby autorizácie)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Remote signing (Central. Podpisový komponent)</a:t>
            </a:r>
          </a:p>
        </p:txBody>
      </p:sp>
      <p:sp>
        <p:nvSpPr>
          <p:cNvPr id="13" name="Zaoblený obdĺžnik 12"/>
          <p:cNvSpPr/>
          <p:nvPr/>
        </p:nvSpPr>
        <p:spPr>
          <a:xfrm>
            <a:off x="8814316" y="4384917"/>
            <a:ext cx="2520000" cy="1374452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Nové notifikačné centrum s personalizovanými notifikáciami do SvM a API</a:t>
            </a:r>
            <a:endParaRPr lang="sk-SK" sz="1200" dirty="0">
              <a:solidFill>
                <a:srgbClr val="004C96"/>
              </a:solidFill>
            </a:endParaRPr>
          </a:p>
        </p:txBody>
      </p:sp>
      <p:grpSp>
        <p:nvGrpSpPr>
          <p:cNvPr id="19" name="Skupina 18"/>
          <p:cNvGrpSpPr/>
          <p:nvPr/>
        </p:nvGrpSpPr>
        <p:grpSpPr>
          <a:xfrm>
            <a:off x="977308" y="1283704"/>
            <a:ext cx="10569211" cy="800219"/>
            <a:chOff x="1591230" y="1324287"/>
            <a:chExt cx="10569211" cy="800219"/>
          </a:xfrm>
        </p:grpSpPr>
        <p:sp>
          <p:nvSpPr>
            <p:cNvPr id="20" name="BlokTextu 19"/>
            <p:cNvSpPr txBox="1"/>
            <p:nvPr/>
          </p:nvSpPr>
          <p:spPr>
            <a:xfrm>
              <a:off x="1591230" y="1324287"/>
              <a:ext cx="1438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Procesný krok</a:t>
              </a:r>
              <a:endParaRPr lang="sk-SK"/>
            </a:p>
          </p:txBody>
        </p:sp>
        <p:sp>
          <p:nvSpPr>
            <p:cNvPr id="22" name="BlokTextu 21"/>
            <p:cNvSpPr txBox="1"/>
            <p:nvPr/>
          </p:nvSpPr>
          <p:spPr>
            <a:xfrm>
              <a:off x="3074252" y="1324287"/>
              <a:ext cx="12536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Požiadavky</a:t>
              </a:r>
              <a:endParaRPr lang="sk-SK"/>
            </a:p>
          </p:txBody>
        </p:sp>
        <p:sp>
          <p:nvSpPr>
            <p:cNvPr id="23" name="BlokTextu 22"/>
            <p:cNvSpPr txBox="1"/>
            <p:nvPr/>
          </p:nvSpPr>
          <p:spPr>
            <a:xfrm>
              <a:off x="9268303" y="1324287"/>
              <a:ext cx="289213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Obmedzenie do Q3 2023</a:t>
              </a:r>
            </a:p>
            <a:p>
              <a:r>
                <a:rPr lang="sk-SK" sz="1000" smtClean="0"/>
                <a:t>(chýbajúca/obmedzená funkčnosť alebo spol. modul)</a:t>
              </a:r>
            </a:p>
            <a:p>
              <a:endParaRPr lang="sk-SK"/>
            </a:p>
          </p:txBody>
        </p:sp>
      </p:grpSp>
    </p:spTree>
    <p:extLst>
      <p:ext uri="{BB962C8B-B14F-4D97-AF65-F5344CB8AC3E}">
        <p14:creationId xmlns:p14="http://schemas.microsoft.com/office/powerpoint/2010/main" val="358396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Ref. Arch: PrincÍpy a POŽIADAVKY pre ISVS</a:t>
            </a:r>
          </a:p>
        </p:txBody>
      </p:sp>
      <p:sp>
        <p:nvSpPr>
          <p:cNvPr id="32" name="Zaoblený obdĺžnik 31"/>
          <p:cNvSpPr/>
          <p:nvPr/>
        </p:nvSpPr>
        <p:spPr>
          <a:xfrm>
            <a:off x="2543833" y="3164140"/>
            <a:ext cx="6094033" cy="13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Zavedenie číselníka poplatkov za služby previazaného na číselník ŽS a </a:t>
            </a:r>
            <a:r>
              <a:rPr lang="sk-SK" sz="1100" smtClean="0">
                <a:solidFill>
                  <a:srgbClr val="004C96"/>
                </a:solidFill>
              </a:rPr>
              <a:t>služieb pre automatizáciu určenia poplatku v čase odoslania podania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Zmena nastavenia procesu platieb pre zlepšenie používateľskej </a:t>
            </a:r>
            <a:r>
              <a:rPr lang="sk-SK" sz="1100" smtClean="0">
                <a:solidFill>
                  <a:srgbClr val="004C96"/>
                </a:solidFill>
              </a:rPr>
              <a:t>skúsenosti (platba ako súčasť procesu podania – podobne ako v eShope)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Automatizácia </a:t>
            </a:r>
            <a:r>
              <a:rPr lang="sk-SK" sz="1100">
                <a:solidFill>
                  <a:srgbClr val="004C96"/>
                </a:solidFill>
              </a:rPr>
              <a:t>vystavenia príkazu na úhradu aj pre komplexné </a:t>
            </a:r>
            <a:r>
              <a:rPr lang="sk-SK" sz="1100" smtClean="0">
                <a:solidFill>
                  <a:srgbClr val="004C96"/>
                </a:solidFill>
              </a:rPr>
              <a:t>služby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Úprava integrácií na moduly realizujúce platobný styk a </a:t>
            </a:r>
            <a:r>
              <a:rPr lang="sk-SK" sz="1100" smtClean="0">
                <a:solidFill>
                  <a:srgbClr val="004C96"/>
                </a:solidFill>
              </a:rPr>
              <a:t>zúčtovanie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Úprava procesov vyhodnotenia realizácie úhrady pre skrátenie konania </a:t>
            </a:r>
          </a:p>
        </p:txBody>
      </p:sp>
      <p:sp>
        <p:nvSpPr>
          <p:cNvPr id="33" name="Voľný tvar 32"/>
          <p:cNvSpPr/>
          <p:nvPr/>
        </p:nvSpPr>
        <p:spPr>
          <a:xfrm>
            <a:off x="1106784" y="3164140"/>
            <a:ext cx="1237014" cy="128465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Platby</a:t>
            </a:r>
          </a:p>
        </p:txBody>
      </p:sp>
      <p:sp>
        <p:nvSpPr>
          <p:cNvPr id="46" name="Zaoblený obdĺžnik 45"/>
          <p:cNvSpPr/>
          <p:nvPr/>
        </p:nvSpPr>
        <p:spPr>
          <a:xfrm>
            <a:off x="8837900" y="3164140"/>
            <a:ext cx="2520000" cy="1332000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Číselník poplatkov pre služby evidované v lokátore služieb na ÚPVS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Zmena procesu vystavenia príkazu na úhradu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Rozšírenie plat. metód a nová platobná brána</a:t>
            </a:r>
            <a:endParaRPr lang="sk-SK" sz="1200" dirty="0">
              <a:solidFill>
                <a:srgbClr val="004C96"/>
              </a:solidFill>
            </a:endParaRPr>
          </a:p>
        </p:txBody>
      </p:sp>
      <p:sp>
        <p:nvSpPr>
          <p:cNvPr id="51" name="Zaoblený obdĺžnik 50"/>
          <p:cNvSpPr/>
          <p:nvPr/>
        </p:nvSpPr>
        <p:spPr>
          <a:xfrm>
            <a:off x="2543833" y="4679470"/>
            <a:ext cx="6094033" cy="133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Jednoduchší spoločný formulár </a:t>
            </a:r>
            <a:r>
              <a:rPr lang="sk-SK" sz="1100">
                <a:solidFill>
                  <a:srgbClr val="004C96"/>
                </a:solidFill>
              </a:rPr>
              <a:t>z eDesk predvyplnením </a:t>
            </a:r>
            <a:r>
              <a:rPr lang="sk-SK" sz="1100" smtClean="0">
                <a:solidFill>
                  <a:srgbClr val="004C96"/>
                </a:solidFill>
              </a:rPr>
              <a:t>z výzvy na doplnenie podania/ </a:t>
            </a:r>
            <a:r>
              <a:rPr lang="sk-SK" sz="1100">
                <a:solidFill>
                  <a:srgbClr val="004C96"/>
                </a:solidFill>
              </a:rPr>
              <a:t>rozhodnutia/podania (číslo podania / čísla spisu)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Pre </a:t>
            </a:r>
            <a:r>
              <a:rPr lang="sk-SK" sz="1100">
                <a:solidFill>
                  <a:srgbClr val="004C96"/>
                </a:solidFill>
              </a:rPr>
              <a:t>službu, ktorá má povolenie na takýto </a:t>
            </a:r>
            <a:r>
              <a:rPr lang="sk-SK" sz="1100" smtClean="0">
                <a:solidFill>
                  <a:srgbClr val="004C96"/>
                </a:solidFill>
              </a:rPr>
              <a:t>úkon – konfigurácia parametrov služby v ÚPVS</a:t>
            </a:r>
            <a:endParaRPr lang="sk-SK" sz="1100">
              <a:solidFill>
                <a:srgbClr val="004C96"/>
              </a:solidFill>
            </a:endParaRPr>
          </a:p>
        </p:txBody>
      </p:sp>
      <p:sp>
        <p:nvSpPr>
          <p:cNvPr id="53" name="Voľný tvar 52"/>
          <p:cNvSpPr/>
          <p:nvPr/>
        </p:nvSpPr>
        <p:spPr>
          <a:xfrm>
            <a:off x="1106784" y="4679470"/>
            <a:ext cx="1237014" cy="1284651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Doplnenie podania</a:t>
            </a: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 Späťvzatie žiadosti</a:t>
            </a: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Odvolanie</a:t>
            </a:r>
          </a:p>
        </p:txBody>
      </p:sp>
      <p:sp>
        <p:nvSpPr>
          <p:cNvPr id="57" name="Zaoblený obdĺžnik 56"/>
          <p:cNvSpPr/>
          <p:nvPr/>
        </p:nvSpPr>
        <p:spPr>
          <a:xfrm>
            <a:off x="8837900" y="4679470"/>
            <a:ext cx="2520000" cy="1332000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Nový formlulár a jeho predvyplnenie podľa súvisiaceho konania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Konfigurácia služby v novom lokátore služieb ÚPVS</a:t>
            </a:r>
            <a:endParaRPr lang="sk-SK" sz="1200" dirty="0">
              <a:solidFill>
                <a:srgbClr val="004C96"/>
              </a:solidFill>
            </a:endParaRPr>
          </a:p>
        </p:txBody>
      </p:sp>
      <p:sp>
        <p:nvSpPr>
          <p:cNvPr id="16" name="Voľný tvar 15"/>
          <p:cNvSpPr/>
          <p:nvPr/>
        </p:nvSpPr>
        <p:spPr>
          <a:xfrm>
            <a:off x="1125531" y="1885246"/>
            <a:ext cx="1237014" cy="1126160"/>
          </a:xfrm>
          <a:custGeom>
            <a:avLst/>
            <a:gdLst>
              <a:gd name="connsiteX0" fmla="*/ 0 w 1109734"/>
              <a:gd name="connsiteY0" fmla="*/ 66584 h 665840"/>
              <a:gd name="connsiteX1" fmla="*/ 66584 w 1109734"/>
              <a:gd name="connsiteY1" fmla="*/ 0 h 665840"/>
              <a:gd name="connsiteX2" fmla="*/ 1043150 w 1109734"/>
              <a:gd name="connsiteY2" fmla="*/ 0 h 665840"/>
              <a:gd name="connsiteX3" fmla="*/ 1109734 w 1109734"/>
              <a:gd name="connsiteY3" fmla="*/ 66584 h 665840"/>
              <a:gd name="connsiteX4" fmla="*/ 1109734 w 1109734"/>
              <a:gd name="connsiteY4" fmla="*/ 599256 h 665840"/>
              <a:gd name="connsiteX5" fmla="*/ 1043150 w 1109734"/>
              <a:gd name="connsiteY5" fmla="*/ 665840 h 665840"/>
              <a:gd name="connsiteX6" fmla="*/ 66584 w 1109734"/>
              <a:gd name="connsiteY6" fmla="*/ 665840 h 665840"/>
              <a:gd name="connsiteX7" fmla="*/ 0 w 1109734"/>
              <a:gd name="connsiteY7" fmla="*/ 599256 h 665840"/>
              <a:gd name="connsiteX8" fmla="*/ 0 w 1109734"/>
              <a:gd name="connsiteY8" fmla="*/ 66584 h 66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9734" h="665840">
                <a:moveTo>
                  <a:pt x="0" y="66584"/>
                </a:moveTo>
                <a:cubicBezTo>
                  <a:pt x="0" y="29811"/>
                  <a:pt x="29811" y="0"/>
                  <a:pt x="66584" y="0"/>
                </a:cubicBezTo>
                <a:lnTo>
                  <a:pt x="1043150" y="0"/>
                </a:lnTo>
                <a:cubicBezTo>
                  <a:pt x="1079923" y="0"/>
                  <a:pt x="1109734" y="29811"/>
                  <a:pt x="1109734" y="66584"/>
                </a:cubicBezTo>
                <a:lnTo>
                  <a:pt x="1109734" y="599256"/>
                </a:lnTo>
                <a:cubicBezTo>
                  <a:pt x="1109734" y="636029"/>
                  <a:pt x="1079923" y="665840"/>
                  <a:pt x="1043150" y="665840"/>
                </a:cubicBezTo>
                <a:lnTo>
                  <a:pt x="66584" y="665840"/>
                </a:lnTo>
                <a:cubicBezTo>
                  <a:pt x="29811" y="665840"/>
                  <a:pt x="0" y="636029"/>
                  <a:pt x="0" y="599256"/>
                </a:cubicBezTo>
                <a:lnTo>
                  <a:pt x="0" y="66584"/>
                </a:lnTo>
                <a:close/>
              </a:path>
            </a:pathLst>
          </a:custGeom>
          <a:gradFill flip="none" rotWithShape="1">
            <a:gsLst>
              <a:gs pos="0">
                <a:srgbClr val="FFDE67"/>
              </a:gs>
              <a:gs pos="54000">
                <a:srgbClr val="FFFF99"/>
              </a:gs>
              <a:gs pos="100000">
                <a:srgbClr val="FFFF99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spcFirstLastPara="0" vert="horz" wrap="square" lIns="61412" tIns="61412" rIns="61412" bIns="61412" numCol="1" spcCol="1270" anchor="ctr" anchorCtr="0">
            <a:noAutofit/>
          </a:bodyPr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sk-SK" sz="1200" b="1">
                <a:solidFill>
                  <a:srgbClr val="474747"/>
                </a:solidFill>
              </a:rPr>
              <a:t>Rozhodnutia</a:t>
            </a:r>
          </a:p>
        </p:txBody>
      </p:sp>
      <p:sp>
        <p:nvSpPr>
          <p:cNvPr id="17" name="Zaoblený obdĺžnik 16"/>
          <p:cNvSpPr/>
          <p:nvPr/>
        </p:nvSpPr>
        <p:spPr>
          <a:xfrm>
            <a:off x="2562580" y="1885245"/>
            <a:ext cx="6094033" cy="11261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Zrýchlenie a zjednodušenie konaní sprístupnením </a:t>
            </a:r>
            <a:r>
              <a:rPr lang="sk-SK" sz="1100" smtClean="0">
                <a:solidFill>
                  <a:srgbClr val="004C96"/>
                </a:solidFill>
              </a:rPr>
              <a:t>dát cez CIP/CSRÚ a API ISVS publikované na CAMP a OOTS (Once and only tech. systém EÚ)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Interné procesné </a:t>
            </a:r>
            <a:r>
              <a:rPr lang="sk-SK" sz="1100" smtClean="0">
                <a:solidFill>
                  <a:srgbClr val="004C96"/>
                </a:solidFill>
              </a:rPr>
              <a:t>zmeny + súvisiaca legislatíva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 smtClean="0">
                <a:solidFill>
                  <a:srgbClr val="004C96"/>
                </a:solidFill>
              </a:rPr>
              <a:t>Rozhodnutia </a:t>
            </a:r>
            <a:r>
              <a:rPr lang="sk-SK" sz="1100">
                <a:solidFill>
                  <a:srgbClr val="004C96"/>
                </a:solidFill>
              </a:rPr>
              <a:t>s PDF (novela zak. </a:t>
            </a:r>
            <a:r>
              <a:rPr lang="sk-SK" sz="1100" smtClean="0">
                <a:solidFill>
                  <a:srgbClr val="004C96"/>
                </a:solidFill>
              </a:rPr>
              <a:t>eGov)</a:t>
            </a:r>
            <a:endParaRPr lang="sk-SK" sz="1100">
              <a:solidFill>
                <a:srgbClr val="004C96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100">
                <a:solidFill>
                  <a:srgbClr val="004C96"/>
                </a:solidFill>
              </a:rPr>
              <a:t>Orchestrácia a choreografia procesov riešenia ŽS na základe </a:t>
            </a:r>
            <a:r>
              <a:rPr lang="sk-SK" sz="1100" smtClean="0">
                <a:solidFill>
                  <a:srgbClr val="004C96"/>
                </a:solidFill>
              </a:rPr>
              <a:t>dát</a:t>
            </a:r>
            <a:endParaRPr lang="sk-SK" sz="1100">
              <a:solidFill>
                <a:srgbClr val="004C96"/>
              </a:solidFill>
            </a:endParaRPr>
          </a:p>
        </p:txBody>
      </p:sp>
      <p:sp>
        <p:nvSpPr>
          <p:cNvPr id="18" name="Zaoblený obdĺžnik 17"/>
          <p:cNvSpPr/>
          <p:nvPr/>
        </p:nvSpPr>
        <p:spPr>
          <a:xfrm>
            <a:off x="8856646" y="1885245"/>
            <a:ext cx="2520000" cy="1126161"/>
          </a:xfrm>
          <a:prstGeom prst="roundRect">
            <a:avLst/>
          </a:prstGeom>
          <a:solidFill>
            <a:srgbClr val="EAD3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Integrácie na existujúce a pridanie nových objekt. evidencie do CSRÚ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CAMP pre publikovanie API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smtClean="0">
                <a:solidFill>
                  <a:srgbClr val="004C96"/>
                </a:solidFill>
              </a:rPr>
              <a:t>OOTS pre poskytovanie dokladov do/z EÚ</a:t>
            </a:r>
            <a:endParaRPr lang="sk-SK" sz="1200" dirty="0">
              <a:solidFill>
                <a:srgbClr val="004C96"/>
              </a:solidFill>
            </a:endParaRPr>
          </a:p>
        </p:txBody>
      </p:sp>
      <p:grpSp>
        <p:nvGrpSpPr>
          <p:cNvPr id="19" name="Skupina 18"/>
          <p:cNvGrpSpPr/>
          <p:nvPr/>
        </p:nvGrpSpPr>
        <p:grpSpPr>
          <a:xfrm>
            <a:off x="977308" y="1359907"/>
            <a:ext cx="10569211" cy="800219"/>
            <a:chOff x="1591230" y="1324287"/>
            <a:chExt cx="10569211" cy="800219"/>
          </a:xfrm>
        </p:grpSpPr>
        <p:sp>
          <p:nvSpPr>
            <p:cNvPr id="20" name="BlokTextu 19"/>
            <p:cNvSpPr txBox="1"/>
            <p:nvPr/>
          </p:nvSpPr>
          <p:spPr>
            <a:xfrm>
              <a:off x="1591230" y="1324287"/>
              <a:ext cx="14385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Procesný krok</a:t>
              </a:r>
              <a:endParaRPr lang="sk-SK"/>
            </a:p>
          </p:txBody>
        </p:sp>
        <p:sp>
          <p:nvSpPr>
            <p:cNvPr id="21" name="BlokTextu 20"/>
            <p:cNvSpPr txBox="1"/>
            <p:nvPr/>
          </p:nvSpPr>
          <p:spPr>
            <a:xfrm>
              <a:off x="3074252" y="1324287"/>
              <a:ext cx="12536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Požiadavky</a:t>
              </a:r>
              <a:endParaRPr lang="sk-SK"/>
            </a:p>
          </p:txBody>
        </p:sp>
        <p:sp>
          <p:nvSpPr>
            <p:cNvPr id="22" name="BlokTextu 21"/>
            <p:cNvSpPr txBox="1"/>
            <p:nvPr/>
          </p:nvSpPr>
          <p:spPr>
            <a:xfrm>
              <a:off x="9268303" y="1324287"/>
              <a:ext cx="2892138" cy="80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k-SK" smtClean="0"/>
                <a:t>Obmedzenie do Q3 2023</a:t>
              </a:r>
            </a:p>
            <a:p>
              <a:r>
                <a:rPr lang="sk-SK" sz="1000" smtClean="0"/>
                <a:t>(chýbajúca/obmedzená funkčnosť alebo spol. modul)</a:t>
              </a:r>
            </a:p>
            <a:p>
              <a:endParaRPr lang="sk-SK"/>
            </a:p>
          </p:txBody>
        </p:sp>
      </p:grpSp>
    </p:spTree>
    <p:extLst>
      <p:ext uri="{BB962C8B-B14F-4D97-AF65-F5344CB8AC3E}">
        <p14:creationId xmlns:p14="http://schemas.microsoft.com/office/powerpoint/2010/main" val="34839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ál">
  <a:themeElements>
    <a:clrScheme name="Integrá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á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á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spDef>
      <a:spPr>
        <a:solidFill>
          <a:srgbClr val="FFFF99"/>
        </a:solidFill>
        <a:ln>
          <a:solidFill>
            <a:schemeClr val="tx1">
              <a:lumMod val="50000"/>
              <a:lumOff val="50000"/>
            </a:schemeClr>
          </a:solidFill>
        </a:ln>
      </a:spPr>
      <a:bodyPr lIns="36000" tIns="36000" rIns="36000" bIns="36000" rtlCol="0" anchor="ctr"/>
      <a:lstStyle>
        <a:defPPr algn="ctr">
          <a:defRPr sz="1200" smtClean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f457a4c-de28-4d38-bda9-e56a61b168cd">CTYWSUCD3UHA-1850250954-122</_dlc_DocId>
    <_dlc_DocIdUrl xmlns="af457a4c-de28-4d38-bda9-e56a61b168cd">
      <Url>https://sp.vicepremier.gov.sk/strategicka-architektura/_layouts/15/DocIdRedir.aspx?ID=CTYWSUCD3UHA-1850250954-122</Url>
      <Description>CTYWSUCD3UHA-1850250954-122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65C2DF258143245B9490EE1F8110AAF" ma:contentTypeVersion="1" ma:contentTypeDescription="Umožňuje vytvoriť nový dokument." ma:contentTypeScope="" ma:versionID="212887e08f6cf881fde2d2fe724e95f7">
  <xsd:schema xmlns:xsd="http://www.w3.org/2001/XMLSchema" xmlns:xs="http://www.w3.org/2001/XMLSchema" xmlns:p="http://schemas.microsoft.com/office/2006/metadata/properties" xmlns:ns1="http://schemas.microsoft.com/sharepoint/v3" xmlns:ns2="af457a4c-de28-4d38-bda9-e56a61b168cd" targetNamespace="http://schemas.microsoft.com/office/2006/metadata/properties" ma:root="true" ma:fieldsID="670cec3c361b9a7476bb5ceca5f219d0" ns1:_="" ns2:_="">
    <xsd:import namespace="http://schemas.microsoft.com/sharepoint/v3"/>
    <xsd:import namespace="af457a4c-de28-4d38-bda9-e56a61b168c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1" nillable="true" ma:displayName="Dátum začatia plánovania" ma:description="Počiatočný dátum plánovania predstavuje stĺpec lokality vytvorený funkciou Publikovanie. Používa sa na stanovenie dátumu a času, kedy sa táto stránka prvý raz zobrazí návštevníkom lokality." ma:internalName="PublishingStartDate">
      <xsd:simpleType>
        <xsd:restriction base="dms:Unknown"/>
      </xsd:simpleType>
    </xsd:element>
    <xsd:element name="PublishingExpirationDate" ma:index="12" nillable="true" ma:displayName="Dátum ukončenia plánovania" ma:description="Dátum skončenia plánovania predstavuje stĺpec lokality vytvorený funkciou Publikovanie. Používa sa na zadanie dátumu a času, po uplynutí ktorých sa táto stránka nebude viac zobrazovať návštevníkom lokality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457a4c-de28-4d38-bda9-e56a61b168c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entifikátora dokumentu" ma:description="Hodnota identifikátora dokumentu priradená k tejto položke." ma:internalName="_dlc_DocId" ma:readOnly="true">
      <xsd:simpleType>
        <xsd:restriction base="dms:Text"/>
      </xsd:simpleType>
    </xsd:element>
    <xsd:element name="_dlc_DocIdUrl" ma:index="9" nillable="true" ma:displayName="Identifikátor dokumentu" ma:description="Trvalé prepojenie na tento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1EA0CC7-363F-461B-8DC1-6839646AF955}">
  <ds:schemaRefs>
    <ds:schemaRef ds:uri="45a0424a-b6ff-4064-ab3b-f5cc1d862c5f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3cd966dc-1e62-4749-8976-f4b18f499ff8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D647E05-D1DD-486F-97DE-92025BC9CC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F721E5C-91C5-4709-9D15-8636F13DA75A}"/>
</file>

<file path=customXml/itemProps4.xml><?xml version="1.0" encoding="utf-8"?>
<ds:datastoreItem xmlns:ds="http://schemas.openxmlformats.org/officeDocument/2006/customXml" ds:itemID="{B6C8DE00-4330-4BBD-8309-BB0ACC94C077}"/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11976</TotalTime>
  <Words>1525</Words>
  <Application>Microsoft Office PowerPoint</Application>
  <PresentationFormat>Širokouhlá</PresentationFormat>
  <Paragraphs>168</Paragraphs>
  <Slides>15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7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23" baseType="lpstr">
      <vt:lpstr>Arial</vt:lpstr>
      <vt:lpstr>Calibri</vt:lpstr>
      <vt:lpstr>Courier New</vt:lpstr>
      <vt:lpstr>Roboto Regular</vt:lpstr>
      <vt:lpstr>Tw Cen MT</vt:lpstr>
      <vt:lpstr>Tw Cen MT Condensed</vt:lpstr>
      <vt:lpstr>Wingdings 3</vt:lpstr>
      <vt:lpstr>Integrál</vt:lpstr>
      <vt:lpstr>Prezentácia programu PowerPoint</vt:lpstr>
      <vt:lpstr>Prioritné Životné situácie – Plán Obnovy a Odolnosti – Komponent 17 </vt:lpstr>
      <vt:lpstr>Hlavné ciele a princípy pre riešenie ŽS</vt:lpstr>
      <vt:lpstr>Všeob. proces riešnia ŽS Digitálnym kanálom</vt:lpstr>
      <vt:lpstr>procesY  riešenia ŽS  a  ISVS </vt:lpstr>
      <vt:lpstr>procesY  riešenia ŽS  a  ISVS  -  Roadmapa</vt:lpstr>
      <vt:lpstr>Ref. Arch: PrincÍpy a POŽIADAVKY pre ISVS</vt:lpstr>
      <vt:lpstr>Ref. Arch: PrincÍpy a POŽIADAVKY pre ISVS</vt:lpstr>
      <vt:lpstr>Ref. Arch: PrincÍpy a POŽIADAVKY pre ISVS</vt:lpstr>
      <vt:lpstr>Ref. Arch: PrincÍpy a POŽIADAVKY pre ISVS</vt:lpstr>
      <vt:lpstr>Revízia rozhodnutí ref. architektúry</vt:lpstr>
      <vt:lpstr>Doplnkové info</vt:lpstr>
      <vt:lpstr>Referenčná architektúra Integrovaného ISVS a Projekty rozvoja Centrálnej integračnej infraštruktúry  - SPOLOčné ISVS)</vt:lpstr>
      <vt:lpstr>Rámec  aplikačnej a procesnej integrácie ITVS</vt:lpstr>
      <vt:lpstr>Ref. Arch: PrincÍpy  NKIVS  a požiadavky pre ISVS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Ref. architektúra riešenia ŽS – rozpracovanie</dc:title>
  <dc:creator>Patricia</dc:creator>
  <cp:lastModifiedBy>Vladimír Kováč</cp:lastModifiedBy>
  <cp:revision>309</cp:revision>
  <dcterms:created xsi:type="dcterms:W3CDTF">2020-06-30T07:10:58Z</dcterms:created>
  <dcterms:modified xsi:type="dcterms:W3CDTF">2022-12-20T12:02:42Z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0x010100765C2DF258143245B9490EE1F8110AAF</vt:lpwstr>
  </property>
  <property fmtid="{D5CDD505-2E9C-101B-9397-08002B2CF9AE}" pid="3" name="_dlc_DocIdItemGuid">
    <vt:lpwstr>0a8d1dc4-ab7b-4bf6-ba4e-e8c4ee849fda</vt:lpwstr>
  </property>
</Properties>
</file>