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2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4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0" r:id="rId2"/>
  </p:sldMasterIdLst>
  <p:notesMasterIdLst>
    <p:notesMasterId r:id="rId15"/>
  </p:notesMasterIdLst>
  <p:handoutMasterIdLst>
    <p:handoutMasterId r:id="rId16"/>
  </p:handoutMasterIdLst>
  <p:sldIdLst>
    <p:sldId id="301" r:id="rId3"/>
    <p:sldId id="257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286" r:id="rId1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000000"/>
    <a:srgbClr val="004785"/>
    <a:srgbClr val="FFF7D5"/>
    <a:srgbClr val="FFED9F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364" autoAdjust="0"/>
  </p:normalViewPr>
  <p:slideViewPr>
    <p:cSldViewPr>
      <p:cViewPr varScale="1">
        <p:scale>
          <a:sx n="105" d="100"/>
          <a:sy n="105" d="100"/>
        </p:scale>
        <p:origin x="171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ustomXml" Target="../customXml/item4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ustomXml" Target="../customXml/item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08DA5-4B5F-4BF8-B122-76AC15C03927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1C6EB-D6BF-4A36-BC29-C0823867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065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78F92-4091-43C1-8EE0-78DDA37313EB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10D66-78E5-4941-8F0E-7811D1BA2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603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EC724-DA86-49C3-9B67-CFEF5279C41D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5991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321227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743269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165310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587351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783991-2048-4FB1-AEE8-148AFB4901B6}" type="slidenum">
              <a:rPr lang="en-GB" sz="1100">
                <a:solidFill>
                  <a:prstClr val="black"/>
                </a:solidFill>
              </a:rPr>
              <a:pPr eaLnBrk="1" hangingPunct="1"/>
              <a:t>10</a:t>
            </a:fld>
            <a:endParaRPr lang="en-GB" sz="1100">
              <a:solidFill>
                <a:prstClr val="black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76056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321227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743269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165310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587351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783991-2048-4FB1-AEE8-148AFB4901B6}" type="slidenum">
              <a:rPr lang="en-GB" sz="1100">
                <a:solidFill>
                  <a:prstClr val="black"/>
                </a:solidFill>
              </a:rPr>
              <a:pPr eaLnBrk="1" hangingPunct="1"/>
              <a:t>11</a:t>
            </a:fld>
            <a:endParaRPr lang="en-GB" sz="1100">
              <a:solidFill>
                <a:prstClr val="black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4379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EC724-DA86-49C3-9B67-CFEF5279C41D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919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321227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743269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165310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587351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783991-2048-4FB1-AEE8-148AFB4901B6}" type="slidenum">
              <a:rPr lang="en-GB" sz="1100">
                <a:solidFill>
                  <a:prstClr val="black"/>
                </a:solidFill>
              </a:rPr>
              <a:pPr eaLnBrk="1" hangingPunct="1"/>
              <a:t>2</a:t>
            </a:fld>
            <a:endParaRPr lang="en-GB" sz="1100">
              <a:solidFill>
                <a:prstClr val="black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321227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743269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165310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587351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783991-2048-4FB1-AEE8-148AFB4901B6}" type="slidenum">
              <a:rPr lang="en-GB" sz="1100">
                <a:solidFill>
                  <a:prstClr val="black"/>
                </a:solidFill>
              </a:rPr>
              <a:pPr eaLnBrk="1" hangingPunct="1"/>
              <a:t>3</a:t>
            </a:fld>
            <a:endParaRPr lang="en-GB" sz="1100">
              <a:solidFill>
                <a:prstClr val="black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335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321227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743269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165310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587351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783991-2048-4FB1-AEE8-148AFB4901B6}" type="slidenum">
              <a:rPr lang="en-GB" sz="1100">
                <a:solidFill>
                  <a:prstClr val="black"/>
                </a:solidFill>
              </a:rPr>
              <a:pPr eaLnBrk="1" hangingPunct="1"/>
              <a:t>4</a:t>
            </a:fld>
            <a:endParaRPr lang="en-GB" sz="1100">
              <a:solidFill>
                <a:prstClr val="black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7026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321227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743269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165310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587351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783991-2048-4FB1-AEE8-148AFB4901B6}" type="slidenum">
              <a:rPr lang="en-GB" sz="1100">
                <a:solidFill>
                  <a:prstClr val="black"/>
                </a:solidFill>
              </a:rPr>
              <a:pPr eaLnBrk="1" hangingPunct="1"/>
              <a:t>5</a:t>
            </a:fld>
            <a:endParaRPr lang="en-GB" sz="1100">
              <a:solidFill>
                <a:prstClr val="black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092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321227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743269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165310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587351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783991-2048-4FB1-AEE8-148AFB4901B6}" type="slidenum">
              <a:rPr lang="en-GB" sz="1100">
                <a:solidFill>
                  <a:prstClr val="black"/>
                </a:solidFill>
              </a:rPr>
              <a:pPr eaLnBrk="1" hangingPunct="1"/>
              <a:t>6</a:t>
            </a:fld>
            <a:endParaRPr lang="en-GB" sz="1100">
              <a:solidFill>
                <a:prstClr val="black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515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321227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743269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165310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587351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783991-2048-4FB1-AEE8-148AFB4901B6}" type="slidenum">
              <a:rPr lang="en-GB" sz="1100">
                <a:solidFill>
                  <a:prstClr val="black"/>
                </a:solidFill>
              </a:rPr>
              <a:pPr eaLnBrk="1" hangingPunct="1"/>
              <a:t>7</a:t>
            </a:fld>
            <a:endParaRPr lang="en-GB" sz="1100">
              <a:solidFill>
                <a:prstClr val="black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301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321227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743269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165310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587351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783991-2048-4FB1-AEE8-148AFB4901B6}" type="slidenum">
              <a:rPr lang="en-GB" sz="1100">
                <a:solidFill>
                  <a:prstClr val="black"/>
                </a:solidFill>
              </a:rPr>
              <a:pPr eaLnBrk="1" hangingPunct="1"/>
              <a:t>8</a:t>
            </a:fld>
            <a:endParaRPr lang="en-GB" sz="1100">
              <a:solidFill>
                <a:prstClr val="black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6299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7788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321227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743269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165310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587351" indent="-211021" algn="ctr" defTabSz="877788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783991-2048-4FB1-AEE8-148AFB4901B6}" type="slidenum">
              <a:rPr lang="en-GB" sz="1100">
                <a:solidFill>
                  <a:prstClr val="black"/>
                </a:solidFill>
              </a:rPr>
              <a:pPr eaLnBrk="1" hangingPunct="1"/>
              <a:t>9</a:t>
            </a:fld>
            <a:endParaRPr lang="en-GB" sz="1100">
              <a:solidFill>
                <a:prstClr val="black"/>
              </a:solidFill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0210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566738"/>
          </a:xfrm>
          <a:prstGeom prst="rect">
            <a:avLst/>
          </a:prstGeom>
          <a:solidFill>
            <a:srgbClr val="00478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00">
              <a:solidFill>
                <a:srgbClr val="004785"/>
              </a:solidFill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353158" y="6580188"/>
            <a:ext cx="789842" cy="209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0">
                <a:solidFill>
                  <a:srgbClr val="336699"/>
                </a:solidFill>
                <a:latin typeface="Times New Roman"/>
                <a:cs typeface="Times New Roman"/>
              </a:rPr>
              <a:t>Client logo</a:t>
            </a:r>
          </a:p>
        </p:txBody>
      </p:sp>
      <p:sp>
        <p:nvSpPr>
          <p:cNvPr id="6051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51693" y="3581401"/>
            <a:ext cx="8440615" cy="369332"/>
          </a:xfrm>
        </p:spPr>
        <p:txBody>
          <a:bodyPr lIns="0" tIns="0" rIns="0" bIns="0">
            <a:spAutoFit/>
          </a:bodyPr>
          <a:lstStyle>
            <a:lvl1pPr>
              <a:spcBef>
                <a:spcPts val="500"/>
              </a:spcBef>
              <a:defRPr sz="240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051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1693" y="2239966"/>
            <a:ext cx="8440615" cy="427037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857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726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46088" y="990600"/>
            <a:ext cx="246221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366" y="990600"/>
            <a:ext cx="6195646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26510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2246" y="2239200"/>
            <a:ext cx="8440615" cy="428400"/>
          </a:xfrm>
        </p:spPr>
        <p:txBody>
          <a:bodyPr lIns="0" tIns="0" rIns="0" bIns="0" anchor="t">
            <a:spAutoFit/>
          </a:bodyPr>
          <a:lstStyle>
            <a:lvl1pPr algn="l">
              <a:defRPr sz="2800" b="1"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Title inserted here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2246" y="3582000"/>
            <a:ext cx="8440615" cy="369332"/>
          </a:xfrm>
        </p:spPr>
        <p:txBody>
          <a:bodyPr lIns="0" tIns="0" rIns="0" bIns="0">
            <a:sp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and date inserted here</a:t>
            </a:r>
            <a:endParaRPr lang="en-GB" dirty="0"/>
          </a:p>
        </p:txBody>
      </p:sp>
      <p:sp>
        <p:nvSpPr>
          <p:cNvPr id="36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764704"/>
          </a:xfrm>
          <a:prstGeom prst="rect">
            <a:avLst/>
          </a:prstGeom>
          <a:solidFill>
            <a:srgbClr val="00478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0000" bIns="90000" anchor="ctr"/>
          <a:lstStyle/>
          <a:p>
            <a:endParaRPr lang="en-US">
              <a:solidFill>
                <a:srgbClr val="004785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167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46" y="990000"/>
            <a:ext cx="8440615" cy="2448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" y="543600"/>
            <a:ext cx="8799635" cy="283028"/>
          </a:xfrm>
        </p:spPr>
        <p:txBody>
          <a:bodyPr lIns="54000" tIns="0" rIns="0" bIns="0" anchor="ctr" anchorCtr="0">
            <a:noAutofit/>
          </a:bodyPr>
          <a:lstStyle>
            <a:lvl1pPr>
              <a:tabLst>
                <a:tab pos="327025" algn="l"/>
              </a:tabLst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chemeClr val="bg1"/>
                </a:solidFill>
              </a:defRPr>
            </a:lvl2pPr>
            <a:lvl3pPr>
              <a:defRPr b="1">
                <a:solidFill>
                  <a:schemeClr val="bg1"/>
                </a:solidFill>
              </a:defRPr>
            </a:lvl3pPr>
            <a:lvl4pPr>
              <a:defRPr b="1">
                <a:solidFill>
                  <a:schemeClr val="bg1"/>
                </a:solidFill>
              </a:defRPr>
            </a:lvl4pPr>
            <a:lvl5pPr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685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46" y="990000"/>
            <a:ext cx="8440615" cy="2448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352246" y="1600200"/>
            <a:ext cx="4150523" cy="4647600"/>
          </a:xfrm>
          <a:ln w="12700"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 marL="182563" indent="-180975">
              <a:defRPr sz="1200"/>
            </a:lvl2pPr>
            <a:lvl3pPr marL="357188" indent="-174625">
              <a:defRPr sz="1200"/>
            </a:lvl3pPr>
            <a:lvl4pPr marL="539750" indent="-182563">
              <a:defRPr sz="1200"/>
            </a:lvl4pPr>
            <a:lvl5pPr marL="541338" indent="0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642339" y="1600200"/>
            <a:ext cx="4150523" cy="4647600"/>
          </a:xfrm>
          <a:ln w="12700"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 marL="182563" indent="-180975">
              <a:defRPr sz="1200"/>
            </a:lvl2pPr>
            <a:lvl3pPr marL="357188" indent="-174625">
              <a:defRPr sz="1200"/>
            </a:lvl3pPr>
            <a:lvl4pPr marL="541338" indent="-184150">
              <a:defRPr sz="1200"/>
            </a:lvl4pPr>
            <a:lvl5pPr marL="541338" indent="0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" y="543600"/>
            <a:ext cx="8799635" cy="283028"/>
          </a:xfrm>
        </p:spPr>
        <p:txBody>
          <a:bodyPr lIns="54000" tIns="0" rIns="0" bIns="0" anchor="ctr" anchorCtr="0">
            <a:noAutofit/>
          </a:bodyPr>
          <a:lstStyle>
            <a:lvl1pPr>
              <a:tabLst>
                <a:tab pos="327025" algn="l"/>
              </a:tabLst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chemeClr val="bg1"/>
                </a:solidFill>
              </a:defRPr>
            </a:lvl2pPr>
            <a:lvl3pPr>
              <a:defRPr b="1">
                <a:solidFill>
                  <a:schemeClr val="bg1"/>
                </a:solidFill>
              </a:defRPr>
            </a:lvl3pPr>
            <a:lvl4pPr>
              <a:defRPr b="1">
                <a:solidFill>
                  <a:schemeClr val="bg1"/>
                </a:solidFill>
              </a:defRPr>
            </a:lvl4pPr>
            <a:lvl5pPr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2246" y="6328369"/>
            <a:ext cx="8440615" cy="154800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sz="1000" noProof="0" dirty="0" smtClean="0"/>
            </a:lvl1pPr>
          </a:lstStyle>
          <a:p>
            <a:pPr lvl="0">
              <a:spcBef>
                <a:spcPts val="0"/>
              </a:spcBef>
            </a:pPr>
            <a:r>
              <a:rPr lang="en-US" noProof="0" dirty="0"/>
              <a:t>Source: Complete if required</a:t>
            </a:r>
          </a:p>
        </p:txBody>
      </p:sp>
    </p:spTree>
    <p:extLst>
      <p:ext uri="{BB962C8B-B14F-4D97-AF65-F5344CB8AC3E}">
        <p14:creationId xmlns:p14="http://schemas.microsoft.com/office/powerpoint/2010/main" val="2953707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46" y="990000"/>
            <a:ext cx="8440615" cy="2448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" y="543600"/>
            <a:ext cx="8799635" cy="283028"/>
          </a:xfrm>
        </p:spPr>
        <p:txBody>
          <a:bodyPr lIns="54000" tIns="0" rIns="0" bIns="0" anchor="ctr" anchorCtr="0">
            <a:noAutofit/>
          </a:bodyPr>
          <a:lstStyle>
            <a:lvl1pPr>
              <a:tabLst>
                <a:tab pos="327025" algn="l"/>
              </a:tabLst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chemeClr val="bg1"/>
                </a:solidFill>
              </a:defRPr>
            </a:lvl2pPr>
            <a:lvl3pPr>
              <a:defRPr b="1">
                <a:solidFill>
                  <a:schemeClr val="bg1"/>
                </a:solidFill>
              </a:defRPr>
            </a:lvl3pPr>
            <a:lvl4pPr>
              <a:defRPr b="1">
                <a:solidFill>
                  <a:schemeClr val="bg1"/>
                </a:solidFill>
              </a:defRPr>
            </a:lvl4pPr>
            <a:lvl5pPr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2246" y="6328369"/>
            <a:ext cx="8440615" cy="15480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1000"/>
            </a:lvl1pPr>
          </a:lstStyle>
          <a:p>
            <a:pPr lvl="0"/>
            <a:r>
              <a:rPr lang="en-US" noProof="0" dirty="0"/>
              <a:t>Source: Complete if required</a:t>
            </a:r>
          </a:p>
        </p:txBody>
      </p:sp>
    </p:spTree>
    <p:extLst>
      <p:ext uri="{BB962C8B-B14F-4D97-AF65-F5344CB8AC3E}">
        <p14:creationId xmlns:p14="http://schemas.microsoft.com/office/powerpoint/2010/main" val="2555967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46" y="990000"/>
            <a:ext cx="8440615" cy="2448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" y="543600"/>
            <a:ext cx="8799635" cy="283028"/>
          </a:xfrm>
        </p:spPr>
        <p:txBody>
          <a:bodyPr lIns="54000" tIns="0" rIns="0" bIns="0" anchor="ctr" anchorCtr="0">
            <a:noAutofit/>
          </a:bodyPr>
          <a:lstStyle>
            <a:lvl1pPr>
              <a:tabLst>
                <a:tab pos="327025" algn="l"/>
              </a:tabLst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chemeClr val="bg1"/>
                </a:solidFill>
              </a:defRPr>
            </a:lvl2pPr>
            <a:lvl3pPr>
              <a:defRPr b="1">
                <a:solidFill>
                  <a:schemeClr val="bg1"/>
                </a:solidFill>
              </a:defRPr>
            </a:lvl3pPr>
            <a:lvl4pPr>
              <a:defRPr b="1">
                <a:solidFill>
                  <a:schemeClr val="bg1"/>
                </a:solidFill>
              </a:defRPr>
            </a:lvl4pPr>
            <a:lvl5pPr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2246" y="6328369"/>
            <a:ext cx="8440615" cy="154800"/>
          </a:xfrm>
        </p:spPr>
        <p:txBody>
          <a:bodyPr lIns="0" tIns="0" rIns="0" bIns="0" anchor="t" anchorCtr="0"/>
          <a:lstStyle>
            <a:lvl1pPr>
              <a:spcBef>
                <a:spcPts val="0"/>
              </a:spcBef>
              <a:defRPr sz="1000"/>
            </a:lvl1pPr>
          </a:lstStyle>
          <a:p>
            <a:pPr lvl="0"/>
            <a:r>
              <a:rPr lang="en-US" noProof="0" dirty="0"/>
              <a:t>Source: Complete if required</a:t>
            </a:r>
          </a:p>
        </p:txBody>
      </p:sp>
    </p:spTree>
    <p:extLst>
      <p:ext uri="{BB962C8B-B14F-4D97-AF65-F5344CB8AC3E}">
        <p14:creationId xmlns:p14="http://schemas.microsoft.com/office/powerpoint/2010/main" val="1568051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46" y="990000"/>
            <a:ext cx="8440615" cy="2448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" y="543600"/>
            <a:ext cx="8799635" cy="283028"/>
          </a:xfrm>
        </p:spPr>
        <p:txBody>
          <a:bodyPr lIns="54000" tIns="0" rIns="0" bIns="0" anchor="ctr" anchorCtr="0">
            <a:noAutofit/>
          </a:bodyPr>
          <a:lstStyle>
            <a:lvl1pPr>
              <a:tabLst>
                <a:tab pos="327025" algn="l"/>
              </a:tabLst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chemeClr val="bg1"/>
                </a:solidFill>
              </a:defRPr>
            </a:lvl2pPr>
            <a:lvl3pPr>
              <a:defRPr b="1">
                <a:solidFill>
                  <a:schemeClr val="bg1"/>
                </a:solidFill>
              </a:defRPr>
            </a:lvl3pPr>
            <a:lvl4pPr>
              <a:defRPr b="1">
                <a:solidFill>
                  <a:schemeClr val="bg1"/>
                </a:solidFill>
              </a:defRPr>
            </a:lvl4pPr>
            <a:lvl5pPr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17229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46" y="990000"/>
            <a:ext cx="8440615" cy="2448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" y="543600"/>
            <a:ext cx="8799635" cy="283028"/>
          </a:xfrm>
        </p:spPr>
        <p:txBody>
          <a:bodyPr lIns="54000" tIns="0" rIns="0" bIns="0" anchor="ctr" anchorCtr="0">
            <a:noAutofit/>
          </a:bodyPr>
          <a:lstStyle>
            <a:lvl1pPr>
              <a:tabLst>
                <a:tab pos="327025" algn="l"/>
              </a:tabLst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chemeClr val="bg1"/>
                </a:solidFill>
              </a:defRPr>
            </a:lvl2pPr>
            <a:lvl3pPr>
              <a:defRPr b="1">
                <a:solidFill>
                  <a:schemeClr val="bg1"/>
                </a:solidFill>
              </a:defRPr>
            </a:lvl3pPr>
            <a:lvl4pPr>
              <a:defRPr b="1">
                <a:solidFill>
                  <a:schemeClr val="bg1"/>
                </a:solidFill>
              </a:defRPr>
            </a:lvl4pPr>
            <a:lvl5pPr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54296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46" y="990000"/>
            <a:ext cx="8440615" cy="2448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" y="543600"/>
            <a:ext cx="8799635" cy="283028"/>
          </a:xfrm>
        </p:spPr>
        <p:txBody>
          <a:bodyPr lIns="54000" tIns="0" rIns="0" bIns="0" anchor="ctr" anchorCtr="0">
            <a:noAutofit/>
          </a:bodyPr>
          <a:lstStyle>
            <a:lvl1pPr>
              <a:tabLst>
                <a:tab pos="327025" algn="l"/>
              </a:tabLst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chemeClr val="bg1"/>
                </a:solidFill>
              </a:defRPr>
            </a:lvl2pPr>
            <a:lvl3pPr>
              <a:defRPr b="1">
                <a:solidFill>
                  <a:schemeClr val="bg1"/>
                </a:solidFill>
              </a:defRPr>
            </a:lvl3pPr>
            <a:lvl4pPr>
              <a:defRPr b="1">
                <a:solidFill>
                  <a:schemeClr val="bg1"/>
                </a:solidFill>
              </a:defRPr>
            </a:lvl4pPr>
            <a:lvl5pPr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646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8344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23110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1372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1692" y="1600200"/>
            <a:ext cx="4149969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40" y="1600200"/>
            <a:ext cx="4149969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4893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24622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5358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36476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87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9549"/>
            <a:ext cx="3008435" cy="6155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4403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5059563"/>
            <a:ext cx="5486400" cy="3077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567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16.xml"/><Relationship Id="rId10" Type="http://schemas.openxmlformats.org/officeDocument/2006/relationships/vmlDrawing" Target="../drawings/vmlDrawing1.v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ADLWorkspace"/>
          <p:cNvGrpSpPr>
            <a:grpSpLocks/>
          </p:cNvGrpSpPr>
          <p:nvPr/>
        </p:nvGrpSpPr>
        <p:grpSpPr bwMode="auto">
          <a:xfrm>
            <a:off x="140677" y="1371600"/>
            <a:ext cx="8862646" cy="5257800"/>
            <a:chOff x="96" y="864"/>
            <a:chExt cx="6048" cy="3312"/>
          </a:xfrm>
        </p:grpSpPr>
        <p:grpSp>
          <p:nvGrpSpPr>
            <p:cNvPr id="1034" name="Group 9"/>
            <p:cNvGrpSpPr>
              <a:grpSpLocks/>
            </p:cNvGrpSpPr>
            <p:nvPr/>
          </p:nvGrpSpPr>
          <p:grpSpPr bwMode="auto">
            <a:xfrm>
              <a:off x="96" y="864"/>
              <a:ext cx="6048" cy="3312"/>
              <a:chOff x="96" y="864"/>
              <a:chExt cx="6048" cy="3312"/>
            </a:xfrm>
          </p:grpSpPr>
          <p:sp>
            <p:nvSpPr>
              <p:cNvPr id="1036" name="Line 10"/>
              <p:cNvSpPr>
                <a:spLocks noChangeShapeType="1"/>
              </p:cNvSpPr>
              <p:nvPr/>
            </p:nvSpPr>
            <p:spPr bwMode="auto">
              <a:xfrm>
                <a:off x="96" y="1008"/>
                <a:ext cx="6048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CC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900">
                  <a:solidFill>
                    <a:srgbClr val="004785"/>
                  </a:solidFill>
                </a:endParaRPr>
              </a:p>
            </p:txBody>
          </p:sp>
          <p:sp>
            <p:nvSpPr>
              <p:cNvPr id="1037" name="Line 11"/>
              <p:cNvSpPr>
                <a:spLocks noChangeShapeType="1"/>
              </p:cNvSpPr>
              <p:nvPr/>
            </p:nvSpPr>
            <p:spPr bwMode="auto">
              <a:xfrm>
                <a:off x="96" y="3936"/>
                <a:ext cx="6048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CC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900">
                  <a:solidFill>
                    <a:srgbClr val="004785"/>
                  </a:solidFill>
                </a:endParaRPr>
              </a:p>
            </p:txBody>
          </p:sp>
          <p:sp>
            <p:nvSpPr>
              <p:cNvPr id="1038" name="Line 12"/>
              <p:cNvSpPr>
                <a:spLocks noChangeShapeType="1"/>
              </p:cNvSpPr>
              <p:nvPr/>
            </p:nvSpPr>
            <p:spPr bwMode="auto">
              <a:xfrm flipV="1">
                <a:off x="240" y="864"/>
                <a:ext cx="0" cy="3312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CC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900">
                  <a:solidFill>
                    <a:srgbClr val="004785"/>
                  </a:solidFill>
                </a:endParaRPr>
              </a:p>
            </p:txBody>
          </p:sp>
          <p:sp>
            <p:nvSpPr>
              <p:cNvPr id="1039" name="Line 13"/>
              <p:cNvSpPr>
                <a:spLocks noChangeShapeType="1"/>
              </p:cNvSpPr>
              <p:nvPr/>
            </p:nvSpPr>
            <p:spPr bwMode="auto">
              <a:xfrm flipV="1">
                <a:off x="6000" y="864"/>
                <a:ext cx="0" cy="3312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CC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900">
                  <a:solidFill>
                    <a:srgbClr val="004785"/>
                  </a:solidFill>
                </a:endParaRPr>
              </a:p>
            </p:txBody>
          </p:sp>
        </p:grpSp>
        <p:sp>
          <p:nvSpPr>
            <p:cNvPr id="1035" name="Line 19"/>
            <p:cNvSpPr>
              <a:spLocks noChangeShapeType="1"/>
            </p:cNvSpPr>
            <p:nvPr userDrawn="1"/>
          </p:nvSpPr>
          <p:spPr bwMode="auto">
            <a:xfrm>
              <a:off x="96" y="1344"/>
              <a:ext cx="144" cy="0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CC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900">
                <a:solidFill>
                  <a:srgbClr val="004785"/>
                </a:solidFill>
              </a:endParaRPr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4366" y="990602"/>
            <a:ext cx="844794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566738"/>
          </a:xfrm>
          <a:prstGeom prst="rect">
            <a:avLst/>
          </a:prstGeom>
          <a:solidFill>
            <a:srgbClr val="00478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400" dirty="0">
              <a:solidFill>
                <a:srgbClr val="004785"/>
              </a:solidFill>
            </a:endParaRPr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8481647" y="6524625"/>
            <a:ext cx="310662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6805D16B-5094-472A-8CEA-B4A304AD4C63}" type="slidenum">
              <a:rPr lang="en-US" sz="1000">
                <a:solidFill>
                  <a:srgbClr val="004785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>
              <a:solidFill>
                <a:srgbClr val="004785"/>
              </a:solidFill>
            </a:endParaRPr>
          </a:p>
        </p:txBody>
      </p:sp>
      <p:sp>
        <p:nvSpPr>
          <p:cNvPr id="591886" name="Text Box 14"/>
          <p:cNvSpPr txBox="1">
            <a:spLocks noChangeArrowheads="1"/>
          </p:cNvSpPr>
          <p:nvPr/>
        </p:nvSpPr>
        <p:spPr bwMode="auto">
          <a:xfrm>
            <a:off x="-1476672" y="980728"/>
            <a:ext cx="886264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864" tIns="0" rIns="0" bIns="0" anchor="ctr">
            <a:spAutoFit/>
          </a:bodyPr>
          <a:lstStyle>
            <a:lvl1pPr eaLnBrk="0" hangingPunct="0"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400" b="1">
                <a:solidFill>
                  <a:srgbClr val="FFFFFF"/>
                </a:solidFill>
              </a:rPr>
              <a:t>	</a:t>
            </a:r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1693" y="1600200"/>
            <a:ext cx="8440615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87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900113" rtl="0" eaLnBrk="0" fontAlgn="base" hangingPunct="0">
        <a:spcBef>
          <a:spcPts val="1500"/>
        </a:spcBef>
        <a:spcAft>
          <a:spcPct val="0"/>
        </a:spcAft>
        <a:buClr>
          <a:schemeClr val="tx1"/>
        </a:buClr>
        <a:buFont typeface="Wingdings" pitchFamily="2" charset="2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282575" algn="l" defTabSz="900113" rtl="0" eaLnBrk="0" fontAlgn="base" hangingPunct="0">
        <a:spcBef>
          <a:spcPts val="1000"/>
        </a:spcBef>
        <a:spcAft>
          <a:spcPct val="0"/>
        </a:spcAft>
        <a:buClr>
          <a:schemeClr val="tx1"/>
        </a:buClr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2pPr>
      <a:lvl3pPr marL="542925" indent="-257175" algn="l" defTabSz="900113" rtl="0" eaLnBrk="0" fontAlgn="base" hangingPunct="0"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3pPr>
      <a:lvl4pPr marL="814388" indent="-269875" algn="l" defTabSz="900113" rtl="0" eaLnBrk="0" fontAlgn="base" hangingPunct="0"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4pPr>
      <a:lvl5pPr marL="1104900" indent="-288925" algn="l" defTabSz="900113" rtl="0" eaLnBrk="0" fontAlgn="base" hangingPunct="0">
        <a:spcBef>
          <a:spcPts val="500"/>
        </a:spcBef>
        <a:spcAft>
          <a:spcPct val="0"/>
        </a:spcAft>
        <a:buClr>
          <a:schemeClr val="tx1"/>
        </a:buClr>
        <a:buFont typeface="Arial" charset="0"/>
        <a:defRPr sz="1400">
          <a:solidFill>
            <a:schemeClr val="tx1"/>
          </a:solidFill>
          <a:latin typeface="+mn-lt"/>
        </a:defRPr>
      </a:lvl5pPr>
      <a:lvl6pPr marL="1562100" indent="-288925" algn="l" defTabSz="900113" rtl="0" fontAlgn="base">
        <a:spcBef>
          <a:spcPts val="500"/>
        </a:spcBef>
        <a:spcAft>
          <a:spcPct val="0"/>
        </a:spcAft>
        <a:buClr>
          <a:schemeClr val="tx1"/>
        </a:buClr>
        <a:buFont typeface="Arial" charset="0"/>
        <a:defRPr sz="1400">
          <a:solidFill>
            <a:schemeClr val="tx1"/>
          </a:solidFill>
          <a:latin typeface="+mn-lt"/>
        </a:defRPr>
      </a:lvl6pPr>
      <a:lvl7pPr marL="2019300" indent="-288925" algn="l" defTabSz="900113" rtl="0" fontAlgn="base">
        <a:spcBef>
          <a:spcPts val="500"/>
        </a:spcBef>
        <a:spcAft>
          <a:spcPct val="0"/>
        </a:spcAft>
        <a:buClr>
          <a:schemeClr val="tx1"/>
        </a:buClr>
        <a:buFont typeface="Arial" charset="0"/>
        <a:defRPr sz="1400">
          <a:solidFill>
            <a:schemeClr val="tx1"/>
          </a:solidFill>
          <a:latin typeface="+mn-lt"/>
        </a:defRPr>
      </a:lvl7pPr>
      <a:lvl8pPr marL="2476500" indent="-288925" algn="l" defTabSz="900113" rtl="0" fontAlgn="base">
        <a:spcBef>
          <a:spcPts val="500"/>
        </a:spcBef>
        <a:spcAft>
          <a:spcPct val="0"/>
        </a:spcAft>
        <a:buClr>
          <a:schemeClr val="tx1"/>
        </a:buClr>
        <a:buFont typeface="Arial" charset="0"/>
        <a:defRPr sz="1400">
          <a:solidFill>
            <a:schemeClr val="tx1"/>
          </a:solidFill>
          <a:latin typeface="+mn-lt"/>
        </a:defRPr>
      </a:lvl8pPr>
      <a:lvl9pPr marL="2933700" indent="-288925" algn="l" defTabSz="900113" rtl="0" fontAlgn="base">
        <a:spcBef>
          <a:spcPts val="500"/>
        </a:spcBef>
        <a:spcAft>
          <a:spcPct val="0"/>
        </a:spcAft>
        <a:buClr>
          <a:schemeClr val="tx1"/>
        </a:buClr>
        <a:buFont typeface="Arial" charset="0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940681619"/>
              </p:ext>
            </p:extLst>
          </p:nvPr>
        </p:nvGraphicFramePr>
        <p:xfrm>
          <a:off x="1466" y="1589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8" name="think-cell Slide" r:id="rId12" imgW="270" imgH="270" progId="TCLayout.ActiveDocument.1">
                  <p:embed/>
                </p:oleObj>
              </mc:Choice>
              <mc:Fallback>
                <p:oleObj name="think-cell Slide" r:id="rId1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466" y="1589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246" y="990000"/>
            <a:ext cx="8440615" cy="2448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246" y="1600200"/>
            <a:ext cx="8440615" cy="4349080"/>
          </a:xfrm>
          <a:prstGeom prst="rect">
            <a:avLst/>
          </a:prstGeom>
        </p:spPr>
        <p:txBody>
          <a:bodyPr vert="horz" lIns="91440" tIns="90000" rIns="91440" bIns="9000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8094853" cy="836712"/>
          </a:xfrm>
          <a:prstGeom prst="rect">
            <a:avLst/>
          </a:prstGeom>
          <a:solidFill>
            <a:srgbClr val="00478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0000" bIns="90000" anchor="ctr"/>
          <a:lstStyle/>
          <a:p>
            <a:endParaRPr lang="en-US">
              <a:solidFill>
                <a:srgbClr val="004785"/>
              </a:solidFill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8481646" y="6524625"/>
            <a:ext cx="310662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 algn="r" eaLnBrk="0" hangingPunct="0">
              <a:spcBef>
                <a:spcPct val="0"/>
              </a:spcBef>
            </a:pPr>
            <a:fld id="{CA48D800-1282-4793-80DF-9F8E83675139}" type="slidenum">
              <a:rPr lang="en-US" sz="1000" smtClean="0">
                <a:solidFill>
                  <a:srgbClr val="004785"/>
                </a:solidFill>
              </a:rPr>
              <a:pPr algn="r" eaLnBrk="0" hangingPunct="0"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rgbClr val="004785"/>
              </a:solidFill>
            </a:endParaRPr>
          </a:p>
        </p:txBody>
      </p:sp>
      <p:pic>
        <p:nvPicPr>
          <p:cNvPr id="8243" name="Picture 51" descr="https://upload.wikimedia.org/wikipedia/de/thumb/1/1f/Slovensk%C3%A1_po%C5%A1ta_Logo.svg/2000px-Slovensk%C3%A1_po%C5%A1ta_Logo.svg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260" y="109555"/>
            <a:ext cx="630399" cy="6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37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ts val="1500"/>
        </a:spcBef>
        <a:buFontTx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270000" indent="-268288" algn="l" defTabSz="914400" rtl="0" eaLnBrk="1" latinLnBrk="0" hangingPunct="1">
        <a:spcBef>
          <a:spcPts val="1000"/>
        </a:spcBef>
        <a:buClr>
          <a:schemeClr val="tx1"/>
        </a:buClr>
        <a:buFont typeface="Wingdings" pitchFamily="2" charset="2"/>
        <a:buChar char="n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40000" indent="-268288" algn="l" defTabSz="914400" rtl="0" eaLnBrk="1" latinLnBrk="0" hangingPunct="1">
        <a:spcBef>
          <a:spcPts val="500"/>
        </a:spcBef>
        <a:buClr>
          <a:schemeClr val="tx1"/>
        </a:buClr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10000" indent="-270000" algn="l" defTabSz="914400" rtl="0" eaLnBrk="1" latinLnBrk="0" hangingPunct="1">
        <a:spcBef>
          <a:spcPts val="5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810000" indent="0" algn="l" defTabSz="914400" rtl="0" eaLnBrk="1" latinLnBrk="0" hangingPunct="1">
        <a:spcBef>
          <a:spcPts val="500"/>
        </a:spcBef>
        <a:buFontTx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88127" y="1052736"/>
            <a:ext cx="8440615" cy="3385542"/>
          </a:xfrm>
        </p:spPr>
        <p:txBody>
          <a:bodyPr/>
          <a:lstStyle/>
          <a:p>
            <a:r>
              <a:rPr lang="sk-SK" sz="4400" dirty="0"/>
              <a:t>Stratégia a akčný plán sprístupnenia a používania otvorených údajov verejnej </a:t>
            </a:r>
            <a:r>
              <a:rPr lang="sk-SK" sz="4400" dirty="0" smtClean="0"/>
              <a:t>správy</a:t>
            </a:r>
            <a:r>
              <a:rPr lang="sk-SK" sz="4000" dirty="0" smtClean="0"/>
              <a:t/>
            </a:r>
            <a:br>
              <a:rPr lang="sk-SK" sz="4000" dirty="0" smtClean="0"/>
            </a:br>
            <a:r>
              <a:rPr lang="sk-SK" sz="4000" dirty="0" smtClean="0"/>
              <a:t/>
            </a:r>
            <a:br>
              <a:rPr lang="sk-SK" sz="4000" dirty="0" smtClean="0"/>
            </a:br>
            <a:r>
              <a:rPr lang="sk-SK" sz="4400" dirty="0" smtClean="0"/>
              <a:t>Uznesenie vlády SR č. 346/2017</a:t>
            </a:r>
            <a:endParaRPr lang="sk-SK" sz="44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085184"/>
            <a:ext cx="4051970" cy="121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483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Úrad podpredsedu vlády SR pre investície a informatizác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9152" y="615510"/>
            <a:ext cx="8551104" cy="6053850"/>
          </a:xfrm>
          <a:prstGeom prst="rect">
            <a:avLst/>
          </a:prstGeom>
          <a:solidFill>
            <a:schemeClr val="bg1">
              <a:alpha val="36078"/>
            </a:schemeClr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/>
          <a:lstStyle/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1600" dirty="0" smtClean="0"/>
          </a:p>
          <a:p>
            <a:pPr marL="342900" indent="-342900" eaLnBrk="0" hangingPunct="0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sk-SK" sz="2100" b="1" dirty="0" smtClean="0"/>
              <a:t>Úloha bodu B.22 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Pripraviť a publikovať vzorové zmluvné podmienky nadstavbových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služieb pre používateľov otvorených údajov na portáli data.gov.sk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dirty="0" smtClean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</a:t>
            </a:r>
            <a:r>
              <a:rPr lang="sk-SK" sz="2100" b="1" dirty="0" smtClean="0"/>
              <a:t>    Zodpovední: </a:t>
            </a:r>
            <a:r>
              <a:rPr lang="sk-SK" sz="2100" dirty="0" smtClean="0"/>
              <a:t>vedúci úradu vlády SR v spolupráci s podpredsedom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vlády SR pre investície a informatizáciu, ministrami, predsedami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ostatných ústredných orgánov štátnej správy a správcami ďalších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kapitol štátneho rozpočtu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    Termín: </a:t>
            </a:r>
            <a:r>
              <a:rPr lang="sk-SK" sz="2100" dirty="0"/>
              <a:t>do 31. </a:t>
            </a:r>
            <a:r>
              <a:rPr lang="sk-SK" sz="2100" dirty="0" smtClean="0"/>
              <a:t>marca 2018 </a:t>
            </a:r>
            <a:endParaRPr lang="sk-SK" sz="2100" b="1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    Stav riešenia:  </a:t>
            </a:r>
          </a:p>
          <a:p>
            <a:pPr marL="342900" indent="-342900" algn="just" eaLnBrk="0" hangingPunct="0">
              <a:lnSpc>
                <a:spcPct val="100000"/>
              </a:lnSpc>
              <a:spcBef>
                <a:spcPts val="400"/>
              </a:spcBef>
              <a:buFont typeface="Arial"/>
              <a:buChar char="•"/>
            </a:pPr>
            <a:r>
              <a:rPr lang="sk-SK" sz="2100" dirty="0" smtClean="0"/>
              <a:t>NASES/ÚV SR požiada o predĺženie termínu plnenia úlohy, v súlade s harmonogramom realizácie projektu Otvorené údaje 2.0</a:t>
            </a:r>
            <a:endParaRPr lang="sk-SK" sz="400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25352" y="116632"/>
            <a:ext cx="5517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Uznesenie vlády SR č. 346/2017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8505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Úrad podpredsedu vlády SR pre investície a informatizác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9152" y="615510"/>
            <a:ext cx="8551104" cy="6053850"/>
          </a:xfrm>
          <a:prstGeom prst="rect">
            <a:avLst/>
          </a:prstGeom>
          <a:solidFill>
            <a:schemeClr val="bg1">
              <a:alpha val="36078"/>
            </a:schemeClr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/>
          <a:lstStyle/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1600" dirty="0" smtClean="0"/>
          </a:p>
          <a:p>
            <a:pPr marL="342900" indent="-342900" eaLnBrk="0" hangingPunct="0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sk-SK" sz="2100" b="1" dirty="0" smtClean="0"/>
              <a:t>Úloha bodu B.31 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V rámci portálu data.gov.sk vytvoriť prostredie pre získanie spätnej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väzby od používateľov </a:t>
            </a:r>
            <a:r>
              <a:rPr lang="sk-SK" sz="2100" dirty="0" err="1" smtClean="0"/>
              <a:t>datasetov</a:t>
            </a:r>
            <a:r>
              <a:rPr lang="sk-SK" sz="2100" dirty="0" smtClean="0"/>
              <a:t>, napr. prostredníctvom sociálnych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sietí a zabezpečiť personálne kapacity na komunikáciu s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používateľmi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</a:t>
            </a:r>
            <a:r>
              <a:rPr lang="sk-SK" sz="2100" b="1" dirty="0" smtClean="0"/>
              <a:t>   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</a:t>
            </a:r>
            <a:r>
              <a:rPr lang="sk-SK" sz="2100" b="1" dirty="0" smtClean="0"/>
              <a:t>    Zodpovední: </a:t>
            </a:r>
            <a:r>
              <a:rPr lang="sk-SK" sz="2100" dirty="0" smtClean="0"/>
              <a:t>vedúci Úradu vlády SR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    Termín: </a:t>
            </a:r>
            <a:r>
              <a:rPr lang="sk-SK" sz="2100" dirty="0"/>
              <a:t>do 31. </a:t>
            </a:r>
            <a:r>
              <a:rPr lang="sk-SK" sz="2100" dirty="0" smtClean="0"/>
              <a:t>marca 2018 a priebežne</a:t>
            </a:r>
            <a:endParaRPr lang="sk-SK" sz="2100" b="1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    Stav </a:t>
            </a:r>
            <a:r>
              <a:rPr lang="sk-SK" sz="2100" b="1" dirty="0" smtClean="0"/>
              <a:t>riešenia: </a:t>
            </a:r>
          </a:p>
          <a:p>
            <a:pPr marL="342900" indent="-342900" eaLnBrk="0" hangingPunct="0">
              <a:lnSpc>
                <a:spcPct val="100000"/>
              </a:lnSpc>
              <a:spcBef>
                <a:spcPts val="400"/>
              </a:spcBef>
              <a:buFont typeface="Arial"/>
              <a:buChar char="•"/>
            </a:pPr>
            <a:r>
              <a:rPr lang="sk-SK" sz="2100" dirty="0" smtClean="0"/>
              <a:t>úloha je čiastočne splnená, dosiahnutie finálneho stavu personálnych kapacít je naplánované do konca roka 2019 </a:t>
            </a:r>
            <a:endParaRPr lang="sk-SK" sz="400" dirty="0" smtClean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25352" y="116632"/>
            <a:ext cx="5517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Uznesenie vlády SR č. 346/2017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2794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45003" y="1268760"/>
            <a:ext cx="8440615" cy="677108"/>
          </a:xfrm>
        </p:spPr>
        <p:txBody>
          <a:bodyPr/>
          <a:lstStyle/>
          <a:p>
            <a:pPr algn="ctr"/>
            <a:r>
              <a:rPr lang="sk-SK" sz="4400" dirty="0" smtClean="0"/>
              <a:t>Ďakujem za Vašu pozornosť</a:t>
            </a:r>
            <a:endParaRPr lang="sk-SK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2440899"/>
            <a:ext cx="8440615" cy="2644285"/>
          </a:xfrm>
        </p:spPr>
        <p:txBody>
          <a:bodyPr/>
          <a:lstStyle/>
          <a:p>
            <a:r>
              <a:rPr lang="sk-SK" b="1" dirty="0" smtClean="0">
                <a:latin typeface="+mj-lt"/>
                <a:ea typeface="+mj-ea"/>
                <a:cs typeface="+mj-cs"/>
              </a:rPr>
              <a:t>                     Lucia Janesová | Projektový </a:t>
            </a:r>
            <a:r>
              <a:rPr lang="sk-SK" b="1" dirty="0">
                <a:latin typeface="+mj-lt"/>
                <a:ea typeface="+mj-ea"/>
                <a:cs typeface="+mj-cs"/>
              </a:rPr>
              <a:t>manažér </a:t>
            </a:r>
          </a:p>
          <a:p>
            <a:r>
              <a:rPr lang="sk-SK" dirty="0" smtClean="0">
                <a:sym typeface="Wingdings" panose="05000000000000000000" pitchFamily="2" charset="2"/>
              </a:rPr>
              <a:t>             </a:t>
            </a:r>
            <a:r>
              <a:rPr lang="sk-SK" b="1" dirty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Národná agentúra pre sieťové a elektronické </a:t>
            </a:r>
            <a:r>
              <a:rPr lang="sk-SK" b="1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služby</a:t>
            </a:r>
          </a:p>
          <a:p>
            <a:r>
              <a:rPr lang="sk-SK" sz="1600" b="1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                               BC OMNI POLIS </a:t>
            </a:r>
            <a:r>
              <a:rPr lang="sk-SK" sz="1600" b="1" dirty="0"/>
              <a:t>| </a:t>
            </a:r>
            <a:r>
              <a:rPr lang="sk-SK" sz="1600" b="1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Trnavská cesta 100 </a:t>
            </a:r>
            <a:r>
              <a:rPr lang="sk-SK" sz="1600" b="1" dirty="0"/>
              <a:t>| </a:t>
            </a:r>
            <a:r>
              <a:rPr lang="sk-SK" sz="1600" b="1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821 01 Bratislava </a:t>
            </a:r>
          </a:p>
          <a:p>
            <a:r>
              <a:rPr lang="sk-SK" b="1" dirty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sk-SK" b="1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                    </a:t>
            </a:r>
            <a:r>
              <a:rPr lang="sk-SK" sz="1600" b="1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     </a:t>
            </a:r>
            <a:r>
              <a:rPr lang="sk-SK" sz="1600" b="1" dirty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+ 421 (0)2 3278 0775    </a:t>
            </a:r>
            <a:r>
              <a:rPr lang="sk-SK" sz="1600" b="1" dirty="0">
                <a:latin typeface="+mj-lt"/>
                <a:ea typeface="+mj-ea"/>
                <a:cs typeface="+mj-cs"/>
              </a:rPr>
              <a:t>|</a:t>
            </a:r>
            <a:r>
              <a:rPr lang="sk-SK" sz="1600" b="1" dirty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      + 421 (0)917 691 311</a:t>
            </a:r>
          </a:p>
          <a:p>
            <a:r>
              <a:rPr lang="sk-SK" sz="2000" dirty="0">
                <a:sym typeface="Wingdings" panose="05000000000000000000" pitchFamily="2" charset="2"/>
              </a:rPr>
              <a:t> </a:t>
            </a:r>
            <a:r>
              <a:rPr lang="sk-SK" sz="2000" dirty="0" smtClean="0">
                <a:sym typeface="Wingdings" panose="05000000000000000000" pitchFamily="2" charset="2"/>
              </a:rPr>
              <a:t>                                  </a:t>
            </a:r>
            <a:r>
              <a:rPr lang="sk-SK" sz="1600" b="1" dirty="0" smtClean="0">
                <a:latin typeface="+mj-lt"/>
                <a:ea typeface="+mj-ea"/>
                <a:cs typeface="+mj-cs"/>
                <a:sym typeface="Wingdings" panose="05000000000000000000" pitchFamily="2" charset="2"/>
              </a:rPr>
              <a:t>lucia.janesova@nases.gov.sk</a:t>
            </a:r>
          </a:p>
          <a:p>
            <a:endParaRPr lang="en-US" b="1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Picture 7" descr="X:\LOGO_NASES\loga_nases\loga_nases_klasik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847" y="5229200"/>
            <a:ext cx="3761311" cy="8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383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0" y="576492"/>
            <a:ext cx="886264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864" tIns="0" rIns="0" bIns="0" anchor="ctr">
            <a:spAutoFit/>
          </a:bodyPr>
          <a:lstStyle>
            <a:lvl1pPr eaLnBrk="0" hangingPunct="0"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400" b="1">
                <a:solidFill>
                  <a:srgbClr val="FFFFFF"/>
                </a:solidFill>
                <a:latin typeface="Calibri" panose="020F0502020204030204" pitchFamily="34" charset="0"/>
              </a:rPr>
              <a:t>FORM 11 – 2. Description of strategy – </a:t>
            </a:r>
            <a:r>
              <a:rPr lang="en-US" sz="1400">
                <a:solidFill>
                  <a:srgbClr val="FFFFFF"/>
                </a:solidFill>
                <a:latin typeface="Calibri" panose="020F0502020204030204" pitchFamily="34" charset="0"/>
              </a:rPr>
              <a:t>2.1 Details of proposed activities</a:t>
            </a:r>
            <a:r>
              <a:rPr lang="en-US" sz="1400" b="1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en-US" sz="1400">
                <a:solidFill>
                  <a:srgbClr val="FFFFFF"/>
                </a:solidFill>
                <a:latin typeface="Calibri" panose="020F0502020204030204" pitchFamily="34" charset="0"/>
              </a:rPr>
              <a:t>–</a:t>
            </a:r>
            <a:r>
              <a:rPr lang="en-US" sz="1400" b="1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en-US" sz="1400" i="1">
                <a:solidFill>
                  <a:srgbClr val="FFFFFF"/>
                </a:solidFill>
                <a:latin typeface="Calibri" panose="020F0502020204030204" pitchFamily="34" charset="0"/>
              </a:rPr>
              <a:t>xxx </a:t>
            </a:r>
            <a:r>
              <a:rPr lang="en-US" sz="140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1693" y="1649760"/>
            <a:ext cx="8440615" cy="4267200"/>
          </a:xfrm>
          <a:prstGeom prst="rect">
            <a:avLst/>
          </a:prstGeom>
          <a:solidFill>
            <a:schemeClr val="bg1">
              <a:alpha val="36078"/>
            </a:schemeClr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/>
          <a:lstStyle/>
          <a:p>
            <a:pPr marL="280988" lvl="1" indent="-279400" defTabSz="900113" fontAlgn="base">
              <a:spcBef>
                <a:spcPts val="1000"/>
              </a:spcBef>
              <a:spcAft>
                <a:spcPct val="0"/>
              </a:spcAft>
              <a:buClr>
                <a:srgbClr val="004785"/>
              </a:buClr>
              <a:buFont typeface="Wingdings" pitchFamily="2" charset="2"/>
              <a:buNone/>
            </a:pPr>
            <a:r>
              <a:rPr lang="sk-SK" sz="1000" dirty="0">
                <a:solidFill>
                  <a:srgbClr val="004785"/>
                </a:solidFill>
                <a:latin typeface="Calibri" panose="020F0502020204030204" pitchFamily="34" charset="0"/>
              </a:rPr>
              <a:t> </a:t>
            </a:r>
            <a:endParaRPr lang="en-US" sz="1000" dirty="0">
              <a:solidFill>
                <a:srgbClr val="004785"/>
              </a:solidFill>
              <a:latin typeface="Calibri" panose="020F0502020204030204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51693" y="3789104"/>
            <a:ext cx="8440615" cy="2816942"/>
          </a:xfrm>
          <a:prstGeom prst="rect">
            <a:avLst/>
          </a:prstGeom>
          <a:solidFill>
            <a:srgbClr val="EAEAEA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bIns="91440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sz="1200" b="1">
              <a:solidFill>
                <a:srgbClr val="004785"/>
              </a:solidFill>
              <a:latin typeface="Calibri" panose="020F0502020204030204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1187625" y="2151262"/>
            <a:ext cx="2608934" cy="629667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srgbClr val="004785"/>
              </a:solidFill>
              <a:latin typeface="Calibri" panose="020F0502020204030204" pitchFamily="34" charset="0"/>
            </a:endParaRPr>
          </a:p>
        </p:txBody>
      </p:sp>
      <p:sp>
        <p:nvSpPr>
          <p:cNvPr id="4106" name="Rectangle 12"/>
          <p:cNvSpPr>
            <a:spLocks noChangeArrowheads="1"/>
          </p:cNvSpPr>
          <p:nvPr/>
        </p:nvSpPr>
        <p:spPr bwMode="gray">
          <a:xfrm>
            <a:off x="611560" y="5412804"/>
            <a:ext cx="2952328" cy="608484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k-SK" sz="1200" b="1" dirty="0">
                <a:solidFill>
                  <a:srgbClr val="FFFFFF"/>
                </a:solidFill>
                <a:latin typeface="Calibri" panose="020F0502020204030204" pitchFamily="34" charset="0"/>
              </a:rPr>
              <a:t>Povinné osoby v zmysle príslušných zákonov</a:t>
            </a:r>
            <a:endParaRPr lang="en-US" sz="12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113" name="Rectangle 23"/>
          <p:cNvSpPr>
            <a:spLocks noChangeArrowheads="1"/>
          </p:cNvSpPr>
          <p:nvPr/>
        </p:nvSpPr>
        <p:spPr bwMode="auto">
          <a:xfrm>
            <a:off x="351693" y="1268760"/>
            <a:ext cx="8440615" cy="533400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4D4D4D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7620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sz="1600" b="1" dirty="0">
                <a:solidFill>
                  <a:srgbClr val="FFFFFF"/>
                </a:solidFill>
                <a:latin typeface="Calibri" panose="020F0502020204030204" pitchFamily="34" charset="0"/>
              </a:rPr>
              <a:t>Štruktúra riadenia </a:t>
            </a:r>
            <a:r>
              <a:rPr lang="en-US" sz="1600" b="1" dirty="0" err="1" smtClean="0">
                <a:solidFill>
                  <a:srgbClr val="FFFFFF"/>
                </a:solidFill>
                <a:latin typeface="Calibri" panose="020F0502020204030204" pitchFamily="34" charset="0"/>
              </a:rPr>
              <a:t>oblasti</a:t>
            </a:r>
            <a:r>
              <a:rPr lang="en-US" sz="16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sk-SK" sz="1600" b="1" dirty="0">
                <a:solidFill>
                  <a:srgbClr val="FFFFFF"/>
                </a:solidFill>
                <a:latin typeface="Calibri" panose="020F0502020204030204" pitchFamily="34" charset="0"/>
              </a:rPr>
              <a:t>otvorených údajov</a:t>
            </a:r>
            <a:endParaRPr lang="en-US" sz="16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116" name="Rectangle 28"/>
          <p:cNvSpPr>
            <a:spLocks noChangeArrowheads="1"/>
          </p:cNvSpPr>
          <p:nvPr/>
        </p:nvSpPr>
        <p:spPr bwMode="gray">
          <a:xfrm>
            <a:off x="366346" y="1802160"/>
            <a:ext cx="1548912" cy="304800"/>
          </a:xfrm>
          <a:prstGeom prst="rect">
            <a:avLst/>
          </a:prstGeom>
          <a:solidFill>
            <a:srgbClr val="FFED9F"/>
          </a:solidFill>
          <a:ln w="22225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k-SK" sz="1000" dirty="0">
                <a:solidFill>
                  <a:srgbClr val="004785"/>
                </a:solidFill>
                <a:latin typeface="Calibri" panose="020F0502020204030204" pitchFamily="34" charset="0"/>
              </a:rPr>
              <a:t>Strategické riadenie</a:t>
            </a:r>
            <a:endParaRPr lang="en-US" sz="1200" b="1" dirty="0">
              <a:solidFill>
                <a:srgbClr val="004785"/>
              </a:solidFill>
              <a:latin typeface="Calibri" panose="020F0502020204030204" pitchFamily="34" charset="0"/>
            </a:endParaRPr>
          </a:p>
        </p:txBody>
      </p:sp>
      <p:sp>
        <p:nvSpPr>
          <p:cNvPr id="4117" name="Rectangle 28"/>
          <p:cNvSpPr>
            <a:spLocks noChangeArrowheads="1"/>
          </p:cNvSpPr>
          <p:nvPr/>
        </p:nvSpPr>
        <p:spPr bwMode="gray">
          <a:xfrm>
            <a:off x="366346" y="3789104"/>
            <a:ext cx="1548912" cy="304800"/>
          </a:xfrm>
          <a:prstGeom prst="rect">
            <a:avLst/>
          </a:prstGeom>
          <a:solidFill>
            <a:srgbClr val="FFED9F"/>
          </a:solidFill>
          <a:ln w="22225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k-SK" sz="1000" dirty="0">
                <a:solidFill>
                  <a:srgbClr val="004785"/>
                </a:solidFill>
                <a:latin typeface="Calibri" panose="020F0502020204030204" pitchFamily="34" charset="0"/>
              </a:rPr>
              <a:t>Operatívne riadenie</a:t>
            </a:r>
            <a:endParaRPr lang="en-US" sz="1200" b="1" dirty="0">
              <a:solidFill>
                <a:srgbClr val="004785"/>
              </a:solidFill>
              <a:latin typeface="Calibri" panose="020F0502020204030204" pitchFamily="34" charset="0"/>
            </a:endParaRPr>
          </a:p>
        </p:txBody>
      </p:sp>
      <p:sp>
        <p:nvSpPr>
          <p:cNvPr id="2" name="AutoShape 2" descr="Úrad podpredsedu vlády SR pre investície a informatizác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" name="AutoShape 4" descr="Úrad podpredsedu vlády SR pre investície a informatizáciu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pic>
        <p:nvPicPr>
          <p:cNvPr id="24" name="Picture 3" descr="C:\Users\l\Documents\Pracovne\05Alistiq_OpenData_Strategy\upvs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2057551"/>
            <a:ext cx="2577751" cy="86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 7"/>
          <p:cNvSpPr>
            <a:spLocks noChangeArrowheads="1"/>
          </p:cNvSpPr>
          <p:nvPr/>
        </p:nvSpPr>
        <p:spPr bwMode="gray">
          <a:xfrm>
            <a:off x="5555612" y="4093904"/>
            <a:ext cx="2711125" cy="60960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srgbClr val="004785"/>
              </a:solidFill>
              <a:latin typeface="Calibri" panose="020F0502020204030204" pitchFamily="34" charset="0"/>
            </a:endParaRPr>
          </a:p>
        </p:txBody>
      </p: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369" y="4103548"/>
            <a:ext cx="2223001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Přímá spojnice se šipkou 18"/>
          <p:cNvCxnSpPr>
            <a:stCxn id="24" idx="2"/>
          </p:cNvCxnSpPr>
          <p:nvPr/>
        </p:nvCxnSpPr>
        <p:spPr bwMode="auto">
          <a:xfrm>
            <a:off x="2548508" y="2924944"/>
            <a:ext cx="0" cy="248786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accent2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Přímá spojnice se šipkou 30"/>
          <p:cNvCxnSpPr/>
          <p:nvPr/>
        </p:nvCxnSpPr>
        <p:spPr bwMode="auto">
          <a:xfrm>
            <a:off x="2548508" y="2924946"/>
            <a:ext cx="3031604" cy="1142133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accent2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Přímá spojnice se šipkou 67"/>
          <p:cNvCxnSpPr/>
          <p:nvPr/>
        </p:nvCxnSpPr>
        <p:spPr bwMode="auto">
          <a:xfrm flipH="1">
            <a:off x="3583693" y="4703504"/>
            <a:ext cx="3246176" cy="1029752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accent2">
                <a:lumMod val="10000"/>
              </a:scheme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Obdélník 49"/>
          <p:cNvSpPr/>
          <p:nvPr/>
        </p:nvSpPr>
        <p:spPr bwMode="auto">
          <a:xfrm>
            <a:off x="5846256" y="5839791"/>
            <a:ext cx="2924163" cy="7524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49" name="Přímá spojnice se šipkou 48"/>
          <p:cNvCxnSpPr/>
          <p:nvPr/>
        </p:nvCxnSpPr>
        <p:spPr bwMode="auto">
          <a:xfrm>
            <a:off x="6012160" y="6077086"/>
            <a:ext cx="536830" cy="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accent2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Přímá spojnice se šipkou 72"/>
          <p:cNvCxnSpPr/>
          <p:nvPr/>
        </p:nvCxnSpPr>
        <p:spPr bwMode="auto">
          <a:xfrm>
            <a:off x="6012160" y="6298997"/>
            <a:ext cx="536830" cy="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accent2">
                <a:lumMod val="10000"/>
              </a:scheme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TextovéPole 50"/>
          <p:cNvSpPr txBox="1"/>
          <p:nvPr/>
        </p:nvSpPr>
        <p:spPr>
          <a:xfrm>
            <a:off x="6646150" y="5949282"/>
            <a:ext cx="2146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Metodické riadenie</a:t>
            </a:r>
            <a:endParaRPr lang="en-US" sz="1200" dirty="0">
              <a:solidFill>
                <a:schemeClr val="accent2">
                  <a:lumMod val="1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6660232" y="6176339"/>
            <a:ext cx="2146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Riadenie projektu</a:t>
            </a:r>
            <a:endParaRPr lang="en-US" sz="1200" dirty="0">
              <a:solidFill>
                <a:schemeClr val="accent2">
                  <a:lumMod val="1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gray">
          <a:xfrm>
            <a:off x="5557373" y="3478560"/>
            <a:ext cx="2709364" cy="60960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srgbClr val="004785"/>
              </a:solidFill>
              <a:latin typeface="Calibri" panose="020F050202020403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368" y="3511131"/>
            <a:ext cx="1855562" cy="555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3" name="Přímá spojnice se šipkou 52"/>
          <p:cNvCxnSpPr/>
          <p:nvPr/>
        </p:nvCxnSpPr>
        <p:spPr bwMode="auto">
          <a:xfrm>
            <a:off x="6012160" y="6515021"/>
            <a:ext cx="536830" cy="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accent2">
                <a:lumMod val="10000"/>
              </a:schemeClr>
            </a:solidFill>
            <a:prstDash val="lgDashDotDot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TextovéPole 53"/>
          <p:cNvSpPr txBox="1"/>
          <p:nvPr/>
        </p:nvSpPr>
        <p:spPr>
          <a:xfrm>
            <a:off x="6660232" y="6392363"/>
            <a:ext cx="2146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Vzájomná koordinácia</a:t>
            </a:r>
            <a:endParaRPr lang="en-US" sz="1200" dirty="0">
              <a:solidFill>
                <a:schemeClr val="accent2">
                  <a:lumMod val="1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gray">
          <a:xfrm>
            <a:off x="5555612" y="2171328"/>
            <a:ext cx="2711125" cy="609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1200" b="1" dirty="0">
              <a:solidFill>
                <a:srgbClr val="004785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5580113" y="2204864"/>
            <a:ext cx="2667717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FFFFFF"/>
                </a:solidFill>
              </a:defRPr>
            </a:lvl1pPr>
          </a:lstStyle>
          <a:p>
            <a:r>
              <a:rPr lang="sk-SK" dirty="0">
                <a:latin typeface="Calibri" panose="020F0502020204030204" pitchFamily="34" charset="0"/>
              </a:rPr>
              <a:t>Úrad splnomocnenca vlády SR </a:t>
            </a:r>
          </a:p>
          <a:p>
            <a:r>
              <a:rPr lang="sk-SK" dirty="0">
                <a:latin typeface="Calibri" panose="020F0502020204030204" pitchFamily="34" charset="0"/>
              </a:rPr>
              <a:t>pre rozvoj občianskej spoločnosti</a:t>
            </a:r>
            <a:endParaRPr lang="en-US" dirty="0">
              <a:latin typeface="Calibri" panose="020F0502020204030204" pitchFamily="34" charset="0"/>
            </a:endParaRPr>
          </a:p>
        </p:txBody>
      </p:sp>
      <p:cxnSp>
        <p:nvCxnSpPr>
          <p:cNvPr id="26" name="Přímá spojnice se šipkou 25"/>
          <p:cNvCxnSpPr/>
          <p:nvPr/>
        </p:nvCxnSpPr>
        <p:spPr bwMode="auto">
          <a:xfrm>
            <a:off x="3837384" y="2491246"/>
            <a:ext cx="1718229" cy="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bg2"/>
            </a:solidFill>
            <a:prstDash val="lgDashDotDot"/>
            <a:round/>
            <a:headEnd type="triangl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Přímá spojnice se šipkou 31"/>
          <p:cNvCxnSpPr>
            <a:stCxn id="55" idx="2"/>
            <a:endCxn id="30" idx="0"/>
          </p:cNvCxnSpPr>
          <p:nvPr/>
        </p:nvCxnSpPr>
        <p:spPr bwMode="auto">
          <a:xfrm>
            <a:off x="6911175" y="2780928"/>
            <a:ext cx="880" cy="697632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bg2"/>
            </a:solidFill>
            <a:prstDash val="lgDashDotDot"/>
            <a:round/>
            <a:headEnd type="triangl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ovéPole 34"/>
          <p:cNvSpPr txBox="1"/>
          <p:nvPr/>
        </p:nvSpPr>
        <p:spPr>
          <a:xfrm>
            <a:off x="147618" y="116632"/>
            <a:ext cx="5903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Otvorené údaje vo verejnej správe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Title 1"/>
          <p:cNvSpPr>
            <a:spLocks noGrp="1"/>
          </p:cNvSpPr>
          <p:nvPr>
            <p:ph type="title"/>
          </p:nvPr>
        </p:nvSpPr>
        <p:spPr bwMode="auto">
          <a:xfrm>
            <a:off x="273719" y="684794"/>
            <a:ext cx="8440615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2300" kern="1200" dirty="0" smtClean="0">
                <a:latin typeface="+mn-lt"/>
                <a:ea typeface="+mn-ea"/>
                <a:cs typeface="+mn-cs"/>
              </a:rPr>
              <a:t>Organizačné </a:t>
            </a:r>
            <a:r>
              <a:rPr lang="sk-SK" sz="2300" kern="1200" dirty="0">
                <a:latin typeface="+mn-lt"/>
                <a:ea typeface="+mn-ea"/>
                <a:cs typeface="+mn-cs"/>
              </a:rPr>
              <a:t>zabezpečenie a podpora pre verejnú správu </a:t>
            </a:r>
          </a:p>
        </p:txBody>
      </p:sp>
    </p:spTree>
    <p:extLst>
      <p:ext uri="{BB962C8B-B14F-4D97-AF65-F5344CB8AC3E}">
        <p14:creationId xmlns:p14="http://schemas.microsoft.com/office/powerpoint/2010/main" val="375998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Úrad podpredsedu vlády SR pre investície a informatizác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9152" y="615510"/>
            <a:ext cx="8551104" cy="6053850"/>
          </a:xfrm>
          <a:prstGeom prst="rect">
            <a:avLst/>
          </a:prstGeom>
          <a:solidFill>
            <a:schemeClr val="bg1">
              <a:alpha val="36078"/>
            </a:schemeClr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/>
          <a:lstStyle/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1600" dirty="0" smtClean="0"/>
          </a:p>
          <a:p>
            <a:pPr marL="342900" indent="-342900" eaLnBrk="0" hangingPunct="0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sk-SK" sz="2100" b="1" dirty="0" smtClean="0"/>
              <a:t>Úloha bodu B.1 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Vypracovať podrobný metodický pokyn k výnosu o štandardoch, 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týkajúci sa tvorby a zverejňovania otvorených údajov, obsahujúci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vzorové príklady, ktorý dostatočne vysvetlí zásady publikovania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</a:t>
            </a:r>
            <a:r>
              <a:rPr lang="sk-SK" sz="2100" dirty="0" err="1" smtClean="0"/>
              <a:t>datasetov</a:t>
            </a:r>
            <a:r>
              <a:rPr lang="sk-SK" sz="2100" dirty="0" smtClean="0"/>
              <a:t>, vrátane metodiky vyhodnotenia „</a:t>
            </a:r>
            <a:r>
              <a:rPr lang="sk-SK" sz="2100" dirty="0" err="1" smtClean="0"/>
              <a:t>Open</a:t>
            </a:r>
            <a:r>
              <a:rPr lang="sk-SK" sz="2100" dirty="0" smtClean="0"/>
              <a:t> </a:t>
            </a:r>
            <a:r>
              <a:rPr lang="sk-SK" sz="2100" dirty="0" err="1" smtClean="0"/>
              <a:t>Data</a:t>
            </a:r>
            <a:r>
              <a:rPr lang="sk-SK" sz="2100" dirty="0" smtClean="0"/>
              <a:t> </a:t>
            </a:r>
            <a:r>
              <a:rPr lang="sk-SK" sz="2100" dirty="0" err="1" smtClean="0"/>
              <a:t>Ready</a:t>
            </a:r>
            <a:r>
              <a:rPr lang="sk-SK" sz="2100" dirty="0" smtClean="0"/>
              <a:t>“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inštitúcie verejnej správy, metodiky pre vytváranie metadát a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popisovanie </a:t>
            </a:r>
            <a:r>
              <a:rPr lang="sk-SK" sz="2100" dirty="0" err="1" smtClean="0"/>
              <a:t>datasetov</a:t>
            </a:r>
            <a:r>
              <a:rPr lang="sk-SK" sz="2100" dirty="0" smtClean="0"/>
              <a:t>, metodiky pre vytvorenie dátového inventára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a metodiky pre vytvorenie katalógu údajov a ich prepojenosť na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centrálny model verejnej správy vyjadrený ontológiami</a:t>
            </a:r>
          </a:p>
          <a:p>
            <a:pPr eaLnBrk="0" hangingPunct="0">
              <a:lnSpc>
                <a:spcPct val="50000"/>
              </a:lnSpc>
              <a:spcBef>
                <a:spcPts val="400"/>
              </a:spcBef>
            </a:pPr>
            <a:r>
              <a:rPr lang="sk-SK" sz="2100" dirty="0" smtClean="0"/>
              <a:t>     </a:t>
            </a:r>
            <a:endParaRPr lang="sk-SK" sz="1200" dirty="0" smtClean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</a:t>
            </a:r>
            <a:r>
              <a:rPr lang="sk-SK" sz="2100" b="1" dirty="0" smtClean="0"/>
              <a:t>    Zodpovední: </a:t>
            </a:r>
            <a:r>
              <a:rPr lang="sk-SK" sz="2100" dirty="0" smtClean="0"/>
              <a:t>podpredseda vlády SR pre investície a informatizáciu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v spolupráci s vedúcim Úradu vlády SR a splnomocnencom vlády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pre rozvoj občianskej spoločnosti</a:t>
            </a:r>
            <a:endParaRPr lang="sk-SK" sz="400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400" b="1" dirty="0"/>
          </a:p>
          <a:p>
            <a:pPr marL="360000" eaLnBrk="0" hangingPunct="0">
              <a:spcBef>
                <a:spcPts val="400"/>
              </a:spcBef>
            </a:pPr>
            <a:r>
              <a:rPr lang="sk-SK" sz="2100" b="1" dirty="0" smtClean="0"/>
              <a:t>Termín</a:t>
            </a:r>
            <a:r>
              <a:rPr lang="sk-SK" sz="2100" b="1" dirty="0"/>
              <a:t>: </a:t>
            </a:r>
            <a:r>
              <a:rPr lang="sk-SK" sz="2100" dirty="0"/>
              <a:t>do 31. decembra 2017 </a:t>
            </a:r>
            <a:endParaRPr lang="sk-SK" sz="2100" b="1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25352" y="116632"/>
            <a:ext cx="5517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Uznesenie vlády SR č. 346/2017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5169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Úrad podpredsedu vlády SR pre investície a informatizác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9152" y="615510"/>
            <a:ext cx="8551104" cy="6053850"/>
          </a:xfrm>
          <a:prstGeom prst="rect">
            <a:avLst/>
          </a:prstGeom>
          <a:solidFill>
            <a:schemeClr val="bg1">
              <a:alpha val="36078"/>
            </a:schemeClr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/>
          <a:lstStyle/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 smtClean="0"/>
              <a:t>     Stav riešenia: </a:t>
            </a:r>
          </a:p>
          <a:p>
            <a:pPr marL="342900" indent="-342900" algn="just" eaLnBrk="0" hangingPunct="0">
              <a:lnSpc>
                <a:spcPct val="100000"/>
              </a:lnSpc>
              <a:spcBef>
                <a:spcPts val="400"/>
              </a:spcBef>
              <a:buFontTx/>
              <a:buChar char="•"/>
            </a:pPr>
            <a:r>
              <a:rPr lang="sk-SK" sz="2100" b="1" dirty="0" smtClean="0"/>
              <a:t>december 2017</a:t>
            </a:r>
            <a:r>
              <a:rPr lang="sk-SK" sz="2100" dirty="0" smtClean="0"/>
              <a:t> - UPPVII predložil </a:t>
            </a:r>
            <a:r>
              <a:rPr lang="sk-SK" sz="2100" dirty="0"/>
              <a:t>do </a:t>
            </a:r>
            <a:r>
              <a:rPr lang="sk-SK" sz="2100" dirty="0" smtClean="0"/>
              <a:t>MPK návrh novely Výnosu MF SR č. 55/2014 o štandardoch pre informačné systémy VS</a:t>
            </a:r>
            <a:endParaRPr lang="sk-SK" sz="2100" b="1" dirty="0" smtClean="0"/>
          </a:p>
          <a:p>
            <a:pPr marL="342900" indent="-342900" algn="just" eaLnBrk="0" hangingPunct="0">
              <a:lnSpc>
                <a:spcPct val="100000"/>
              </a:lnSpc>
              <a:spcBef>
                <a:spcPts val="400"/>
              </a:spcBef>
              <a:buFontTx/>
              <a:buChar char="•"/>
            </a:pPr>
            <a:r>
              <a:rPr lang="sk-SK" sz="2100" b="1" dirty="0" smtClean="0"/>
              <a:t>26. február 2018</a:t>
            </a:r>
            <a:r>
              <a:rPr lang="sk-SK" sz="2100" dirty="0" smtClean="0"/>
              <a:t> - zástupca </a:t>
            </a:r>
            <a:r>
              <a:rPr lang="sk-SK" sz="2100" dirty="0"/>
              <a:t>UPPVII </a:t>
            </a:r>
            <a:r>
              <a:rPr lang="sk-SK" sz="2100" dirty="0" smtClean="0"/>
              <a:t>informoval na pracovnom stretnutí v NASES, že úloha sa plní a bude splnená najneskôr do </a:t>
            </a:r>
            <a:r>
              <a:rPr lang="sk-SK" sz="2100" dirty="0" smtClean="0"/>
              <a:t>1. apríla 2018 </a:t>
            </a:r>
            <a:r>
              <a:rPr lang="sk-SK" sz="2100" dirty="0" smtClean="0"/>
              <a:t>a</a:t>
            </a:r>
            <a:r>
              <a:rPr lang="sk-SK" sz="2100" b="1" dirty="0" smtClean="0"/>
              <a:t> </a:t>
            </a:r>
            <a:r>
              <a:rPr lang="sk-SK" sz="2100" dirty="0" smtClean="0"/>
              <a:t>do spolupráce budú zapojení aj zástupcovia </a:t>
            </a:r>
            <a:r>
              <a:rPr lang="sk-SK" sz="2100" dirty="0"/>
              <a:t>ÚV </a:t>
            </a:r>
            <a:r>
              <a:rPr lang="sk-SK" sz="2100" dirty="0" smtClean="0"/>
              <a:t>SR / NASES a </a:t>
            </a:r>
            <a:r>
              <a:rPr lang="sk-SK" sz="2100" dirty="0"/>
              <a:t>USVROS </a:t>
            </a:r>
          </a:p>
          <a:p>
            <a:pPr marL="342900" indent="-342900" algn="just" eaLnBrk="0" hangingPunct="0">
              <a:lnSpc>
                <a:spcPct val="100000"/>
              </a:lnSpc>
              <a:spcBef>
                <a:spcPts val="400"/>
              </a:spcBef>
              <a:buFontTx/>
              <a:buChar char="•"/>
            </a:pPr>
            <a:r>
              <a:rPr lang="sk-SK" sz="2100" b="1" dirty="0" smtClean="0"/>
              <a:t>14. marec 2018 </a:t>
            </a:r>
            <a:r>
              <a:rPr lang="sk-SK" sz="2100" dirty="0"/>
              <a:t>- zástupca UPPVII </a:t>
            </a:r>
            <a:r>
              <a:rPr lang="sk-SK" sz="2100" dirty="0" smtClean="0"/>
              <a:t>informoval, že </a:t>
            </a:r>
            <a:r>
              <a:rPr lang="sk-SK" sz="2100" dirty="0"/>
              <a:t>do </a:t>
            </a:r>
            <a:r>
              <a:rPr lang="sk-SK" sz="2100" dirty="0" smtClean="0"/>
              <a:t>15. marca 2018 UPPVII predloží zástupcom ÚV SR/NASES pracovnú </a:t>
            </a:r>
            <a:r>
              <a:rPr lang="sk-SK" sz="2100" dirty="0"/>
              <a:t>verziu </a:t>
            </a:r>
            <a:r>
              <a:rPr lang="sk-SK" sz="2100" dirty="0" smtClean="0"/>
              <a:t>podrobného metodického pokynu, </a:t>
            </a:r>
            <a:r>
              <a:rPr lang="sk-SK" sz="2100" dirty="0" smtClean="0"/>
              <a:t>ktorý </a:t>
            </a:r>
            <a:r>
              <a:rPr lang="sk-SK" sz="2100" dirty="0" smtClean="0"/>
              <a:t>bol vypracovaný pre splnenie úlohy </a:t>
            </a:r>
            <a:r>
              <a:rPr lang="sk-SK" sz="2100" dirty="0" smtClean="0"/>
              <a:t>B.1</a:t>
            </a:r>
            <a:endParaRPr lang="sk-SK" sz="400" dirty="0" smtClean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25352" y="116632"/>
            <a:ext cx="5517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Uznesenie vlády SR č. 346/2017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4671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Úrad podpredsedu vlády SR pre investície a informatizác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9152" y="615510"/>
            <a:ext cx="8551104" cy="6053850"/>
          </a:xfrm>
          <a:prstGeom prst="rect">
            <a:avLst/>
          </a:prstGeom>
          <a:solidFill>
            <a:schemeClr val="bg1">
              <a:alpha val="36078"/>
            </a:schemeClr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/>
          <a:lstStyle/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1600" dirty="0" smtClean="0"/>
          </a:p>
          <a:p>
            <a:pPr marL="342900" indent="-342900" eaLnBrk="0" hangingPunct="0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sk-SK" sz="2100" b="1" dirty="0" smtClean="0"/>
              <a:t>Úloha bodu B.5 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Vytvoriť medzirezortnú pracovnú skupinu pre zabezpečenie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podpory sprístupnenia a používania otvorených údajov verejnej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správy SR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 smtClean="0"/>
              <a:t>    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</a:t>
            </a:r>
            <a:r>
              <a:rPr lang="sk-SK" sz="2100" b="1" dirty="0" smtClean="0"/>
              <a:t>    Zodpovední: </a:t>
            </a:r>
            <a:r>
              <a:rPr lang="sk-SK" sz="2100" dirty="0" smtClean="0"/>
              <a:t>podpredseda vlády SR pre investície a informatizáciu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    Termín: </a:t>
            </a:r>
            <a:r>
              <a:rPr lang="sk-SK" sz="2100" dirty="0"/>
              <a:t>do 31. </a:t>
            </a:r>
            <a:r>
              <a:rPr lang="sk-SK" sz="2100" dirty="0" smtClean="0"/>
              <a:t>júla </a:t>
            </a:r>
            <a:r>
              <a:rPr lang="sk-SK" sz="2100" dirty="0"/>
              <a:t>2017 </a:t>
            </a:r>
            <a:endParaRPr lang="sk-SK" sz="2100" b="1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    </a:t>
            </a:r>
            <a:r>
              <a:rPr lang="sk-SK" sz="2100" b="1" dirty="0" smtClean="0"/>
              <a:t>Stav </a:t>
            </a:r>
            <a:r>
              <a:rPr lang="sk-SK" sz="2100" b="1" dirty="0"/>
              <a:t>riešenia</a:t>
            </a:r>
            <a:r>
              <a:rPr lang="sk-SK" sz="2100" b="1" dirty="0" smtClean="0"/>
              <a:t>: </a:t>
            </a:r>
            <a:endParaRPr lang="sk-SK" sz="2100" b="1" dirty="0"/>
          </a:p>
          <a:p>
            <a:pPr marL="342900" indent="-342900" algn="just" eaLnBrk="0" hangingPunct="0">
              <a:lnSpc>
                <a:spcPct val="100000"/>
              </a:lnSpc>
              <a:spcBef>
                <a:spcPts val="400"/>
              </a:spcBef>
              <a:buFont typeface="Arial"/>
              <a:buChar char="•"/>
            </a:pPr>
            <a:r>
              <a:rPr lang="sk-SK" sz="2100" b="1" dirty="0"/>
              <a:t>d</a:t>
            </a:r>
            <a:r>
              <a:rPr lang="sk-SK" sz="2100" b="1" dirty="0" smtClean="0"/>
              <a:t>ecember 2017 </a:t>
            </a:r>
            <a:r>
              <a:rPr lang="sk-SK" sz="2100" dirty="0" smtClean="0"/>
              <a:t>- </a:t>
            </a:r>
            <a:r>
              <a:rPr lang="sk-SK" sz="2100" dirty="0" smtClean="0"/>
              <a:t>UPPVII </a:t>
            </a:r>
            <a:r>
              <a:rPr lang="sk-SK" sz="2100" dirty="0" smtClean="0"/>
              <a:t>informoval na pracovnom stretnutí, že pracovná skupina K9.4 Lepšie údaje je zároveň medzirezortná pracovná skupina podľa úlohy </a:t>
            </a:r>
            <a:r>
              <a:rPr lang="sk-SK" sz="2100" dirty="0" smtClean="0"/>
              <a:t>B.5</a:t>
            </a:r>
            <a:endParaRPr lang="sk-SK" sz="2100" dirty="0" smtClean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</a:t>
            </a:r>
            <a:endParaRPr lang="sk-SK" sz="400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25352" y="116632"/>
            <a:ext cx="5517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Uznesenie vlády SR č. 346/2017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7789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Úrad podpredsedu vlády SR pre investície a informatizác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9152" y="615510"/>
            <a:ext cx="8551104" cy="6053850"/>
          </a:xfrm>
          <a:prstGeom prst="rect">
            <a:avLst/>
          </a:prstGeom>
          <a:solidFill>
            <a:schemeClr val="bg1">
              <a:alpha val="36078"/>
            </a:schemeClr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/>
          <a:lstStyle/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1600" dirty="0" smtClean="0"/>
          </a:p>
          <a:p>
            <a:pPr marL="342900" indent="-342900" eaLnBrk="0" hangingPunct="0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sk-SK" sz="2100" b="1" dirty="0" smtClean="0"/>
              <a:t>Úloha bodu B.14 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Vykonať dátový audit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dirty="0" smtClean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</a:t>
            </a:r>
            <a:r>
              <a:rPr lang="sk-SK" sz="2100" b="1" dirty="0" smtClean="0"/>
              <a:t>    Zodpovední: </a:t>
            </a:r>
            <a:r>
              <a:rPr lang="sk-SK" sz="2100" dirty="0" smtClean="0"/>
              <a:t>vedúci Úradu vlády SR v spolupráci s podpredsedom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vlády SR pre investície a informatizáciu, ministrami, predsedami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ostatných ústredných orgánov štátnej správy a správcami ďalších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kapitol štátneho rozpočtu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    Termín: </a:t>
            </a:r>
            <a:r>
              <a:rPr lang="sk-SK" sz="2100" dirty="0"/>
              <a:t>do 31. </a:t>
            </a:r>
            <a:r>
              <a:rPr lang="sk-SK" sz="2100" dirty="0" smtClean="0"/>
              <a:t>marca 2018 </a:t>
            </a:r>
            <a:endParaRPr lang="sk-SK" sz="2100" b="1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    </a:t>
            </a:r>
            <a:r>
              <a:rPr lang="sk-SK" sz="2100" b="1" dirty="0" smtClean="0"/>
              <a:t>Stav </a:t>
            </a:r>
            <a:r>
              <a:rPr lang="sk-SK" sz="2100" b="1" dirty="0"/>
              <a:t>riešenia: </a:t>
            </a:r>
          </a:p>
          <a:p>
            <a:pPr marL="342900" indent="-342900" algn="just" eaLnBrk="0" hangingPunct="0">
              <a:lnSpc>
                <a:spcPct val="100000"/>
              </a:lnSpc>
              <a:spcBef>
                <a:spcPts val="400"/>
              </a:spcBef>
              <a:buFont typeface="Arial"/>
              <a:buChar char="•"/>
            </a:pPr>
            <a:r>
              <a:rPr lang="sk-SK" sz="2100" dirty="0" smtClean="0"/>
              <a:t>úloha sa plní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</a:t>
            </a:r>
            <a:endParaRPr lang="sk-SK" sz="400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25352" y="116632"/>
            <a:ext cx="5517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Uznesenie vlády SR č. 346/2017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4964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Úrad podpredsedu vlády SR pre investície a informatizác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9152" y="615510"/>
            <a:ext cx="8551104" cy="6053850"/>
          </a:xfrm>
          <a:prstGeom prst="rect">
            <a:avLst/>
          </a:prstGeom>
          <a:solidFill>
            <a:schemeClr val="bg1">
              <a:alpha val="36078"/>
            </a:schemeClr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/>
          <a:lstStyle/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1600" dirty="0" smtClean="0"/>
          </a:p>
          <a:p>
            <a:pPr marL="342900" indent="-342900" eaLnBrk="0" hangingPunct="0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sk-SK" sz="2100" b="1" dirty="0" smtClean="0"/>
              <a:t>Úloha bodu B.16  </a:t>
            </a:r>
          </a:p>
          <a:p>
            <a:pPr marL="360000"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 smtClean="0"/>
              <a:t>Vytvoriť rolu „dátového kurátora“, ktorý bude v inštitúcii kontaktným zamestnancom a bude koordinovať a zabezpečovať činnosti súvisiace s otvorenými údajmi a vystavovaním datasetov. V rámci samosprávy </a:t>
            </a:r>
            <a:r>
              <a:rPr lang="sk-SK" sz="2100" dirty="0" smtClean="0"/>
              <a:t>sa </a:t>
            </a:r>
            <a:r>
              <a:rPr lang="sk-SK" sz="2100" dirty="0" smtClean="0"/>
              <a:t>odporúča vytvoriť rolu dátového kurátora pre samosprávy v rámci združenia ZMOS a/alebo združenia DEUS. V rámci ostatných ústredných orgánov štátnej správy s obmedzenými kapacitami a finančnými zdrojmi sa odporúča využiť možnosť zabezpečenia dátového kurátora prostredníctvom externých zdrojov, financovaných z príslušných operačných programov EŠIF alebo prostredníctvom zdieľaných kapacít iného ústredného orgánu štátnej správy v súlade so závermi analýzy v oblasti dátových kurátorov v rámci inštitúcii verejnej správy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dirty="0" smtClean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 smtClean="0"/>
              <a:t>     </a:t>
            </a:r>
            <a:endParaRPr lang="sk-SK" sz="400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25352" y="116632"/>
            <a:ext cx="5517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Uznesenie vlády SR č. 346/2017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4827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Úrad podpredsedu vlády SR pre investície a informatizác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9152" y="615510"/>
            <a:ext cx="8551104" cy="6053850"/>
          </a:xfrm>
          <a:prstGeom prst="rect">
            <a:avLst/>
          </a:prstGeom>
          <a:solidFill>
            <a:schemeClr val="bg1">
              <a:alpha val="36078"/>
            </a:schemeClr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/>
          <a:lstStyle/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 smtClean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 smtClean="0"/>
              <a:t>     Zodpovední</a:t>
            </a:r>
            <a:r>
              <a:rPr lang="sk-SK" sz="2100" b="1" dirty="0"/>
              <a:t>: </a:t>
            </a:r>
            <a:r>
              <a:rPr lang="sk-SK" sz="2100" dirty="0"/>
              <a:t>podpredseda vlády SR pre investície a          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    informatizáciu, ministri, vedúci Úradu vlády SR, predsedovia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    ostatných ústredných orgánov štátnej správy, správcovia ďalších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    kapitol štátneho rozpočtu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 smtClean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 smtClean="0"/>
              <a:t>     Termín: </a:t>
            </a:r>
            <a:r>
              <a:rPr lang="sk-SK" sz="2100" dirty="0" smtClean="0"/>
              <a:t>do 31. marca 2018 </a:t>
            </a:r>
            <a:endParaRPr lang="sk-SK" sz="2100" b="1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 smtClean="0"/>
              <a:t>     </a:t>
            </a:r>
            <a:r>
              <a:rPr lang="sk-SK" sz="2100" b="1" dirty="0"/>
              <a:t>Stav riešenia:  </a:t>
            </a:r>
            <a:endParaRPr lang="sk-SK" sz="2100" b="1" dirty="0" smtClean="0"/>
          </a:p>
          <a:p>
            <a:pPr marL="342900" indent="-342900" algn="just" eaLnBrk="0" hangingPunct="0">
              <a:lnSpc>
                <a:spcPct val="100000"/>
              </a:lnSpc>
              <a:spcBef>
                <a:spcPts val="400"/>
              </a:spcBef>
              <a:buFont typeface="Arial"/>
              <a:buChar char="•"/>
            </a:pPr>
            <a:r>
              <a:rPr lang="sk-SK" sz="2100" dirty="0" smtClean="0"/>
              <a:t>úloha sa plní </a:t>
            </a:r>
          </a:p>
          <a:p>
            <a:pPr marL="342900" indent="-342900" algn="just" eaLnBrk="0" hangingPunct="0">
              <a:lnSpc>
                <a:spcPct val="100000"/>
              </a:lnSpc>
              <a:spcBef>
                <a:spcPts val="400"/>
              </a:spcBef>
              <a:buFont typeface="Arial"/>
              <a:buChar char="•"/>
            </a:pPr>
            <a:r>
              <a:rPr lang="sk-SK" sz="2100" dirty="0" smtClean="0"/>
              <a:t>povinné </a:t>
            </a:r>
            <a:r>
              <a:rPr lang="sk-SK" sz="2100" dirty="0" smtClean="0"/>
              <a:t>osoby majú povinnosť oznámiť kontaktnú osobu „dátového kurátora“ p. Janesovej do 6. apríla 2018</a:t>
            </a:r>
            <a:endParaRPr lang="sk-SK" sz="400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25352" y="116632"/>
            <a:ext cx="5517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Uznesenie vlády SR č. 346/2017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9096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Úrad podpredsedu vlády SR pre investície a informatizác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9152" y="615510"/>
            <a:ext cx="8551104" cy="6053850"/>
          </a:xfrm>
          <a:prstGeom prst="rect">
            <a:avLst/>
          </a:prstGeom>
          <a:solidFill>
            <a:schemeClr val="bg1">
              <a:alpha val="36078"/>
            </a:schemeClr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/>
          <a:lstStyle/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1600" dirty="0" smtClean="0"/>
          </a:p>
          <a:p>
            <a:pPr marL="342900" indent="-342900" eaLnBrk="0" hangingPunct="0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sk-SK" sz="2100" b="1" dirty="0" smtClean="0"/>
              <a:t>Úloha bodu B.17 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Vymenovať hlavného dátového kurátora pre otvorené údaje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verejnej správy SR </a:t>
            </a:r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dirty="0" smtClean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</a:t>
            </a:r>
            <a:r>
              <a:rPr lang="sk-SK" sz="2100" b="1" dirty="0" smtClean="0"/>
              <a:t>    Zodpovední: </a:t>
            </a:r>
            <a:r>
              <a:rPr lang="sk-SK" sz="2100" dirty="0" smtClean="0"/>
              <a:t>podpredseda vlády SR pre investície a 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informatizáciu v spolupráci s vedúcim Úradu vlády SR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    Termín: </a:t>
            </a:r>
            <a:r>
              <a:rPr lang="sk-SK" sz="2100" dirty="0"/>
              <a:t>do 31. </a:t>
            </a:r>
            <a:r>
              <a:rPr lang="sk-SK" sz="2100" dirty="0" smtClean="0"/>
              <a:t>marca 2018 </a:t>
            </a:r>
            <a:endParaRPr lang="sk-SK" sz="2100" b="1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b="1" dirty="0"/>
              <a:t>     Stav riešenia:  </a:t>
            </a:r>
          </a:p>
          <a:p>
            <a:pPr marL="342900" indent="-342900" eaLnBrk="0" hangingPunct="0">
              <a:lnSpc>
                <a:spcPct val="100000"/>
              </a:lnSpc>
              <a:spcBef>
                <a:spcPts val="400"/>
              </a:spcBef>
              <a:buFont typeface="Arial"/>
              <a:buChar char="•"/>
            </a:pPr>
            <a:r>
              <a:rPr lang="sk-SK" sz="2100" dirty="0" smtClean="0"/>
              <a:t>UPPVII </a:t>
            </a:r>
            <a:r>
              <a:rPr lang="sk-SK" sz="2100" dirty="0" smtClean="0"/>
              <a:t>vymenoval za hlavného dátového kurátora p. Petra Helexu, riaditeľa odboru stratégie informatizácie spoločnosti a medzinárodnej agendy</a:t>
            </a:r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r>
              <a:rPr lang="sk-SK" sz="2100" dirty="0"/>
              <a:t> </a:t>
            </a:r>
            <a:r>
              <a:rPr lang="sk-SK" sz="2100" dirty="0" smtClean="0"/>
              <a:t>    </a:t>
            </a:r>
            <a:endParaRPr lang="sk-SK" sz="400" dirty="0"/>
          </a:p>
          <a:p>
            <a:pPr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2100" b="1" dirty="0" smtClean="0"/>
          </a:p>
          <a:p>
            <a:pPr algn="just" eaLnBrk="0" hangingPunct="0">
              <a:lnSpc>
                <a:spcPct val="100000"/>
              </a:lnSpc>
              <a:spcBef>
                <a:spcPts val="400"/>
              </a:spcBef>
            </a:pPr>
            <a:endParaRPr lang="sk-SK" sz="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25352" y="116632"/>
            <a:ext cx="5517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Uznesenie vlády SR č. 346/2017</a:t>
            </a: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2827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lank">
  <a:themeElements>
    <a:clrScheme name="Blank 1">
      <a:dk1>
        <a:srgbClr val="004785"/>
      </a:dk1>
      <a:lt1>
        <a:srgbClr val="FFFFFF"/>
      </a:lt1>
      <a:dk2>
        <a:srgbClr val="004785"/>
      </a:dk2>
      <a:lt2>
        <a:srgbClr val="808080"/>
      </a:lt2>
      <a:accent1>
        <a:srgbClr val="3E7898"/>
      </a:accent1>
      <a:accent2>
        <a:srgbClr val="C0D8E6"/>
      </a:accent2>
      <a:accent3>
        <a:srgbClr val="FFFFFF"/>
      </a:accent3>
      <a:accent4>
        <a:srgbClr val="003B71"/>
      </a:accent4>
      <a:accent5>
        <a:srgbClr val="AFBECA"/>
      </a:accent5>
      <a:accent6>
        <a:srgbClr val="AEC4D0"/>
      </a:accent6>
      <a:hlink>
        <a:srgbClr val="6EA5C4"/>
      </a:hlink>
      <a:folHlink>
        <a:srgbClr val="C0C0C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91440" rIns="91440" bIns="9144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91440" rIns="91440" bIns="9144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4785"/>
        </a:dk1>
        <a:lt1>
          <a:srgbClr val="FFFFFF"/>
        </a:lt1>
        <a:dk2>
          <a:srgbClr val="004785"/>
        </a:dk2>
        <a:lt2>
          <a:srgbClr val="808080"/>
        </a:lt2>
        <a:accent1>
          <a:srgbClr val="3E7898"/>
        </a:accent1>
        <a:accent2>
          <a:srgbClr val="C0D8E6"/>
        </a:accent2>
        <a:accent3>
          <a:srgbClr val="FFFFFF"/>
        </a:accent3>
        <a:accent4>
          <a:srgbClr val="003B71"/>
        </a:accent4>
        <a:accent5>
          <a:srgbClr val="AFBECA"/>
        </a:accent5>
        <a:accent6>
          <a:srgbClr val="AEC4D0"/>
        </a:accent6>
        <a:hlink>
          <a:srgbClr val="6EA5C4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">
  <a:themeElements>
    <a:clrScheme name="ADL Color Theme">
      <a:dk1>
        <a:srgbClr val="004785"/>
      </a:dk1>
      <a:lt1>
        <a:sysClr val="window" lastClr="FFFFFF"/>
      </a:lt1>
      <a:dk2>
        <a:srgbClr val="004785"/>
      </a:dk2>
      <a:lt2>
        <a:srgbClr val="808080"/>
      </a:lt2>
      <a:accent1>
        <a:srgbClr val="004785"/>
      </a:accent1>
      <a:accent2>
        <a:srgbClr val="C0D8E6"/>
      </a:accent2>
      <a:accent3>
        <a:srgbClr val="C0C0C0"/>
      </a:accent3>
      <a:accent4>
        <a:srgbClr val="6EA5C4"/>
      </a:accent4>
      <a:accent5>
        <a:srgbClr val="FFED9F"/>
      </a:accent5>
      <a:accent6>
        <a:srgbClr val="FFCC00"/>
      </a:accent6>
      <a:hlink>
        <a:srgbClr val="6EA5C4"/>
      </a:hlink>
      <a:folHlink>
        <a:srgbClr val="3E789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rgbClr val="969696"/>
          </a:solidFill>
        </a:ln>
      </a:spPr>
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200" dirty="0" err="1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ln w="12700">
          <a:noFill/>
        </a:ln>
      </a:spPr>
      <a:bodyPr wrap="square" rtlCol="0">
        <a:spAutoFit/>
      </a:bodyPr>
      <a:lstStyle>
        <a:defPPr>
          <a:defRPr sz="1400" dirty="0" err="1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Custom Color 1">
      <a:srgbClr val="3E7898"/>
    </a:custClr>
    <a:custClr name="Custom Color 2">
      <a:srgbClr val="000000"/>
    </a:custClr>
    <a:custClr name="Custom Color 3">
      <a:srgbClr val="4D4D4D"/>
    </a:custClr>
    <a:custClr name="Custom Color 4">
      <a:srgbClr val="969696"/>
    </a:custClr>
    <a:custClr name="Custom Color 5">
      <a:srgbClr val="EAEAEA"/>
    </a:custClr>
    <a:custClr name="Custom Color 6">
      <a:srgbClr val="6EB66E"/>
    </a:custClr>
    <a:custClr name="Custom Color 7">
      <a:srgbClr val="CC0000"/>
    </a:custClr>
  </a:custClr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CA8111DA4157847AB3D28A315D6E359" ma:contentTypeVersion="1" ma:contentTypeDescription="Umožňuje vytvoriť nový dokument." ma:contentTypeScope="" ma:versionID="1432a405dbc178c3fef641232c2ddf8a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CTYWSUCD3UHA-699772915-177</_dlc_DocId>
    <_dlc_DocIdUrl xmlns="af457a4c-de28-4d38-bda9-e56a61b168cd">
      <Url>https://sp.vicepremier.gov.sk/lepsie-data/_layouts/15/DocIdRedir.aspx?ID=CTYWSUCD3UHA-699772915-177</Url>
      <Description>CTYWSUCD3UHA-699772915-177</Description>
    </_dlc_DocIdUrl>
  </documentManagement>
</p:properties>
</file>

<file path=customXml/itemProps1.xml><?xml version="1.0" encoding="utf-8"?>
<ds:datastoreItem xmlns:ds="http://schemas.openxmlformats.org/officeDocument/2006/customXml" ds:itemID="{886A8FB1-922A-4408-AB2D-D682248219E7}"/>
</file>

<file path=customXml/itemProps2.xml><?xml version="1.0" encoding="utf-8"?>
<ds:datastoreItem xmlns:ds="http://schemas.openxmlformats.org/officeDocument/2006/customXml" ds:itemID="{4093F494-A9FB-4C55-A6A2-4ACA1012B06E}"/>
</file>

<file path=customXml/itemProps3.xml><?xml version="1.0" encoding="utf-8"?>
<ds:datastoreItem xmlns:ds="http://schemas.openxmlformats.org/officeDocument/2006/customXml" ds:itemID="{7BCC0952-7B36-4B24-B014-6E262DF97DFC}"/>
</file>

<file path=customXml/itemProps4.xml><?xml version="1.0" encoding="utf-8"?>
<ds:datastoreItem xmlns:ds="http://schemas.openxmlformats.org/officeDocument/2006/customXml" ds:itemID="{50A989D1-CEE1-4CAB-8510-E2F73B758071}"/>
</file>

<file path=docProps/app.xml><?xml version="1.0" encoding="utf-8"?>
<Properties xmlns="http://schemas.openxmlformats.org/officeDocument/2006/extended-properties" xmlns:vt="http://schemas.openxmlformats.org/officeDocument/2006/docPropsVTypes">
  <TotalTime>2422</TotalTime>
  <Words>908</Words>
  <Application>Microsoft Office PowerPoint</Application>
  <PresentationFormat>Prezentácia na obrazovke (4:3)</PresentationFormat>
  <Paragraphs>153</Paragraphs>
  <Slides>12</Slides>
  <Notes>12</Notes>
  <HiddenSlides>0</HiddenSlides>
  <MMClips>0</MMClips>
  <ScaleCrop>false</ScaleCrop>
  <HeadingPairs>
    <vt:vector size="8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2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Calibri</vt:lpstr>
      <vt:lpstr>Times New Roman</vt:lpstr>
      <vt:lpstr>Wingdings</vt:lpstr>
      <vt:lpstr>Blank</vt:lpstr>
      <vt:lpstr>1_Blank</vt:lpstr>
      <vt:lpstr>think-cell Slide</vt:lpstr>
      <vt:lpstr>Stratégia a akčný plán sprístupnenia a používania otvorených údajov verejnej správy  Uznesenie vlády SR č. 346/2017</vt:lpstr>
      <vt:lpstr>Organizačné zabezpečenie a podpora pre verejnú správu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Ďakujem za Vašu pozornosť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Stratégia a akčný plán sprístupnenia a používania otvorených údajov verejnej správy  Uznesenie vlády SR č. 346/2017</dc:title>
  <dc:subject/>
  <dc:creator>Lucia Janesová</dc:creator>
  <cp:keywords/>
  <dc:description/>
  <cp:lastModifiedBy>Lucia Janesová</cp:lastModifiedBy>
  <cp:revision>304</cp:revision>
  <cp:lastPrinted>2017-11-28T10:47:02Z</cp:lastPrinted>
  <dcterms:created xsi:type="dcterms:W3CDTF">2016-08-28T10:53:03Z</dcterms:created>
  <dcterms:modified xsi:type="dcterms:W3CDTF">2018-03-15T11:16:58Z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_dlc_DocIdItemGuid">
    <vt:lpwstr>888e5c4c-da9d-4f75-a541-57392dda8c3d</vt:lpwstr>
  </property>
</Properties>
</file>