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changesInfos/changesInfo1.xml" ContentType="application/vnd.ms-powerpoint.changesinfo+xml"/>
  <Override PartName="/docProps/app.xml" ContentType="application/vnd.openxmlformats-officedocument.extended-properties+xml"/>
  <Override PartName="/ppt/revisionInfo.xml" ContentType="application/vnd.ms-powerpoint.revisioninfo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600" r:id="rId2"/>
    <p:sldId id="256" r:id="rId3"/>
    <p:sldId id="321" r:id="rId4"/>
    <p:sldId id="320" r:id="rId5"/>
    <p:sldId id="303" r:id="rId6"/>
    <p:sldId id="425" r:id="rId7"/>
    <p:sldId id="554" r:id="rId8"/>
    <p:sldId id="501" r:id="rId9"/>
    <p:sldId id="328" r:id="rId10"/>
    <p:sldId id="658" r:id="rId11"/>
    <p:sldId id="614" r:id="rId12"/>
    <p:sldId id="615" r:id="rId13"/>
    <p:sldId id="267" r:id="rId14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1C0056-1539-48FC-B99E-5F05A879958C}" v="1010" dt="2018-06-21T10:54:02.8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1" autoAdjust="0"/>
    <p:restoredTop sz="82528" autoAdjust="0"/>
  </p:normalViewPr>
  <p:slideViewPr>
    <p:cSldViewPr snapToGrid="0">
      <p:cViewPr varScale="1">
        <p:scale>
          <a:sx n="68" d="100"/>
          <a:sy n="68" d="100"/>
        </p:scale>
        <p:origin x="122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5" Type="http://schemas.openxmlformats.org/officeDocument/2006/relationships/customXml" Target="../customXml/item4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aj Bardy" userId="7a30c89b9a2eb2dd" providerId="LiveId" clId="{711C0056-1539-48FC-B99E-5F05A879958C}"/>
    <pc:docChg chg="undo custSel addSld delSld modSld sldOrd">
      <pc:chgData name="Juraj Bardy" userId="7a30c89b9a2eb2dd" providerId="LiveId" clId="{711C0056-1539-48FC-B99E-5F05A879958C}" dt="2018-06-21T10:54:02.809" v="1009"/>
      <pc:docMkLst>
        <pc:docMk/>
      </pc:docMkLst>
      <pc:sldChg chg="modSp ord">
        <pc:chgData name="Juraj Bardy" userId="7a30c89b9a2eb2dd" providerId="LiveId" clId="{711C0056-1539-48FC-B99E-5F05A879958C}" dt="2018-06-21T10:53:36.897" v="1008"/>
        <pc:sldMkLst>
          <pc:docMk/>
          <pc:sldMk cId="1425345135" sldId="256"/>
        </pc:sldMkLst>
        <pc:spChg chg="mod">
          <ac:chgData name="Juraj Bardy" userId="7a30c89b9a2eb2dd" providerId="LiveId" clId="{711C0056-1539-48FC-B99E-5F05A879958C}" dt="2018-06-21T09:56:55.933" v="5" actId="20577"/>
          <ac:spMkLst>
            <pc:docMk/>
            <pc:sldMk cId="1425345135" sldId="256"/>
            <ac:spMk id="3" creationId="{00000000-0000-0000-0000-000000000000}"/>
          </ac:spMkLst>
        </pc:spChg>
      </pc:sldChg>
      <pc:sldChg chg="addSp delSp modSp add ord">
        <pc:chgData name="Juraj Bardy" userId="7a30c89b9a2eb2dd" providerId="LiveId" clId="{711C0056-1539-48FC-B99E-5F05A879958C}" dt="2018-06-21T10:53:34.993" v="1007" actId="255"/>
        <pc:sldMkLst>
          <pc:docMk/>
          <pc:sldMk cId="3658836668" sldId="321"/>
        </pc:sldMkLst>
        <pc:spChg chg="mod">
          <ac:chgData name="Juraj Bardy" userId="7a30c89b9a2eb2dd" providerId="LiveId" clId="{711C0056-1539-48FC-B99E-5F05A879958C}" dt="2018-06-21T10:46:44.730" v="808" actId="20577"/>
          <ac:spMkLst>
            <pc:docMk/>
            <pc:sldMk cId="3658836668" sldId="321"/>
            <ac:spMk id="4" creationId="{00000000-0000-0000-0000-000000000000}"/>
          </ac:spMkLst>
        </pc:spChg>
        <pc:spChg chg="del">
          <ac:chgData name="Juraj Bardy" userId="7a30c89b9a2eb2dd" providerId="LiveId" clId="{711C0056-1539-48FC-B99E-5F05A879958C}" dt="2018-06-21T10:46:28.103" v="780" actId="478"/>
          <ac:spMkLst>
            <pc:docMk/>
            <pc:sldMk cId="3658836668" sldId="321"/>
            <ac:spMk id="5" creationId="{00000000-0000-0000-0000-000000000000}"/>
          </ac:spMkLst>
        </pc:spChg>
        <pc:spChg chg="add mod">
          <ac:chgData name="Juraj Bardy" userId="7a30c89b9a2eb2dd" providerId="LiveId" clId="{711C0056-1539-48FC-B99E-5F05A879958C}" dt="2018-06-21T10:52:50.843" v="1003" actId="20577"/>
          <ac:spMkLst>
            <pc:docMk/>
            <pc:sldMk cId="3658836668" sldId="321"/>
            <ac:spMk id="12" creationId="{9F7FBD6B-76B7-4800-9F09-8302EE6A1C76}"/>
          </ac:spMkLst>
        </pc:spChg>
        <pc:spChg chg="mod">
          <ac:chgData name="Juraj Bardy" userId="7a30c89b9a2eb2dd" providerId="LiveId" clId="{711C0056-1539-48FC-B99E-5F05A879958C}" dt="2018-06-21T10:53:34.993" v="1007" actId="255"/>
          <ac:spMkLst>
            <pc:docMk/>
            <pc:sldMk cId="3658836668" sldId="321"/>
            <ac:spMk id="19" creationId="{00000000-0000-0000-0000-000000000000}"/>
          </ac:spMkLst>
        </pc:spChg>
      </pc:sldChg>
      <pc:sldChg chg="modSp add ord">
        <pc:chgData name="Juraj Bardy" userId="7a30c89b9a2eb2dd" providerId="LiveId" clId="{711C0056-1539-48FC-B99E-5F05A879958C}" dt="2018-06-21T10:54:02.809" v="1009"/>
        <pc:sldMkLst>
          <pc:docMk/>
          <pc:sldMk cId="1971496748" sldId="328"/>
        </pc:sldMkLst>
        <pc:spChg chg="mod">
          <ac:chgData name="Juraj Bardy" userId="7a30c89b9a2eb2dd" providerId="LiveId" clId="{711C0056-1539-48FC-B99E-5F05A879958C}" dt="2018-06-21T10:45:06.515" v="706" actId="20577"/>
          <ac:spMkLst>
            <pc:docMk/>
            <pc:sldMk cId="1971496748" sldId="328"/>
            <ac:spMk id="7" creationId="{00000000-0000-0000-0000-000000000000}"/>
          </ac:spMkLst>
        </pc:spChg>
        <pc:spChg chg="mod">
          <ac:chgData name="Juraj Bardy" userId="7a30c89b9a2eb2dd" providerId="LiveId" clId="{711C0056-1539-48FC-B99E-5F05A879958C}" dt="2018-06-21T10:45:25.427" v="732" actId="20577"/>
          <ac:spMkLst>
            <pc:docMk/>
            <pc:sldMk cId="1971496748" sldId="328"/>
            <ac:spMk id="11" creationId="{00000000-0000-0000-0000-000000000000}"/>
          </ac:spMkLst>
        </pc:spChg>
        <pc:spChg chg="mod">
          <ac:chgData name="Juraj Bardy" userId="7a30c89b9a2eb2dd" providerId="LiveId" clId="{711C0056-1539-48FC-B99E-5F05A879958C}" dt="2018-06-21T10:45:21.152" v="726" actId="20577"/>
          <ac:spMkLst>
            <pc:docMk/>
            <pc:sldMk cId="1971496748" sldId="328"/>
            <ac:spMk id="12" creationId="{00000000-0000-0000-0000-000000000000}"/>
          </ac:spMkLst>
        </pc:spChg>
        <pc:spChg chg="mod">
          <ac:chgData name="Juraj Bardy" userId="7a30c89b9a2eb2dd" providerId="LiveId" clId="{711C0056-1539-48FC-B99E-5F05A879958C}" dt="2018-06-21T10:45:15.899" v="717" actId="20577"/>
          <ac:spMkLst>
            <pc:docMk/>
            <pc:sldMk cId="1971496748" sldId="328"/>
            <ac:spMk id="18" creationId="{00000000-0000-0000-0000-000000000000}"/>
          </ac:spMkLst>
        </pc:spChg>
        <pc:spChg chg="mod">
          <ac:chgData name="Juraj Bardy" userId="7a30c89b9a2eb2dd" providerId="LiveId" clId="{711C0056-1539-48FC-B99E-5F05A879958C}" dt="2018-06-21T10:45:10.644" v="714" actId="20577"/>
          <ac:spMkLst>
            <pc:docMk/>
            <pc:sldMk cId="1971496748" sldId="328"/>
            <ac:spMk id="19" creationId="{00000000-0000-0000-0000-000000000000}"/>
          </ac:spMkLst>
        </pc:spChg>
      </pc:sldChg>
      <pc:sldChg chg="addSp delSp modSp add">
        <pc:chgData name="Juraj Bardy" userId="7a30c89b9a2eb2dd" providerId="LiveId" clId="{711C0056-1539-48FC-B99E-5F05A879958C}" dt="2018-06-21T10:37:06.866" v="562" actId="20577"/>
        <pc:sldMkLst>
          <pc:docMk/>
          <pc:sldMk cId="1791202569" sldId="600"/>
        </pc:sldMkLst>
        <pc:spChg chg="del">
          <ac:chgData name="Juraj Bardy" userId="7a30c89b9a2eb2dd" providerId="LiveId" clId="{711C0056-1539-48FC-B99E-5F05A879958C}" dt="2018-06-21T09:59:11.732" v="15" actId="931"/>
          <ac:spMkLst>
            <pc:docMk/>
            <pc:sldMk cId="1791202569" sldId="600"/>
            <ac:spMk id="2" creationId="{00000000-0000-0000-0000-000000000000}"/>
          </ac:spMkLst>
        </pc:spChg>
        <pc:spChg chg="mod">
          <ac:chgData name="Juraj Bardy" userId="7a30c89b9a2eb2dd" providerId="LiveId" clId="{711C0056-1539-48FC-B99E-5F05A879958C}" dt="2018-06-21T10:36:53.586" v="537" actId="1076"/>
          <ac:spMkLst>
            <pc:docMk/>
            <pc:sldMk cId="1791202569" sldId="600"/>
            <ac:spMk id="3" creationId="{00000000-0000-0000-0000-000000000000}"/>
          </ac:spMkLst>
        </pc:spChg>
        <pc:spChg chg="mod">
          <ac:chgData name="Juraj Bardy" userId="7a30c89b9a2eb2dd" providerId="LiveId" clId="{711C0056-1539-48FC-B99E-5F05A879958C}" dt="2018-06-21T09:59:41.510" v="70" actId="20577"/>
          <ac:spMkLst>
            <pc:docMk/>
            <pc:sldMk cId="1791202569" sldId="600"/>
            <ac:spMk id="7" creationId="{00000000-0000-0000-0000-000000000000}"/>
          </ac:spMkLst>
        </pc:spChg>
        <pc:spChg chg="del mod">
          <ac:chgData name="Juraj Bardy" userId="7a30c89b9a2eb2dd" providerId="LiveId" clId="{711C0056-1539-48FC-B99E-5F05A879958C}" dt="2018-06-21T09:59:35.509" v="49" actId="478"/>
          <ac:spMkLst>
            <pc:docMk/>
            <pc:sldMk cId="1791202569" sldId="600"/>
            <ac:spMk id="8" creationId="{00000000-0000-0000-0000-000000000000}"/>
          </ac:spMkLst>
        </pc:spChg>
        <pc:spChg chg="mod">
          <ac:chgData name="Juraj Bardy" userId="7a30c89b9a2eb2dd" providerId="LiveId" clId="{711C0056-1539-48FC-B99E-5F05A879958C}" dt="2018-06-21T10:01:18.996" v="297" actId="1036"/>
          <ac:spMkLst>
            <pc:docMk/>
            <pc:sldMk cId="1791202569" sldId="600"/>
            <ac:spMk id="13" creationId="{00000000-0000-0000-0000-000000000000}"/>
          </ac:spMkLst>
        </pc:spChg>
        <pc:spChg chg="del">
          <ac:chgData name="Juraj Bardy" userId="7a30c89b9a2eb2dd" providerId="LiveId" clId="{711C0056-1539-48FC-B99E-5F05A879958C}" dt="2018-06-21T09:59:57.212" v="88" actId="478"/>
          <ac:spMkLst>
            <pc:docMk/>
            <pc:sldMk cId="1791202569" sldId="600"/>
            <ac:spMk id="14" creationId="{00000000-0000-0000-0000-000000000000}"/>
          </ac:spMkLst>
        </pc:spChg>
        <pc:spChg chg="mod">
          <ac:chgData name="Juraj Bardy" userId="7a30c89b9a2eb2dd" providerId="LiveId" clId="{711C0056-1539-48FC-B99E-5F05A879958C}" dt="2018-06-21T10:01:03.992" v="255" actId="1036"/>
          <ac:spMkLst>
            <pc:docMk/>
            <pc:sldMk cId="1791202569" sldId="600"/>
            <ac:spMk id="18" creationId="{00000000-0000-0000-0000-000000000000}"/>
          </ac:spMkLst>
        </pc:spChg>
        <pc:spChg chg="mod">
          <ac:chgData name="Juraj Bardy" userId="7a30c89b9a2eb2dd" providerId="LiveId" clId="{711C0056-1539-48FC-B99E-5F05A879958C}" dt="2018-06-21T10:00:35.638" v="209" actId="20577"/>
          <ac:spMkLst>
            <pc:docMk/>
            <pc:sldMk cId="1791202569" sldId="600"/>
            <ac:spMk id="19" creationId="{00000000-0000-0000-0000-000000000000}"/>
          </ac:spMkLst>
        </pc:spChg>
        <pc:spChg chg="del">
          <ac:chgData name="Juraj Bardy" userId="7a30c89b9a2eb2dd" providerId="LiveId" clId="{711C0056-1539-48FC-B99E-5F05A879958C}" dt="2018-06-21T09:59:01.064" v="14" actId="478"/>
          <ac:spMkLst>
            <pc:docMk/>
            <pc:sldMk cId="1791202569" sldId="600"/>
            <ac:spMk id="20" creationId="{00000000-0000-0000-0000-000000000000}"/>
          </ac:spMkLst>
        </pc:spChg>
        <pc:spChg chg="mod">
          <ac:chgData name="Juraj Bardy" userId="7a30c89b9a2eb2dd" providerId="LiveId" clId="{711C0056-1539-48FC-B99E-5F05A879958C}" dt="2018-06-21T10:01:46.532" v="335" actId="1076"/>
          <ac:spMkLst>
            <pc:docMk/>
            <pc:sldMk cId="1791202569" sldId="600"/>
            <ac:spMk id="24" creationId="{32683A24-6A3D-4F37-9093-BC79C64C22CD}"/>
          </ac:spMkLst>
        </pc:spChg>
        <pc:spChg chg="add mod">
          <ac:chgData name="Juraj Bardy" userId="7a30c89b9a2eb2dd" providerId="LiveId" clId="{711C0056-1539-48FC-B99E-5F05A879958C}" dt="2018-06-21T10:35:52.561" v="461" actId="1035"/>
          <ac:spMkLst>
            <pc:docMk/>
            <pc:sldMk cId="1791202569" sldId="600"/>
            <ac:spMk id="25" creationId="{9AD77947-3504-4794-BC82-27549C644494}"/>
          </ac:spMkLst>
        </pc:spChg>
        <pc:spChg chg="mod">
          <ac:chgData name="Juraj Bardy" userId="7a30c89b9a2eb2dd" providerId="LiveId" clId="{711C0056-1539-48FC-B99E-5F05A879958C}" dt="2018-06-21T10:37:06.866" v="562" actId="20577"/>
          <ac:spMkLst>
            <pc:docMk/>
            <pc:sldMk cId="1791202569" sldId="600"/>
            <ac:spMk id="28" creationId="{DB126672-4661-461C-ADFA-2A762CC8D5CA}"/>
          </ac:spMkLst>
        </pc:spChg>
        <pc:grpChg chg="mod">
          <ac:chgData name="Juraj Bardy" userId="7a30c89b9a2eb2dd" providerId="LiveId" clId="{711C0056-1539-48FC-B99E-5F05A879958C}" dt="2018-06-21T10:00:48.765" v="231" actId="1035"/>
          <ac:grpSpMkLst>
            <pc:docMk/>
            <pc:sldMk cId="1791202569" sldId="600"/>
            <ac:grpSpMk id="4" creationId="{00000000-0000-0000-0000-000000000000}"/>
          </ac:grpSpMkLst>
        </pc:grpChg>
        <pc:grpChg chg="del">
          <ac:chgData name="Juraj Bardy" userId="7a30c89b9a2eb2dd" providerId="LiveId" clId="{711C0056-1539-48FC-B99E-5F05A879958C}" dt="2018-06-21T09:59:35.509" v="49" actId="478"/>
          <ac:grpSpMkLst>
            <pc:docMk/>
            <pc:sldMk cId="1791202569" sldId="600"/>
            <ac:grpSpMk id="6" creationId="{00000000-0000-0000-0000-000000000000}"/>
          </ac:grpSpMkLst>
        </pc:grpChg>
        <pc:grpChg chg="mod">
          <ac:chgData name="Juraj Bardy" userId="7a30c89b9a2eb2dd" providerId="LiveId" clId="{711C0056-1539-48FC-B99E-5F05A879958C}" dt="2018-06-21T10:36:49.631" v="535" actId="1036"/>
          <ac:grpSpMkLst>
            <pc:docMk/>
            <pc:sldMk cId="1791202569" sldId="600"/>
            <ac:grpSpMk id="10" creationId="{00000000-0000-0000-0000-000000000000}"/>
          </ac:grpSpMkLst>
        </pc:grpChg>
        <pc:grpChg chg="del">
          <ac:chgData name="Juraj Bardy" userId="7a30c89b9a2eb2dd" providerId="LiveId" clId="{711C0056-1539-48FC-B99E-5F05A879958C}" dt="2018-06-21T09:59:57.212" v="88" actId="478"/>
          <ac:grpSpMkLst>
            <pc:docMk/>
            <pc:sldMk cId="1791202569" sldId="600"/>
            <ac:grpSpMk id="12" creationId="{00000000-0000-0000-0000-000000000000}"/>
          </ac:grpSpMkLst>
        </pc:grpChg>
        <pc:grpChg chg="mod">
          <ac:chgData name="Juraj Bardy" userId="7a30c89b9a2eb2dd" providerId="LiveId" clId="{711C0056-1539-48FC-B99E-5F05A879958C}" dt="2018-06-21T10:36:04.664" v="493" actId="1036"/>
          <ac:grpSpMkLst>
            <pc:docMk/>
            <pc:sldMk cId="1791202569" sldId="600"/>
            <ac:grpSpMk id="15" creationId="{00000000-0000-0000-0000-000000000000}"/>
          </ac:grpSpMkLst>
        </pc:grpChg>
        <pc:grpChg chg="add mod">
          <ac:chgData name="Juraj Bardy" userId="7a30c89b9a2eb2dd" providerId="LiveId" clId="{711C0056-1539-48FC-B99E-5F05A879958C}" dt="2018-06-21T10:36:25.953" v="511" actId="1036"/>
          <ac:grpSpMkLst>
            <pc:docMk/>
            <pc:sldMk cId="1791202569" sldId="600"/>
            <ac:grpSpMk id="22" creationId="{28CEC85C-36D7-4A4F-838A-940CF2699115}"/>
          </ac:grpSpMkLst>
        </pc:grpChg>
        <pc:grpChg chg="add mod">
          <ac:chgData name="Juraj Bardy" userId="7a30c89b9a2eb2dd" providerId="LiveId" clId="{711C0056-1539-48FC-B99E-5F05A879958C}" dt="2018-06-21T10:37:01.141" v="547" actId="1036"/>
          <ac:grpSpMkLst>
            <pc:docMk/>
            <pc:sldMk cId="1791202569" sldId="600"/>
            <ac:grpSpMk id="26" creationId="{7C63B084-B0A3-4846-AAF1-E716097E18A8}"/>
          </ac:grpSpMkLst>
        </pc:grpChg>
        <pc:picChg chg="add mod">
          <ac:chgData name="Juraj Bardy" userId="7a30c89b9a2eb2dd" providerId="LiveId" clId="{711C0056-1539-48FC-B99E-5F05A879958C}" dt="2018-06-21T10:35:43.046" v="421" actId="1076"/>
          <ac:picMkLst>
            <pc:docMk/>
            <pc:sldMk cId="1791202569" sldId="600"/>
            <ac:picMk id="21" creationId="{C2DCF0D1-FC68-4234-A11E-322A7F576DBE}"/>
          </ac:picMkLst>
        </pc:picChg>
      </pc:sldChg>
      <pc:sldChg chg="modSp add ord">
        <pc:chgData name="Juraj Bardy" userId="7a30c89b9a2eb2dd" providerId="LiveId" clId="{711C0056-1539-48FC-B99E-5F05A879958C}" dt="2018-06-21T10:42:42.317" v="673"/>
        <pc:sldMkLst>
          <pc:docMk/>
          <pc:sldMk cId="3007581594" sldId="614"/>
        </pc:sldMkLst>
        <pc:spChg chg="mod">
          <ac:chgData name="Juraj Bardy" userId="7a30c89b9a2eb2dd" providerId="LiveId" clId="{711C0056-1539-48FC-B99E-5F05A879958C}" dt="2018-06-21T10:41:02.987" v="614" actId="20577"/>
          <ac:spMkLst>
            <pc:docMk/>
            <pc:sldMk cId="3007581594" sldId="614"/>
            <ac:spMk id="7" creationId="{00000000-0000-0000-0000-000000000000}"/>
          </ac:spMkLst>
        </pc:spChg>
      </pc:sldChg>
      <pc:sldChg chg="modSp add ord">
        <pc:chgData name="Juraj Bardy" userId="7a30c89b9a2eb2dd" providerId="LiveId" clId="{711C0056-1539-48FC-B99E-5F05A879958C}" dt="2018-06-21T10:42:43.903" v="674"/>
        <pc:sldMkLst>
          <pc:docMk/>
          <pc:sldMk cId="3940057307" sldId="615"/>
        </pc:sldMkLst>
        <pc:spChg chg="mod">
          <ac:chgData name="Juraj Bardy" userId="7a30c89b9a2eb2dd" providerId="LiveId" clId="{711C0056-1539-48FC-B99E-5F05A879958C}" dt="2018-06-21T10:41:47.448" v="671" actId="14100"/>
          <ac:spMkLst>
            <pc:docMk/>
            <pc:sldMk cId="3940057307" sldId="615"/>
            <ac:spMk id="7" creationId="{00000000-0000-0000-0000-000000000000}"/>
          </ac:spMkLst>
        </pc:spChg>
      </pc:sldChg>
      <pc:sldChg chg="modSp add ord">
        <pc:chgData name="Juraj Bardy" userId="7a30c89b9a2eb2dd" providerId="LiveId" clId="{711C0056-1539-48FC-B99E-5F05A879958C}" dt="2018-06-21T10:42:40.102" v="672"/>
        <pc:sldMkLst>
          <pc:docMk/>
          <pc:sldMk cId="1463289490" sldId="658"/>
        </pc:sldMkLst>
        <pc:spChg chg="mod">
          <ac:chgData name="Juraj Bardy" userId="7a30c89b9a2eb2dd" providerId="LiveId" clId="{711C0056-1539-48FC-B99E-5F05A879958C}" dt="2018-06-21T09:58:13.847" v="10" actId="20577"/>
          <ac:spMkLst>
            <pc:docMk/>
            <pc:sldMk cId="1463289490" sldId="658"/>
            <ac:spMk id="3" creationId="{00000000-0000-0000-0000-000000000000}"/>
          </ac:spMkLst>
        </pc:spChg>
      </pc:sldChg>
      <pc:sldChg chg="add del">
        <pc:chgData name="Juraj Bardy" userId="7a30c89b9a2eb2dd" providerId="LiveId" clId="{711C0056-1539-48FC-B99E-5F05A879958C}" dt="2018-06-21T09:59:17.791" v="18" actId="2696"/>
        <pc:sldMkLst>
          <pc:docMk/>
          <pc:sldMk cId="3279922320" sldId="65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820CB-DD56-46B9-9C20-558D3B5F1304}" type="datetimeFigureOut">
              <a:rPr lang="sk-SK" smtClean="0"/>
              <a:t>21. 6. 2018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59420-7232-4081-80BD-283B3294D6A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85914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8424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6210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6969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1632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9459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0410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380744"/>
            <a:ext cx="6172200" cy="448030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13091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584200" y="6135659"/>
            <a:ext cx="868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K9.4</a:t>
            </a:r>
            <a:endParaRPr lang="uk-UA" sz="24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11633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65552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1277600" y="6033004"/>
            <a:ext cx="1155700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1867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411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11633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65552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1277600" y="6033004"/>
            <a:ext cx="1155700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1867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1600200"/>
            <a:ext cx="12192000" cy="3657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D939AA80-41A9-42E3-948A-5063D53C3EB3}"/>
              </a:ext>
            </a:extLst>
          </p:cNvPr>
          <p:cNvSpPr txBox="1"/>
          <p:nvPr userDrawn="1"/>
        </p:nvSpPr>
        <p:spPr>
          <a:xfrm>
            <a:off x="584200" y="6135659"/>
            <a:ext cx="868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K9.4</a:t>
            </a:r>
            <a:endParaRPr lang="uk-UA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04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11633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65552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1277600" y="6033004"/>
            <a:ext cx="1155700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1867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200656" y="1810512"/>
            <a:ext cx="1633728" cy="1633728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1333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5279136" y="1810512"/>
            <a:ext cx="1633728" cy="1633728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1333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8351520" y="1810512"/>
            <a:ext cx="1633728" cy="1633728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1333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34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12" grpId="0" animBg="1"/>
    </p:bld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172570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01572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61169"/>
            <a:ext cx="10515600" cy="400271"/>
          </a:xfrm>
        </p:spPr>
        <p:txBody>
          <a:bodyPr/>
          <a:lstStyle>
            <a:lvl1pPr marL="0" indent="0">
              <a:buNone/>
              <a:defRPr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27570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0912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0308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95836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53540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03491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sk-SK" sz="24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63383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25880"/>
            <a:ext cx="10515600" cy="4851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pic>
        <p:nvPicPr>
          <p:cNvPr id="1026" name="Picture 2" descr="https://www.vicepremier.gov.sk/wp-content/uploads/2016/05/UPVSR-1.png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85738"/>
            <a:ext cx="3078127" cy="9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84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8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accent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Zástupný objekt pre obrázok 20" descr="Obrázok, na ktorom je voda, príroda, obloha&#10;&#10;Popis vygenerovaný s veľmi vysokou spoľahlivosťou">
            <a:extLst>
              <a:ext uri="{FF2B5EF4-FFF2-40B4-BE49-F238E27FC236}">
                <a16:creationId xmlns:a16="http://schemas.microsoft.com/office/drawing/2014/main" id="{C2DCF0D1-FC68-4234-A11E-322A7F576D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2" r="32222"/>
          <a:stretch>
            <a:fillRect/>
          </a:stretch>
        </p:blipFill>
        <p:spPr>
          <a:xfrm>
            <a:off x="0" y="0"/>
            <a:ext cx="6096000" cy="6858000"/>
          </a:xfrm>
        </p:spPr>
      </p:pic>
      <p:sp>
        <p:nvSpPr>
          <p:cNvPr id="3" name="Rectangle 2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 dirty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308850" y="582222"/>
            <a:ext cx="3670300" cy="1200329"/>
            <a:chOff x="11894427" y="1394824"/>
            <a:chExt cx="5505450" cy="1800494"/>
          </a:xfrm>
        </p:grpSpPr>
        <p:sp>
          <p:nvSpPr>
            <p:cNvPr id="5" name="Freeform 29"/>
            <p:cNvSpPr>
              <a:spLocks noEditPoints="1"/>
            </p:cNvSpPr>
            <p:nvPr/>
          </p:nvSpPr>
          <p:spPr bwMode="auto">
            <a:xfrm>
              <a:off x="11894427" y="1493920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354050" y="1394824"/>
              <a:ext cx="4045827" cy="1800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Organizačné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spustenie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dátovéj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kancelárie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308850" y="2014275"/>
            <a:ext cx="3670300" cy="762000"/>
            <a:chOff x="11894427" y="1493920"/>
            <a:chExt cx="5505450" cy="1143000"/>
          </a:xfrm>
        </p:grpSpPr>
        <p:sp>
          <p:nvSpPr>
            <p:cNvPr id="11" name="Freeform 29"/>
            <p:cNvSpPr>
              <a:spLocks noEditPoints="1"/>
            </p:cNvSpPr>
            <p:nvPr/>
          </p:nvSpPr>
          <p:spPr bwMode="auto">
            <a:xfrm>
              <a:off x="11894427" y="1493920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354050" y="1788225"/>
              <a:ext cx="4045827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Zákon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o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údajoch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308850" y="5552531"/>
            <a:ext cx="3670300" cy="1129899"/>
            <a:chOff x="11894427" y="1394823"/>
            <a:chExt cx="5505450" cy="1694848"/>
          </a:xfrm>
        </p:grpSpPr>
        <p:sp>
          <p:nvSpPr>
            <p:cNvPr id="16" name="Freeform 29"/>
            <p:cNvSpPr>
              <a:spLocks noEditPoints="1"/>
            </p:cNvSpPr>
            <p:nvPr/>
          </p:nvSpPr>
          <p:spPr bwMode="auto">
            <a:xfrm>
              <a:off x="11894427" y="1493920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>
                <a:solidFill>
                  <a:schemeClr val="bg1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3354050" y="1394823"/>
              <a:ext cx="4045827" cy="1694848"/>
              <a:chOff x="5124450" y="2947414"/>
              <a:chExt cx="9189105" cy="1694848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5124450" y="2947414"/>
                <a:ext cx="9189105" cy="692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Nové </a:t>
                </a:r>
                <a:r>
                  <a:rPr lang="en-US" sz="2400" dirty="0" err="1">
                    <a:solidFill>
                      <a:schemeClr val="bg1"/>
                    </a:solidFill>
                    <a:latin typeface="+mj-lt"/>
                  </a:rPr>
                  <a:t>projekty</a:t>
                </a:r>
                <a:endParaRPr lang="uk-UA" sz="24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124450" y="3580721"/>
                <a:ext cx="9189105" cy="1061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33" dirty="0" err="1">
                    <a:solidFill>
                      <a:schemeClr val="bg1"/>
                    </a:solidFill>
                  </a:rPr>
                  <a:t>Dopytová</a:t>
                </a:r>
                <a:r>
                  <a:rPr lang="en-US" sz="1333" dirty="0">
                    <a:solidFill>
                      <a:schemeClr val="bg1"/>
                    </a:solidFill>
                  </a:rPr>
                  <a:t> </a:t>
                </a:r>
                <a:r>
                  <a:rPr lang="en-US" sz="1333" dirty="0" err="1">
                    <a:solidFill>
                      <a:schemeClr val="bg1"/>
                    </a:solidFill>
                  </a:rPr>
                  <a:t>výzva</a:t>
                </a:r>
                <a:r>
                  <a:rPr lang="en-US" sz="1333" dirty="0">
                    <a:solidFill>
                      <a:schemeClr val="bg1"/>
                    </a:solidFill>
                  </a:rPr>
                  <a:t> pre </a:t>
                </a:r>
                <a:r>
                  <a:rPr lang="en-US" sz="1333" dirty="0" err="1">
                    <a:solidFill>
                      <a:schemeClr val="bg1"/>
                    </a:solidFill>
                  </a:rPr>
                  <a:t>dátové</a:t>
                </a:r>
                <a:r>
                  <a:rPr lang="en-US" sz="1333" dirty="0">
                    <a:solidFill>
                      <a:schemeClr val="bg1"/>
                    </a:solidFill>
                  </a:rPr>
                  <a:t> </a:t>
                </a:r>
                <a:r>
                  <a:rPr lang="en-US" sz="1333" dirty="0" err="1">
                    <a:solidFill>
                      <a:schemeClr val="bg1"/>
                    </a:solidFill>
                  </a:rPr>
                  <a:t>inovácie</a:t>
                </a:r>
                <a:endParaRPr lang="en-US" sz="1333" dirty="0">
                  <a:solidFill>
                    <a:schemeClr val="bg1"/>
                  </a:solidFill>
                </a:endParaRPr>
              </a:p>
              <a:p>
                <a:r>
                  <a:rPr lang="en-US" sz="1333" dirty="0" err="1">
                    <a:solidFill>
                      <a:schemeClr val="bg1"/>
                    </a:solidFill>
                  </a:rPr>
                  <a:t>Konsolidovaná</a:t>
                </a:r>
                <a:r>
                  <a:rPr lang="en-US" sz="1333" dirty="0">
                    <a:solidFill>
                      <a:schemeClr val="bg1"/>
                    </a:solidFill>
                  </a:rPr>
                  <a:t> </a:t>
                </a:r>
                <a:r>
                  <a:rPr lang="en-US" sz="1333" dirty="0" err="1">
                    <a:solidFill>
                      <a:schemeClr val="bg1"/>
                    </a:solidFill>
                  </a:rPr>
                  <a:t>analytická</a:t>
                </a:r>
                <a:r>
                  <a:rPr lang="en-US" sz="1333" dirty="0">
                    <a:solidFill>
                      <a:schemeClr val="bg1"/>
                    </a:solidFill>
                  </a:rPr>
                  <a:t> </a:t>
                </a:r>
                <a:r>
                  <a:rPr lang="en-US" sz="1333" dirty="0" err="1">
                    <a:solidFill>
                      <a:schemeClr val="bg1"/>
                    </a:solidFill>
                  </a:rPr>
                  <a:t>vrstva</a:t>
                </a:r>
                <a:endParaRPr lang="en-US" sz="1333" dirty="0">
                  <a:solidFill>
                    <a:schemeClr val="bg1"/>
                  </a:solidFill>
                </a:endParaRPr>
              </a:p>
              <a:p>
                <a:r>
                  <a:rPr lang="en-US" sz="1333" dirty="0">
                    <a:solidFill>
                      <a:schemeClr val="bg1"/>
                    </a:solidFill>
                  </a:rPr>
                  <a:t>Open data 2.0 (NASES)</a:t>
                </a:r>
              </a:p>
            </p:txBody>
          </p:sp>
        </p:grpSp>
      </p:grpSp>
      <p:grpSp>
        <p:nvGrpSpPr>
          <p:cNvPr id="22" name="Group 9">
            <a:extLst>
              <a:ext uri="{FF2B5EF4-FFF2-40B4-BE49-F238E27FC236}">
                <a16:creationId xmlns:a16="http://schemas.microsoft.com/office/drawing/2014/main" id="{28CEC85C-36D7-4A4F-838A-940CF2699115}"/>
              </a:ext>
            </a:extLst>
          </p:cNvPr>
          <p:cNvGrpSpPr/>
          <p:nvPr/>
        </p:nvGrpSpPr>
        <p:grpSpPr>
          <a:xfrm>
            <a:off x="7308850" y="3199192"/>
            <a:ext cx="3670300" cy="830997"/>
            <a:chOff x="11894427" y="1493920"/>
            <a:chExt cx="5505450" cy="1246496"/>
          </a:xfrm>
        </p:grpSpPr>
        <p:sp>
          <p:nvSpPr>
            <p:cNvPr id="23" name="Freeform 29">
              <a:extLst>
                <a:ext uri="{FF2B5EF4-FFF2-40B4-BE49-F238E27FC236}">
                  <a16:creationId xmlns:a16="http://schemas.microsoft.com/office/drawing/2014/main" id="{88F35598-5509-4B5B-9064-51EE1E39DA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94427" y="1493920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>
                <a:solidFill>
                  <a:schemeClr val="bg1"/>
                </a:solidFill>
              </a:endParaRPr>
            </a:p>
          </p:txBody>
        </p:sp>
        <p:sp>
          <p:nvSpPr>
            <p:cNvPr id="24" name="TextBox 12">
              <a:extLst>
                <a:ext uri="{FF2B5EF4-FFF2-40B4-BE49-F238E27FC236}">
                  <a16:creationId xmlns:a16="http://schemas.microsoft.com/office/drawing/2014/main" id="{32683A24-6A3D-4F37-9093-BC79C64C22CD}"/>
                </a:ext>
              </a:extLst>
            </p:cNvPr>
            <p:cNvSpPr txBox="1"/>
            <p:nvPr/>
          </p:nvSpPr>
          <p:spPr>
            <a:xfrm>
              <a:off x="13354050" y="1493920"/>
              <a:ext cx="4045827" cy="1246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Analýza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hodnoty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otvorených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údajov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9AD77947-3504-4794-BC82-27549C644494}"/>
              </a:ext>
            </a:extLst>
          </p:cNvPr>
          <p:cNvSpPr txBox="1">
            <a:spLocks/>
          </p:cNvSpPr>
          <p:nvPr/>
        </p:nvSpPr>
        <p:spPr>
          <a:xfrm>
            <a:off x="876300" y="-151602"/>
            <a:ext cx="5448300" cy="13388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K9.4 </a:t>
            </a:r>
            <a:r>
              <a:rPr lang="en-US" dirty="0" err="1">
                <a:solidFill>
                  <a:schemeClr val="bg1"/>
                </a:solidFill>
              </a:rPr>
              <a:t>Lepšie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údaje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Priority pre </a:t>
            </a:r>
            <a:r>
              <a:rPr lang="en-US" dirty="0" err="1">
                <a:solidFill>
                  <a:schemeClr val="bg1"/>
                </a:solidFill>
              </a:rPr>
              <a:t>leto</a:t>
            </a:r>
            <a:r>
              <a:rPr lang="en-US" dirty="0">
                <a:solidFill>
                  <a:schemeClr val="bg1"/>
                </a:solidFill>
              </a:rPr>
              <a:t> 2018 (</a:t>
            </a:r>
            <a:r>
              <a:rPr lang="en-US" b="0" dirty="0" err="1">
                <a:solidFill>
                  <a:schemeClr val="bg1"/>
                </a:solidFill>
              </a:rPr>
              <a:t>júl</a:t>
            </a:r>
            <a:r>
              <a:rPr lang="en-US" b="0" dirty="0">
                <a:solidFill>
                  <a:schemeClr val="bg1"/>
                </a:solidFill>
              </a:rPr>
              <a:t> a august</a:t>
            </a:r>
            <a:r>
              <a:rPr lang="en-US" dirty="0">
                <a:solidFill>
                  <a:schemeClr val="bg1"/>
                </a:solidFill>
              </a:rPr>
              <a:t>)</a:t>
            </a:r>
            <a:endParaRPr lang="uk-UA" dirty="0">
              <a:solidFill>
                <a:schemeClr val="bg1"/>
              </a:solidFill>
            </a:endParaRPr>
          </a:p>
        </p:txBody>
      </p:sp>
      <p:grpSp>
        <p:nvGrpSpPr>
          <p:cNvPr id="26" name="Group 9">
            <a:extLst>
              <a:ext uri="{FF2B5EF4-FFF2-40B4-BE49-F238E27FC236}">
                <a16:creationId xmlns:a16="http://schemas.microsoft.com/office/drawing/2014/main" id="{7C63B084-B0A3-4846-AAF1-E716097E18A8}"/>
              </a:ext>
            </a:extLst>
          </p:cNvPr>
          <p:cNvGrpSpPr/>
          <p:nvPr/>
        </p:nvGrpSpPr>
        <p:grpSpPr>
          <a:xfrm>
            <a:off x="7308019" y="4391173"/>
            <a:ext cx="3670300" cy="762000"/>
            <a:chOff x="11894427" y="1493920"/>
            <a:chExt cx="5505450" cy="1143000"/>
          </a:xfrm>
        </p:grpSpPr>
        <p:sp>
          <p:nvSpPr>
            <p:cNvPr id="27" name="Freeform 29">
              <a:extLst>
                <a:ext uri="{FF2B5EF4-FFF2-40B4-BE49-F238E27FC236}">
                  <a16:creationId xmlns:a16="http://schemas.microsoft.com/office/drawing/2014/main" id="{A36A0973-B81A-422D-A383-3541F59741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94427" y="1493920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>
                <a:solidFill>
                  <a:schemeClr val="bg1"/>
                </a:solidFill>
              </a:endParaRPr>
            </a:p>
          </p:txBody>
        </p:sp>
        <p:sp>
          <p:nvSpPr>
            <p:cNvPr id="28" name="TextBox 12">
              <a:extLst>
                <a:ext uri="{FF2B5EF4-FFF2-40B4-BE49-F238E27FC236}">
                  <a16:creationId xmlns:a16="http://schemas.microsoft.com/office/drawing/2014/main" id="{DB126672-4661-461C-ADFA-2A762CC8D5CA}"/>
                </a:ext>
              </a:extLst>
            </p:cNvPr>
            <p:cNvSpPr txBox="1"/>
            <p:nvPr/>
          </p:nvSpPr>
          <p:spPr>
            <a:xfrm>
              <a:off x="13354050" y="1788225"/>
              <a:ext cx="4045827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Dátový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inventár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120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4200" y="365552"/>
            <a:ext cx="5207000" cy="923330"/>
          </a:xfrm>
        </p:spPr>
        <p:txBody>
          <a:bodyPr/>
          <a:lstStyle/>
          <a:p>
            <a:r>
              <a:rPr lang="sk-SK" dirty="0"/>
              <a:t>Predstavenie</a:t>
            </a:r>
            <a:br>
              <a:rPr lang="en-US" dirty="0"/>
            </a:br>
            <a:r>
              <a:rPr lang="sk-SK" dirty="0">
                <a:solidFill>
                  <a:schemeClr val="accent1"/>
                </a:solidFill>
              </a:rPr>
              <a:t>Tretieho dátového balíčka</a:t>
            </a:r>
            <a:r>
              <a:rPr lang="en-US" dirty="0">
                <a:solidFill>
                  <a:schemeClr val="accent1"/>
                </a:solidFill>
              </a:rPr>
              <a:t> DSM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10</a:t>
            </a:fld>
            <a:endParaRPr/>
          </a:p>
        </p:txBody>
      </p:sp>
      <p:sp>
        <p:nvSpPr>
          <p:cNvPr id="15" name="TextBox 14"/>
          <p:cNvSpPr txBox="1"/>
          <p:nvPr/>
        </p:nvSpPr>
        <p:spPr>
          <a:xfrm>
            <a:off x="427482" y="3518933"/>
            <a:ext cx="2294636" cy="1959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dirty="0"/>
              <a:t>Revízia</a:t>
            </a:r>
          </a:p>
          <a:p>
            <a:pPr algn="ctr"/>
            <a:r>
              <a:rPr lang="sk-SK" sz="2400" dirty="0"/>
              <a:t>PSI smernice</a:t>
            </a:r>
          </a:p>
          <a:p>
            <a:endParaRPr lang="sk-SK" sz="667" dirty="0"/>
          </a:p>
          <a:p>
            <a:pPr marL="228611" indent="-228611">
              <a:buFont typeface="Arial" charset="0"/>
              <a:buChar char="•"/>
            </a:pPr>
            <a:r>
              <a:rPr lang="sk-SK" sz="1333" dirty="0"/>
              <a:t>Doprava a energetika</a:t>
            </a:r>
          </a:p>
          <a:p>
            <a:pPr marL="228611" indent="-228611">
              <a:buFont typeface="Arial" charset="0"/>
              <a:buChar char="•"/>
            </a:pPr>
            <a:r>
              <a:rPr lang="sk-SK" sz="1333" dirty="0"/>
              <a:t>Otvorené údaje vedy</a:t>
            </a:r>
          </a:p>
          <a:p>
            <a:pPr marL="228611" indent="-228611">
              <a:buFont typeface="Arial" charset="0"/>
              <a:buChar char="•"/>
            </a:pPr>
            <a:r>
              <a:rPr lang="sk-SK" sz="1333" dirty="0" err="1"/>
              <a:t>APIs</a:t>
            </a:r>
            <a:r>
              <a:rPr lang="sk-SK" sz="1333" dirty="0"/>
              <a:t> pre dáta v reálnom čase</a:t>
            </a:r>
          </a:p>
          <a:p>
            <a:pPr marL="228611" indent="-228611">
              <a:buFont typeface="Arial" charset="0"/>
              <a:buChar char="•"/>
            </a:pPr>
            <a:r>
              <a:rPr lang="sk-SK" sz="1333" dirty="0"/>
              <a:t>Konzultácia do 13.07.2018</a:t>
            </a:r>
            <a:endParaRPr lang="uk-UA" sz="1333" dirty="0"/>
          </a:p>
        </p:txBody>
      </p:sp>
      <p:sp>
        <p:nvSpPr>
          <p:cNvPr id="57" name="TextBox 56"/>
          <p:cNvSpPr txBox="1"/>
          <p:nvPr/>
        </p:nvSpPr>
        <p:spPr>
          <a:xfrm>
            <a:off x="9356471" y="3493208"/>
            <a:ext cx="2581529" cy="2779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dirty="0"/>
              <a:t>Dáta o zdraví</a:t>
            </a:r>
          </a:p>
          <a:p>
            <a:pPr algn="ctr"/>
            <a:r>
              <a:rPr lang="sk-SK" sz="2400" dirty="0"/>
              <a:t>pre spoluprácu</a:t>
            </a:r>
          </a:p>
          <a:p>
            <a:endParaRPr lang="sk-SK" sz="667" dirty="0"/>
          </a:p>
          <a:p>
            <a:pPr marL="228611" indent="-228611">
              <a:buFont typeface="Arial" charset="0"/>
              <a:buChar char="•"/>
            </a:pPr>
            <a:r>
              <a:rPr lang="sk-SK" sz="1333" dirty="0"/>
              <a:t>Prístup pacientov k svojim dátam</a:t>
            </a:r>
          </a:p>
          <a:p>
            <a:pPr marL="228611" indent="-228611">
              <a:buFont typeface="Arial" charset="0"/>
              <a:buChar char="•"/>
            </a:pPr>
            <a:r>
              <a:rPr lang="sk-SK" sz="1333" dirty="0"/>
              <a:t>Väčšie </a:t>
            </a:r>
            <a:r>
              <a:rPr lang="sk-SK" sz="1333" dirty="0" err="1"/>
              <a:t>datasety</a:t>
            </a:r>
            <a:r>
              <a:rPr lang="sk-SK" sz="1333" dirty="0"/>
              <a:t> pre </a:t>
            </a:r>
            <a:r>
              <a:rPr lang="sk-SK" sz="1333" dirty="0" err="1"/>
              <a:t>presonalizovanú</a:t>
            </a:r>
            <a:r>
              <a:rPr lang="sk-SK" sz="1333" dirty="0"/>
              <a:t> diagnostiku a liečbu</a:t>
            </a:r>
          </a:p>
          <a:p>
            <a:pPr marL="228611" indent="-228611">
              <a:buFont typeface="Arial" charset="0"/>
              <a:buChar char="•"/>
            </a:pPr>
            <a:r>
              <a:rPr lang="sk-SK" sz="1333" dirty="0"/>
              <a:t>Využívanie dát pre reformy a výskum</a:t>
            </a:r>
          </a:p>
          <a:p>
            <a:pPr marL="228611" indent="-228611">
              <a:buFont typeface="Arial" charset="0"/>
              <a:buChar char="•"/>
            </a:pPr>
            <a:r>
              <a:rPr lang="sk-SK" sz="1333" dirty="0" err="1"/>
              <a:t>Interoperabilita</a:t>
            </a:r>
            <a:r>
              <a:rPr lang="sk-SK" sz="1333" dirty="0"/>
              <a:t> záznamov a </a:t>
            </a:r>
            <a:r>
              <a:rPr lang="sk-SK" sz="1333" dirty="0" err="1"/>
              <a:t>genomických</a:t>
            </a:r>
            <a:r>
              <a:rPr lang="sk-SK" sz="1333" dirty="0"/>
              <a:t> dát</a:t>
            </a:r>
            <a:endParaRPr lang="uk-UA" sz="1333" dirty="0"/>
          </a:p>
        </p:txBody>
      </p:sp>
      <p:sp>
        <p:nvSpPr>
          <p:cNvPr id="70" name="TextBox 69"/>
          <p:cNvSpPr txBox="1"/>
          <p:nvPr/>
        </p:nvSpPr>
        <p:spPr>
          <a:xfrm>
            <a:off x="3306064" y="3520941"/>
            <a:ext cx="2540000" cy="17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dirty="0"/>
              <a:t>Zdieľanie vedeckých dát</a:t>
            </a:r>
            <a:endParaRPr lang="sk-SK" sz="1333" dirty="0"/>
          </a:p>
          <a:p>
            <a:endParaRPr lang="sk-SK" sz="667" dirty="0"/>
          </a:p>
          <a:p>
            <a:pPr marL="228611" indent="-228611">
              <a:buFont typeface="Arial" charset="0"/>
              <a:buChar char="•"/>
            </a:pPr>
            <a:r>
              <a:rPr lang="sk-SK" sz="1333" dirty="0"/>
              <a:t>Nový súbor pravidiel Ciele otvorenej vedy</a:t>
            </a:r>
          </a:p>
          <a:p>
            <a:pPr marL="228611" indent="-228611">
              <a:buFont typeface="Arial" charset="0"/>
              <a:buChar char="•"/>
            </a:pPr>
            <a:r>
              <a:rPr lang="sk-SK" sz="1333" dirty="0" err="1"/>
              <a:t>European</a:t>
            </a:r>
            <a:r>
              <a:rPr lang="sk-SK" sz="1333" dirty="0"/>
              <a:t> </a:t>
            </a:r>
            <a:r>
              <a:rPr lang="sk-SK" sz="1333" dirty="0" err="1"/>
              <a:t>Open</a:t>
            </a:r>
            <a:r>
              <a:rPr lang="sk-SK" sz="1333" dirty="0"/>
              <a:t> </a:t>
            </a:r>
            <a:r>
              <a:rPr lang="sk-SK" sz="1333" dirty="0" err="1"/>
              <a:t>Science</a:t>
            </a:r>
            <a:r>
              <a:rPr lang="sk-SK" sz="1333" dirty="0"/>
              <a:t> </a:t>
            </a:r>
            <a:r>
              <a:rPr lang="sk-SK" sz="1333" dirty="0" err="1"/>
              <a:t>Cloud</a:t>
            </a:r>
            <a:endParaRPr lang="sk-SK" sz="1333" dirty="0"/>
          </a:p>
          <a:p>
            <a:pPr marL="228611" indent="-228611">
              <a:buFont typeface="Arial" charset="0"/>
              <a:buChar char="•"/>
            </a:pPr>
            <a:r>
              <a:rPr lang="sk-SK" sz="1333" dirty="0" err="1"/>
              <a:t>Mining</a:t>
            </a:r>
            <a:r>
              <a:rPr lang="sk-SK" sz="1333" dirty="0"/>
              <a:t> dát a textu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DFF4A5E-FE4E-4395-88B2-397EB2A6D4A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96" y="1696807"/>
            <a:ext cx="1634809" cy="1629820"/>
          </a:xfrm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79734F7F-2B39-4977-BD6F-CB41D7AD7D8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3660" y="1688991"/>
            <a:ext cx="1684161" cy="1629820"/>
          </a:xfrm>
        </p:spPr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09E83DC3-E452-4755-B421-33DBF770934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248" y="1688992"/>
            <a:ext cx="1713633" cy="1637635"/>
          </a:xfrm>
        </p:spPr>
      </p:pic>
      <p:sp>
        <p:nvSpPr>
          <p:cNvPr id="18" name="TextBox 17"/>
          <p:cNvSpPr txBox="1"/>
          <p:nvPr/>
        </p:nvSpPr>
        <p:spPr>
          <a:xfrm>
            <a:off x="6257163" y="3518932"/>
            <a:ext cx="2688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dirty="0"/>
              <a:t>Zdieľanie dát</a:t>
            </a:r>
          </a:p>
          <a:p>
            <a:pPr algn="ctr"/>
            <a:r>
              <a:rPr lang="sk-SK" sz="2400" dirty="0"/>
              <a:t>súkromného sektora</a:t>
            </a:r>
          </a:p>
        </p:txBody>
      </p:sp>
      <p:pic>
        <p:nvPicPr>
          <p:cNvPr id="20" name="Picture Placeholder 20">
            <a:extLst>
              <a:ext uri="{FF2B5EF4-FFF2-40B4-BE49-F238E27FC236}">
                <a16:creationId xmlns:a16="http://schemas.microsoft.com/office/drawing/2014/main" id="{09E83DC3-E452-4755-B421-33DBF77093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562" y="1696807"/>
            <a:ext cx="1661097" cy="1629820"/>
          </a:xfrm>
          <a:prstGeom prst="ellipse">
            <a:avLst/>
          </a:prstGeom>
          <a:ln w="25400">
            <a:solidFill>
              <a:schemeClr val="accent1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6499422" y="4704918"/>
            <a:ext cx="2453703" cy="1323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11" indent="-228611">
              <a:buFont typeface="Arial" charset="0"/>
              <a:buChar char="•"/>
            </a:pPr>
            <a:r>
              <a:rPr lang="sk-SK" sz="1333" dirty="0"/>
              <a:t>V kontexte B2B a B2G</a:t>
            </a:r>
          </a:p>
          <a:p>
            <a:pPr marL="228611" indent="-228611">
              <a:buFont typeface="Arial" charset="0"/>
              <a:buChar char="•"/>
            </a:pPr>
            <a:r>
              <a:rPr lang="sk-SK" sz="1333" dirty="0"/>
              <a:t>Právne a technické princípy pre zdieľanie dát a spoluprácu nad dátami v súkromnom sektore</a:t>
            </a:r>
          </a:p>
          <a:p>
            <a:pPr marL="228611" indent="-228611">
              <a:buFont typeface="Arial" charset="0"/>
              <a:buChar char="•"/>
            </a:pPr>
            <a:r>
              <a:rPr lang="sk-SK" sz="1333" dirty="0"/>
              <a:t>Orientácia na </a:t>
            </a:r>
            <a:r>
              <a:rPr lang="sk-SK" sz="1333" dirty="0" err="1"/>
              <a:t>IoT</a:t>
            </a:r>
            <a:endParaRPr lang="sk-SK" sz="1333" dirty="0"/>
          </a:p>
        </p:txBody>
      </p:sp>
    </p:spTree>
    <p:extLst>
      <p:ext uri="{BB962C8B-B14F-4D97-AF65-F5344CB8AC3E}">
        <p14:creationId xmlns:p14="http://schemas.microsoft.com/office/powerpoint/2010/main" val="146328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84200" y="365552"/>
            <a:ext cx="3632200" cy="923330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Zákon</a:t>
            </a:r>
            <a:r>
              <a:rPr lang="en-US" dirty="0">
                <a:solidFill>
                  <a:schemeClr val="accent1"/>
                </a:solidFill>
              </a:rPr>
              <a:t> o </a:t>
            </a:r>
            <a:r>
              <a:rPr lang="en-US" dirty="0" err="1">
                <a:solidFill>
                  <a:schemeClr val="accent1"/>
                </a:solidFill>
              </a:rPr>
              <a:t>údajoch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br>
              <a:rPr lang="en-US" dirty="0"/>
            </a:br>
            <a:r>
              <a:rPr lang="en-US" dirty="0" err="1"/>
              <a:t>Revízia</a:t>
            </a:r>
            <a:r>
              <a:rPr lang="en-US" dirty="0"/>
              <a:t> PSI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11</a:t>
            </a:fld>
            <a:endParaRPr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7D9A75-F93A-42BF-85A7-EB6D962265B2}"/>
              </a:ext>
            </a:extLst>
          </p:cNvPr>
          <p:cNvSpPr txBox="1"/>
          <p:nvPr/>
        </p:nvSpPr>
        <p:spPr>
          <a:xfrm>
            <a:off x="2037215" y="1955800"/>
            <a:ext cx="8534400" cy="3559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733" dirty="0" err="1"/>
              <a:t>Revízia</a:t>
            </a:r>
            <a:r>
              <a:rPr lang="cs-CZ" sz="1733" dirty="0"/>
              <a:t> </a:t>
            </a:r>
            <a:r>
              <a:rPr lang="cs-CZ" sz="1733" dirty="0" err="1"/>
              <a:t>smernice</a:t>
            </a:r>
            <a:r>
              <a:rPr lang="cs-CZ" sz="1733" dirty="0"/>
              <a:t> IVS s </a:t>
            </a:r>
            <a:r>
              <a:rPr lang="cs-CZ" sz="1733" dirty="0" err="1"/>
              <a:t>cieľom</a:t>
            </a:r>
            <a:r>
              <a:rPr lang="cs-CZ" sz="1733" dirty="0"/>
              <a:t> </a:t>
            </a:r>
            <a:r>
              <a:rPr lang="cs-CZ" sz="1733" dirty="0" err="1"/>
              <a:t>sprístupniť</a:t>
            </a:r>
            <a:r>
              <a:rPr lang="cs-CZ" sz="1733" dirty="0"/>
              <a:t> </a:t>
            </a:r>
            <a:r>
              <a:rPr lang="cs-CZ" sz="1733" dirty="0" err="1"/>
              <a:t>viac</a:t>
            </a:r>
            <a:r>
              <a:rPr lang="cs-CZ" sz="1733" dirty="0"/>
              <a:t> </a:t>
            </a:r>
            <a:r>
              <a:rPr lang="cs-CZ" sz="1733" dirty="0" err="1"/>
              <a:t>údajov</a:t>
            </a:r>
            <a:r>
              <a:rPr lang="cs-CZ" sz="1733" dirty="0"/>
              <a:t> a </a:t>
            </a:r>
            <a:r>
              <a:rPr lang="cs-CZ" sz="1733" dirty="0" err="1"/>
              <a:t>ich</a:t>
            </a:r>
            <a:r>
              <a:rPr lang="cs-CZ" sz="1733" dirty="0"/>
              <a:t> </a:t>
            </a:r>
            <a:r>
              <a:rPr lang="cs-CZ" sz="1733" dirty="0" err="1"/>
              <a:t>opätovné</a:t>
            </a:r>
            <a:r>
              <a:rPr lang="cs-CZ" sz="1733" dirty="0"/>
              <a:t> </a:t>
            </a:r>
            <a:r>
              <a:rPr lang="cs-CZ" sz="1733" dirty="0" err="1"/>
              <a:t>využitie</a:t>
            </a:r>
            <a:r>
              <a:rPr lang="cs-CZ" sz="1733" dirty="0"/>
              <a:t>. Táto </a:t>
            </a:r>
            <a:r>
              <a:rPr lang="cs-CZ" sz="1733" dirty="0" err="1"/>
              <a:t>revízia</a:t>
            </a:r>
            <a:r>
              <a:rPr lang="cs-CZ" sz="1733" dirty="0"/>
              <a:t>: </a:t>
            </a:r>
          </a:p>
          <a:p>
            <a:pPr marL="304815" indent="-304815">
              <a:buFont typeface="Arial" panose="020B0604020202020204" pitchFamily="34" charset="0"/>
              <a:buChar char="•"/>
            </a:pPr>
            <a:r>
              <a:rPr lang="cs-CZ" sz="1733" dirty="0"/>
              <a:t>Stimuluje </a:t>
            </a:r>
            <a:r>
              <a:rPr lang="cs-CZ" sz="1733" dirty="0" err="1"/>
              <a:t>zverejňovanie</a:t>
            </a:r>
            <a:r>
              <a:rPr lang="cs-CZ" sz="1733" dirty="0"/>
              <a:t> dynamických </a:t>
            </a:r>
            <a:r>
              <a:rPr lang="cs-CZ" sz="1733" dirty="0" err="1"/>
              <a:t>údajov</a:t>
            </a:r>
            <a:r>
              <a:rPr lang="cs-CZ" sz="1733" dirty="0"/>
              <a:t> a </a:t>
            </a:r>
            <a:r>
              <a:rPr lang="cs-CZ" sz="1733" dirty="0" err="1"/>
              <a:t>využívanie</a:t>
            </a:r>
            <a:r>
              <a:rPr lang="cs-CZ" sz="1733" dirty="0"/>
              <a:t> API.</a:t>
            </a:r>
          </a:p>
          <a:p>
            <a:pPr marL="304815" indent="-304815">
              <a:buFont typeface="Arial" panose="020B0604020202020204" pitchFamily="34" charset="0"/>
              <a:buChar char="•"/>
            </a:pPr>
            <a:r>
              <a:rPr lang="cs-CZ" sz="1733" dirty="0" err="1"/>
              <a:t>Obmedzuje</a:t>
            </a:r>
            <a:r>
              <a:rPr lang="cs-CZ" sz="1733" dirty="0"/>
              <a:t> </a:t>
            </a:r>
            <a:r>
              <a:rPr lang="cs-CZ" sz="1733" dirty="0" err="1"/>
              <a:t>výnimky</a:t>
            </a:r>
            <a:r>
              <a:rPr lang="cs-CZ" sz="1733" dirty="0"/>
              <a:t>, </a:t>
            </a:r>
            <a:r>
              <a:rPr lang="cs-CZ" sz="1733" dirty="0" err="1"/>
              <a:t>ktoré</a:t>
            </a:r>
            <a:r>
              <a:rPr lang="cs-CZ" sz="1733" dirty="0"/>
              <a:t> </a:t>
            </a:r>
            <a:r>
              <a:rPr lang="cs-CZ" sz="1733" dirty="0" err="1"/>
              <a:t>umožňujú</a:t>
            </a:r>
            <a:r>
              <a:rPr lang="cs-CZ" sz="1733" dirty="0"/>
              <a:t> </a:t>
            </a:r>
            <a:r>
              <a:rPr lang="cs-CZ" sz="1733" dirty="0" err="1"/>
              <a:t>verejným</a:t>
            </a:r>
            <a:r>
              <a:rPr lang="cs-CZ" sz="1733" dirty="0"/>
              <a:t> </a:t>
            </a:r>
            <a:r>
              <a:rPr lang="cs-CZ" sz="1733" dirty="0" err="1"/>
              <a:t>orgánom</a:t>
            </a:r>
            <a:r>
              <a:rPr lang="cs-CZ" sz="1733" dirty="0"/>
              <a:t> </a:t>
            </a:r>
            <a:r>
              <a:rPr lang="cs-CZ" sz="1733" dirty="0" err="1"/>
              <a:t>účtovať</a:t>
            </a:r>
            <a:r>
              <a:rPr lang="cs-CZ" sz="1733" dirty="0"/>
              <a:t> za </a:t>
            </a:r>
            <a:r>
              <a:rPr lang="cs-CZ" sz="1733" dirty="0" err="1"/>
              <a:t>opätovné</a:t>
            </a:r>
            <a:r>
              <a:rPr lang="cs-CZ" sz="1733" dirty="0"/>
              <a:t> </a:t>
            </a:r>
            <a:r>
              <a:rPr lang="cs-CZ" sz="1733" dirty="0" err="1"/>
              <a:t>použitie</a:t>
            </a:r>
            <a:r>
              <a:rPr lang="cs-CZ" sz="1733" dirty="0"/>
              <a:t> </a:t>
            </a:r>
            <a:r>
              <a:rPr lang="cs-CZ" sz="1733" dirty="0" err="1"/>
              <a:t>ich</a:t>
            </a:r>
            <a:r>
              <a:rPr lang="cs-CZ" sz="1733" dirty="0"/>
              <a:t> </a:t>
            </a:r>
            <a:r>
              <a:rPr lang="cs-CZ" sz="1733" dirty="0" err="1"/>
              <a:t>údajov</a:t>
            </a:r>
            <a:r>
              <a:rPr lang="cs-CZ" sz="1733" dirty="0"/>
              <a:t> </a:t>
            </a:r>
            <a:r>
              <a:rPr lang="cs-CZ" sz="1733" dirty="0" err="1"/>
              <a:t>viac</a:t>
            </a:r>
            <a:r>
              <a:rPr lang="cs-CZ" sz="1733" dirty="0"/>
              <a:t> </a:t>
            </a:r>
            <a:r>
              <a:rPr lang="cs-CZ" sz="1733" dirty="0" err="1"/>
              <a:t>ako</a:t>
            </a:r>
            <a:r>
              <a:rPr lang="cs-CZ" sz="1733" dirty="0"/>
              <a:t> </a:t>
            </a:r>
            <a:r>
              <a:rPr lang="cs-CZ" sz="1733" dirty="0" err="1"/>
              <a:t>marginálne</a:t>
            </a:r>
            <a:r>
              <a:rPr lang="cs-CZ" sz="1733" dirty="0"/>
              <a:t> náklady na </a:t>
            </a:r>
            <a:r>
              <a:rPr lang="cs-CZ" sz="1733" dirty="0" err="1"/>
              <a:t>šírenie</a:t>
            </a:r>
            <a:r>
              <a:rPr lang="cs-CZ" sz="1733" dirty="0"/>
              <a:t>.</a:t>
            </a:r>
          </a:p>
          <a:p>
            <a:pPr marL="304815" indent="-304815">
              <a:buFont typeface="Arial" panose="020B0604020202020204" pitchFamily="34" charset="0"/>
              <a:buChar char="•"/>
            </a:pPr>
            <a:r>
              <a:rPr lang="pl-PL" sz="1733" dirty="0"/>
              <a:t>Rozširuje rozsah smernice:</a:t>
            </a:r>
          </a:p>
          <a:p>
            <a:pPr marL="762038" lvl="1" indent="-304815">
              <a:buFont typeface="Arial" panose="020B0604020202020204" pitchFamily="34" charset="0"/>
              <a:buChar char="•"/>
            </a:pPr>
            <a:r>
              <a:rPr lang="en-US" sz="1733" dirty="0" err="1"/>
              <a:t>Údaje</a:t>
            </a:r>
            <a:r>
              <a:rPr lang="en-US" sz="1733" dirty="0"/>
              <a:t> </a:t>
            </a:r>
            <a:r>
              <a:rPr lang="en-US" sz="1733" dirty="0" err="1"/>
              <a:t>uchovávané</a:t>
            </a:r>
            <a:r>
              <a:rPr lang="en-US" sz="1733" dirty="0"/>
              <a:t> </a:t>
            </a:r>
            <a:r>
              <a:rPr lang="en-US" sz="1733" dirty="0" err="1"/>
              <a:t>verejnými</a:t>
            </a:r>
            <a:r>
              <a:rPr lang="en-US" sz="1733" dirty="0"/>
              <a:t> </a:t>
            </a:r>
            <a:r>
              <a:rPr lang="en-US" sz="1733" dirty="0" err="1"/>
              <a:t>podnikmi</a:t>
            </a:r>
            <a:r>
              <a:rPr lang="en-US" sz="1733" dirty="0"/>
              <a:t> - </a:t>
            </a:r>
            <a:r>
              <a:rPr lang="en-US" sz="1733" dirty="0" err="1"/>
              <a:t>poplatky</a:t>
            </a:r>
            <a:r>
              <a:rPr lang="en-US" sz="1733" dirty="0"/>
              <a:t> za </a:t>
            </a:r>
            <a:r>
              <a:rPr lang="en-US" sz="1733" dirty="0" err="1"/>
              <a:t>opätovné</a:t>
            </a:r>
            <a:r>
              <a:rPr lang="en-US" sz="1733" dirty="0"/>
              <a:t> </a:t>
            </a:r>
            <a:r>
              <a:rPr lang="en-US" sz="1733" dirty="0" err="1"/>
              <a:t>použitie</a:t>
            </a:r>
            <a:r>
              <a:rPr lang="en-US" sz="1733" dirty="0"/>
              <a:t> </a:t>
            </a:r>
            <a:r>
              <a:rPr lang="en-US" sz="1733" dirty="0" err="1"/>
              <a:t>takýchto</a:t>
            </a:r>
            <a:r>
              <a:rPr lang="en-US" sz="1733" dirty="0"/>
              <a:t> </a:t>
            </a:r>
            <a:r>
              <a:rPr lang="en-US" sz="1733" dirty="0" err="1"/>
              <a:t>údajov</a:t>
            </a:r>
            <a:r>
              <a:rPr lang="en-US" sz="1733" dirty="0"/>
              <a:t> </a:t>
            </a:r>
            <a:r>
              <a:rPr lang="en-US" sz="1733" dirty="0" err="1"/>
              <a:t>môžu</a:t>
            </a:r>
            <a:r>
              <a:rPr lang="en-US" sz="1733" dirty="0"/>
              <a:t> </a:t>
            </a:r>
            <a:r>
              <a:rPr lang="en-US" sz="1733" dirty="0" err="1"/>
              <a:t>byť</a:t>
            </a:r>
            <a:r>
              <a:rPr lang="en-US" sz="1733" dirty="0"/>
              <a:t> </a:t>
            </a:r>
            <a:r>
              <a:rPr lang="en-US" sz="1733" dirty="0" err="1"/>
              <a:t>vyššie</a:t>
            </a:r>
            <a:r>
              <a:rPr lang="en-US" sz="1733" dirty="0"/>
              <a:t> </a:t>
            </a:r>
            <a:r>
              <a:rPr lang="en-US" sz="1733" dirty="0" err="1"/>
              <a:t>ako</a:t>
            </a:r>
            <a:r>
              <a:rPr lang="en-US" sz="1733" dirty="0"/>
              <a:t> </a:t>
            </a:r>
            <a:r>
              <a:rPr lang="en-US" sz="1733" dirty="0" err="1"/>
              <a:t>hraničné</a:t>
            </a:r>
            <a:r>
              <a:rPr lang="en-US" sz="1733" dirty="0"/>
              <a:t> </a:t>
            </a:r>
            <a:r>
              <a:rPr lang="en-US" sz="1733" dirty="0" err="1"/>
              <a:t>náklady</a:t>
            </a:r>
            <a:r>
              <a:rPr lang="en-US" sz="1733" dirty="0"/>
              <a:t> </a:t>
            </a:r>
            <a:r>
              <a:rPr lang="en-US" sz="1733" dirty="0" err="1"/>
              <a:t>na</a:t>
            </a:r>
            <a:r>
              <a:rPr lang="en-US" sz="1733" dirty="0"/>
              <a:t> </a:t>
            </a:r>
            <a:r>
              <a:rPr lang="en-US" sz="1733" dirty="0" err="1"/>
              <a:t>šírenie</a:t>
            </a:r>
            <a:r>
              <a:rPr lang="en-US" sz="1733" dirty="0"/>
              <a:t> </a:t>
            </a:r>
            <a:r>
              <a:rPr lang="en-US" sz="1733" dirty="0" err="1"/>
              <a:t>informácií</a:t>
            </a:r>
            <a:r>
              <a:rPr lang="en-US" sz="1733" dirty="0"/>
              <a:t>;</a:t>
            </a:r>
            <a:endParaRPr lang="cs-CZ" sz="1733" dirty="0"/>
          </a:p>
          <a:p>
            <a:pPr marL="762038" lvl="1" indent="-304815">
              <a:buFont typeface="Arial" panose="020B0604020202020204" pitchFamily="34" charset="0"/>
              <a:buChar char="•"/>
            </a:pPr>
            <a:r>
              <a:rPr lang="cs-CZ" sz="1733" dirty="0" err="1"/>
              <a:t>Verejne</a:t>
            </a:r>
            <a:r>
              <a:rPr lang="cs-CZ" sz="1733" dirty="0"/>
              <a:t> financované </a:t>
            </a:r>
            <a:r>
              <a:rPr lang="cs-CZ" sz="1733" dirty="0" err="1"/>
              <a:t>výskumné</a:t>
            </a:r>
            <a:r>
              <a:rPr lang="cs-CZ" sz="1733" dirty="0"/>
              <a:t> údaje - od členských </a:t>
            </a:r>
            <a:r>
              <a:rPr lang="cs-CZ" sz="1733" dirty="0" err="1"/>
              <a:t>štátov</a:t>
            </a:r>
            <a:r>
              <a:rPr lang="cs-CZ" sz="1733" dirty="0"/>
              <a:t> </a:t>
            </a:r>
            <a:r>
              <a:rPr lang="cs-CZ" sz="1733" dirty="0" err="1"/>
              <a:t>sa</a:t>
            </a:r>
            <a:r>
              <a:rPr lang="cs-CZ" sz="1733" dirty="0"/>
              <a:t> </a:t>
            </a:r>
            <a:r>
              <a:rPr lang="cs-CZ" sz="1733" dirty="0" err="1"/>
              <a:t>žiada</a:t>
            </a:r>
            <a:r>
              <a:rPr lang="cs-CZ" sz="1733" dirty="0"/>
              <a:t>, aby vypracovali politiku </a:t>
            </a:r>
            <a:r>
              <a:rPr lang="cs-CZ" sz="1733" dirty="0" err="1"/>
              <a:t>otvoreného</a:t>
            </a:r>
            <a:r>
              <a:rPr lang="cs-CZ" sz="1733" dirty="0"/>
              <a:t> </a:t>
            </a:r>
            <a:r>
              <a:rPr lang="cs-CZ" sz="1733" dirty="0" err="1"/>
              <a:t>prístupu</a:t>
            </a:r>
            <a:r>
              <a:rPr lang="cs-CZ" sz="1733" dirty="0"/>
              <a:t> k </a:t>
            </a:r>
            <a:r>
              <a:rPr lang="cs-CZ" sz="1733" dirty="0" err="1"/>
              <a:t>výskumným</a:t>
            </a:r>
            <a:r>
              <a:rPr lang="cs-CZ" sz="1733" dirty="0"/>
              <a:t> </a:t>
            </a:r>
            <a:r>
              <a:rPr lang="cs-CZ" sz="1733" dirty="0" err="1"/>
              <a:t>údajom</a:t>
            </a:r>
            <a:r>
              <a:rPr lang="cs-CZ" sz="1733" dirty="0"/>
              <a:t> financovaným z </a:t>
            </a:r>
            <a:r>
              <a:rPr lang="cs-CZ" sz="1733" dirty="0" err="1"/>
              <a:t>verejných</a:t>
            </a:r>
            <a:r>
              <a:rPr lang="cs-CZ" sz="1733" dirty="0"/>
              <a:t> </a:t>
            </a:r>
            <a:r>
              <a:rPr lang="cs-CZ" sz="1733" dirty="0" err="1"/>
              <a:t>zdrojov</a:t>
            </a:r>
            <a:r>
              <a:rPr lang="cs-CZ" sz="1733" dirty="0"/>
              <a:t>. To </a:t>
            </a:r>
            <a:r>
              <a:rPr lang="cs-CZ" sz="1733" dirty="0" err="1"/>
              <a:t>uľahčí</a:t>
            </a:r>
            <a:r>
              <a:rPr lang="cs-CZ" sz="1733" dirty="0"/>
              <a:t> </a:t>
            </a:r>
            <a:r>
              <a:rPr lang="cs-CZ" sz="1733" dirty="0" err="1"/>
              <a:t>opätovnú</a:t>
            </a:r>
            <a:r>
              <a:rPr lang="cs-CZ" sz="1733" dirty="0"/>
              <a:t> </a:t>
            </a:r>
            <a:r>
              <a:rPr lang="cs-CZ" sz="1733" dirty="0" err="1"/>
              <a:t>využiteľnosť</a:t>
            </a:r>
            <a:r>
              <a:rPr lang="cs-CZ" sz="1733" dirty="0"/>
              <a:t> </a:t>
            </a:r>
            <a:r>
              <a:rPr lang="cs-CZ" sz="1733" dirty="0" err="1"/>
              <a:t>výskumných</a:t>
            </a:r>
            <a:r>
              <a:rPr lang="cs-CZ" sz="1733" dirty="0"/>
              <a:t> </a:t>
            </a:r>
            <a:r>
              <a:rPr lang="cs-CZ" sz="1733" dirty="0" err="1"/>
              <a:t>údajov</a:t>
            </a:r>
            <a:r>
              <a:rPr lang="cs-CZ" sz="1733" dirty="0"/>
              <a:t>, </a:t>
            </a:r>
            <a:r>
              <a:rPr lang="cs-CZ" sz="1733" dirty="0" err="1"/>
              <a:t>ktoré</a:t>
            </a:r>
            <a:r>
              <a:rPr lang="cs-CZ" sz="1733" dirty="0"/>
              <a:t> sú už </a:t>
            </a:r>
            <a:r>
              <a:rPr lang="cs-CZ" sz="1733" dirty="0" err="1"/>
              <a:t>obsiahnuté</a:t>
            </a:r>
            <a:r>
              <a:rPr lang="cs-CZ" sz="1733" dirty="0"/>
              <a:t> v </a:t>
            </a:r>
            <a:r>
              <a:rPr lang="cs-CZ" sz="1733" dirty="0" err="1"/>
              <a:t>otvorených</a:t>
            </a:r>
            <a:r>
              <a:rPr lang="cs-CZ" sz="1733" dirty="0"/>
              <a:t> </a:t>
            </a:r>
            <a:r>
              <a:rPr lang="cs-CZ" sz="1733" dirty="0" err="1"/>
              <a:t>archívoch</a:t>
            </a:r>
            <a:r>
              <a:rPr lang="cs-CZ" sz="1733" dirty="0"/>
              <a:t>.</a:t>
            </a:r>
          </a:p>
          <a:p>
            <a:pPr marL="304815" indent="-304815">
              <a:buFont typeface="Arial" panose="020B0604020202020204" pitchFamily="34" charset="0"/>
              <a:buChar char="•"/>
            </a:pPr>
            <a:r>
              <a:rPr lang="cs-CZ" sz="1733" dirty="0"/>
              <a:t>Posilňuje </a:t>
            </a:r>
            <a:r>
              <a:rPr lang="cs-CZ" sz="1733" dirty="0" err="1"/>
              <a:t>požiadavky</a:t>
            </a:r>
            <a:r>
              <a:rPr lang="cs-CZ" sz="1733" dirty="0"/>
              <a:t> na </a:t>
            </a:r>
            <a:r>
              <a:rPr lang="cs-CZ" sz="1733" dirty="0" err="1"/>
              <a:t>transparentnosť</a:t>
            </a:r>
            <a:r>
              <a:rPr lang="cs-CZ" sz="1733" dirty="0"/>
              <a:t> </a:t>
            </a:r>
            <a:r>
              <a:rPr lang="cs-CZ" sz="1733" dirty="0" err="1"/>
              <a:t>pre</a:t>
            </a:r>
            <a:r>
              <a:rPr lang="cs-CZ" sz="1733" dirty="0"/>
              <a:t> dohody </a:t>
            </a:r>
            <a:r>
              <a:rPr lang="cs-CZ" sz="1733" dirty="0" err="1"/>
              <a:t>medzi</a:t>
            </a:r>
            <a:r>
              <a:rPr lang="cs-CZ" sz="1733" dirty="0"/>
              <a:t> </a:t>
            </a:r>
            <a:r>
              <a:rPr lang="cs-CZ" sz="1733" dirty="0" err="1"/>
              <a:t>verejným</a:t>
            </a:r>
            <a:r>
              <a:rPr lang="cs-CZ" sz="1733" dirty="0"/>
              <a:t> a </a:t>
            </a:r>
            <a:r>
              <a:rPr lang="cs-CZ" sz="1733" dirty="0" err="1"/>
              <a:t>súkromným</a:t>
            </a:r>
            <a:r>
              <a:rPr lang="cs-CZ" sz="1733" dirty="0"/>
              <a:t> </a:t>
            </a:r>
            <a:r>
              <a:rPr lang="cs-CZ" sz="1733" dirty="0" err="1"/>
              <a:t>sektorom</a:t>
            </a:r>
            <a:r>
              <a:rPr lang="cs-CZ" sz="1733" dirty="0"/>
              <a:t> </a:t>
            </a:r>
            <a:r>
              <a:rPr lang="cs-CZ" sz="1733" dirty="0" err="1"/>
              <a:t>zahŕňajúce</a:t>
            </a:r>
            <a:r>
              <a:rPr lang="cs-CZ" sz="1733" dirty="0"/>
              <a:t> </a:t>
            </a:r>
            <a:r>
              <a:rPr lang="cs-CZ" sz="1733" dirty="0" err="1"/>
              <a:t>informácie</a:t>
            </a:r>
            <a:r>
              <a:rPr lang="cs-CZ" sz="1733" dirty="0"/>
              <a:t> </a:t>
            </a:r>
            <a:r>
              <a:rPr lang="cs-CZ" sz="1733" dirty="0" err="1"/>
              <a:t>verejného</a:t>
            </a:r>
            <a:r>
              <a:rPr lang="cs-CZ" sz="1733" dirty="0"/>
              <a:t> </a:t>
            </a:r>
            <a:r>
              <a:rPr lang="cs-CZ" sz="1733" dirty="0" err="1"/>
              <a:t>sektora</a:t>
            </a:r>
            <a:r>
              <a:rPr lang="cs-CZ" sz="1733" dirty="0"/>
              <a:t> a vylučuje </a:t>
            </a:r>
            <a:r>
              <a:rPr lang="cs-CZ" sz="1733" dirty="0" err="1"/>
              <a:t>výhradné</a:t>
            </a:r>
            <a:r>
              <a:rPr lang="cs-CZ" sz="1733" dirty="0"/>
              <a:t> dohody.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798A28-14F5-4C91-BF3F-306CF88D0C8A}"/>
              </a:ext>
            </a:extLst>
          </p:cNvPr>
          <p:cNvSpPr txBox="1"/>
          <p:nvPr/>
        </p:nvSpPr>
        <p:spPr>
          <a:xfrm>
            <a:off x="4379231" y="1273493"/>
            <a:ext cx="3850369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133" dirty="0" err="1">
                <a:solidFill>
                  <a:schemeClr val="accent1"/>
                </a:solidFill>
              </a:rPr>
              <a:t>Aký</a:t>
            </a:r>
            <a:r>
              <a:rPr lang="cs-CZ" sz="2133" dirty="0">
                <a:solidFill>
                  <a:schemeClr val="accent1"/>
                </a:solidFill>
              </a:rPr>
              <a:t> je</a:t>
            </a:r>
            <a:r>
              <a:rPr lang="pl-PL" sz="2133" dirty="0">
                <a:solidFill>
                  <a:schemeClr val="accent1"/>
                </a:solidFill>
              </a:rPr>
              <a:t> návrh komise?</a:t>
            </a:r>
            <a:r>
              <a:rPr lang="cs-CZ" sz="2133" dirty="0">
                <a:solidFill>
                  <a:schemeClr val="accent1"/>
                </a:solidFill>
              </a:rPr>
              <a:t>?</a:t>
            </a:r>
            <a:r>
              <a:rPr lang="en-US" sz="2133" dirty="0">
                <a:solidFill>
                  <a:schemeClr val="accent1"/>
                </a:solidFill>
              </a:rPr>
              <a:t> </a:t>
            </a:r>
            <a:endParaRPr lang="uk-UA" sz="2133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758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84199" y="157803"/>
            <a:ext cx="4732079" cy="1338828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Zákon</a:t>
            </a:r>
            <a:r>
              <a:rPr lang="en-US" dirty="0">
                <a:solidFill>
                  <a:schemeClr val="accent1"/>
                </a:solidFill>
              </a:rPr>
              <a:t> o </a:t>
            </a:r>
            <a:r>
              <a:rPr lang="en-US" dirty="0" err="1">
                <a:solidFill>
                  <a:schemeClr val="accent1"/>
                </a:solidFill>
              </a:rPr>
              <a:t>údajoch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 err="1"/>
              <a:t>Spôsob</a:t>
            </a:r>
            <a:r>
              <a:rPr lang="en-US" dirty="0"/>
              <a:t> </a:t>
            </a:r>
            <a:r>
              <a:rPr lang="en-US" dirty="0" err="1"/>
              <a:t>výpočtu</a:t>
            </a:r>
            <a:r>
              <a:rPr lang="en-US" dirty="0"/>
              <a:t> </a:t>
            </a:r>
            <a:r>
              <a:rPr lang="en-US" dirty="0" err="1"/>
              <a:t>úspor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12</a:t>
            </a:fld>
            <a:endParaRPr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332CD5F-51B1-4DB9-91DA-EBBB9A35EC17}"/>
              </a:ext>
            </a:extLst>
          </p:cNvPr>
          <p:cNvCxnSpPr/>
          <p:nvPr/>
        </p:nvCxnSpPr>
        <p:spPr>
          <a:xfrm>
            <a:off x="3860800" y="2020275"/>
            <a:ext cx="0" cy="1638300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345C5BB-4CDA-4AF7-A764-46D649112B8F}"/>
              </a:ext>
            </a:extLst>
          </p:cNvPr>
          <p:cNvCxnSpPr/>
          <p:nvPr/>
        </p:nvCxnSpPr>
        <p:spPr>
          <a:xfrm>
            <a:off x="6604000" y="2020275"/>
            <a:ext cx="0" cy="1638300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9373CC4-3D6C-48DF-A0E3-92A7F7B4F311}"/>
              </a:ext>
            </a:extLst>
          </p:cNvPr>
          <p:cNvSpPr txBox="1"/>
          <p:nvPr/>
        </p:nvSpPr>
        <p:spPr>
          <a:xfrm>
            <a:off x="6782471" y="2402820"/>
            <a:ext cx="2361526" cy="912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 err="1">
                <a:latin typeface="+mj-lt"/>
              </a:rPr>
              <a:t>Môže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sa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ušetriť</a:t>
            </a:r>
            <a:r>
              <a:rPr lang="en-US" sz="1333" dirty="0">
                <a:latin typeface="+mj-lt"/>
              </a:rPr>
              <a:t> 629 </a:t>
            </a:r>
            <a:r>
              <a:rPr lang="en-US" sz="1333" dirty="0" err="1">
                <a:latin typeface="+mj-lt"/>
              </a:rPr>
              <a:t>miliónov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hodín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čakania</a:t>
            </a:r>
            <a:r>
              <a:rPr lang="en-US" sz="1333" dirty="0">
                <a:latin typeface="+mj-lt"/>
              </a:rPr>
              <a:t> v </a:t>
            </a:r>
            <a:r>
              <a:rPr lang="en-US" sz="1333" dirty="0" err="1">
                <a:latin typeface="+mj-lt"/>
              </a:rPr>
              <a:t>dopravných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zápchach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alebo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verejnej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doprave</a:t>
            </a:r>
            <a:r>
              <a:rPr lang="en-US" sz="1333" dirty="0">
                <a:latin typeface="+mj-lt"/>
              </a:rPr>
              <a:t>.</a:t>
            </a:r>
            <a:endParaRPr lang="en-US" sz="1333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6765C2-10CE-4616-81A7-71BA6DC01766}"/>
              </a:ext>
            </a:extLst>
          </p:cNvPr>
          <p:cNvSpPr txBox="1"/>
          <p:nvPr/>
        </p:nvSpPr>
        <p:spPr>
          <a:xfrm>
            <a:off x="4095759" y="2362200"/>
            <a:ext cx="2139949" cy="912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>
                <a:latin typeface="+mj-lt"/>
              </a:rPr>
              <a:t>7 000 </a:t>
            </a:r>
            <a:r>
              <a:rPr lang="en-US" sz="1333" dirty="0" err="1">
                <a:latin typeface="+mj-lt"/>
              </a:rPr>
              <a:t>životov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potenciálne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ušetrených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ročne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vďaka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rýchlejšej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reakcii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na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núdzové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situácie</a:t>
            </a:r>
            <a:r>
              <a:rPr lang="en-US" sz="1333" dirty="0">
                <a:latin typeface="+mj-lt"/>
              </a:rPr>
              <a:t>.</a:t>
            </a:r>
            <a:endParaRPr lang="uk-UA" sz="1333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517EF09-DF68-4093-8300-8C05B498BA76}"/>
              </a:ext>
            </a:extLst>
          </p:cNvPr>
          <p:cNvSpPr txBox="1"/>
          <p:nvPr/>
        </p:nvSpPr>
        <p:spPr>
          <a:xfrm>
            <a:off x="1508119" y="2362200"/>
            <a:ext cx="2117723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 err="1">
                <a:latin typeface="+mj-lt"/>
              </a:rPr>
              <a:t>Úspory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nákladov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vo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výške</a:t>
            </a:r>
            <a:r>
              <a:rPr lang="en-US" sz="1333" dirty="0">
                <a:latin typeface="+mj-lt"/>
              </a:rPr>
              <a:t> 1,7 </a:t>
            </a:r>
            <a:r>
              <a:rPr lang="en-US" sz="1333" dirty="0" err="1">
                <a:latin typeface="+mj-lt"/>
              </a:rPr>
              <a:t>miliardy</a:t>
            </a:r>
            <a:r>
              <a:rPr lang="en-US" sz="1333" dirty="0">
                <a:latin typeface="+mj-lt"/>
              </a:rPr>
              <a:t> EUR pre </a:t>
            </a:r>
            <a:r>
              <a:rPr lang="en-US" sz="1333" dirty="0" err="1">
                <a:latin typeface="+mj-lt"/>
              </a:rPr>
              <a:t>verejnú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správu</a:t>
            </a:r>
            <a:r>
              <a:rPr lang="en-US" sz="1333" dirty="0">
                <a:latin typeface="+mj-lt"/>
              </a:rPr>
              <a:t> EÚ.</a:t>
            </a:r>
            <a:endParaRPr lang="uk-UA" sz="1333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B3C422-1A89-4D35-947F-F263506506F7}"/>
              </a:ext>
            </a:extLst>
          </p:cNvPr>
          <p:cNvSpPr txBox="1"/>
          <p:nvPr/>
        </p:nvSpPr>
        <p:spPr>
          <a:xfrm>
            <a:off x="4366531" y="1078567"/>
            <a:ext cx="3850369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133" dirty="0" err="1">
                <a:solidFill>
                  <a:schemeClr val="accent1"/>
                </a:solidFill>
              </a:rPr>
              <a:t>Aké</a:t>
            </a:r>
            <a:r>
              <a:rPr lang="cs-CZ" sz="2133" dirty="0">
                <a:solidFill>
                  <a:schemeClr val="accent1"/>
                </a:solidFill>
              </a:rPr>
              <a:t> sú </a:t>
            </a:r>
            <a:r>
              <a:rPr lang="cs-CZ" sz="2133" dirty="0" err="1">
                <a:solidFill>
                  <a:schemeClr val="accent1"/>
                </a:solidFill>
              </a:rPr>
              <a:t>očakávané</a:t>
            </a:r>
            <a:r>
              <a:rPr lang="cs-CZ" sz="2133" dirty="0">
                <a:solidFill>
                  <a:schemeClr val="accent1"/>
                </a:solidFill>
              </a:rPr>
              <a:t> výhody?</a:t>
            </a:r>
            <a:endParaRPr lang="uk-UA" sz="2133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FB4BC8-9392-4FE4-9CBB-9A75E76258DD}"/>
              </a:ext>
            </a:extLst>
          </p:cNvPr>
          <p:cNvCxnSpPr/>
          <p:nvPr/>
        </p:nvCxnSpPr>
        <p:spPr>
          <a:xfrm>
            <a:off x="4235444" y="4270233"/>
            <a:ext cx="0" cy="1638300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E87D0F-63CB-43A5-8B06-7205827D6D5E}"/>
              </a:ext>
            </a:extLst>
          </p:cNvPr>
          <p:cNvCxnSpPr/>
          <p:nvPr/>
        </p:nvCxnSpPr>
        <p:spPr>
          <a:xfrm>
            <a:off x="7912095" y="4270233"/>
            <a:ext cx="0" cy="1638300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B3FE724-465F-45AF-97E2-DC0452611A65}"/>
              </a:ext>
            </a:extLst>
          </p:cNvPr>
          <p:cNvSpPr txBox="1"/>
          <p:nvPr/>
        </p:nvSpPr>
        <p:spPr>
          <a:xfrm>
            <a:off x="8026400" y="4562850"/>
            <a:ext cx="3013065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 err="1">
                <a:latin typeface="+mj-lt"/>
              </a:rPr>
              <a:t>Náklady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na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sprístupnenie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údajov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verejného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sektora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na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opätovné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použitie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sa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znížia</a:t>
            </a:r>
            <a:r>
              <a:rPr lang="en-US" sz="1333" dirty="0">
                <a:latin typeface="+mj-lt"/>
              </a:rPr>
              <a:t> o 21%.</a:t>
            </a:r>
            <a:endParaRPr lang="en-US" sz="1333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F6F7C3-603B-4516-84FF-C5B1FBB13CCD}"/>
              </a:ext>
            </a:extLst>
          </p:cNvPr>
          <p:cNvSpPr txBox="1"/>
          <p:nvPr/>
        </p:nvSpPr>
        <p:spPr>
          <a:xfrm>
            <a:off x="4362449" y="4562850"/>
            <a:ext cx="3422641" cy="912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 err="1">
                <a:latin typeface="+mj-lt"/>
              </a:rPr>
              <a:t>Viac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ako</a:t>
            </a:r>
            <a:r>
              <a:rPr lang="en-US" sz="1333" dirty="0">
                <a:latin typeface="+mj-lt"/>
              </a:rPr>
              <a:t> 700 000 </a:t>
            </a:r>
            <a:r>
              <a:rPr lang="en-US" sz="1333" dirty="0" err="1">
                <a:latin typeface="+mj-lt"/>
              </a:rPr>
              <a:t>pracovných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miest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bude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založené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na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údajoch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verejného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sektora</a:t>
            </a:r>
            <a:r>
              <a:rPr lang="en-US" sz="1333" dirty="0">
                <a:latin typeface="+mj-lt"/>
              </a:rPr>
              <a:t>, </a:t>
            </a:r>
            <a:r>
              <a:rPr lang="en-US" sz="1333" dirty="0" err="1">
                <a:latin typeface="+mj-lt"/>
              </a:rPr>
              <a:t>najmä</a:t>
            </a:r>
            <a:r>
              <a:rPr lang="en-US" sz="1333" dirty="0">
                <a:latin typeface="+mj-lt"/>
              </a:rPr>
              <a:t> v </a:t>
            </a:r>
            <a:r>
              <a:rPr lang="en-US" sz="1333" dirty="0" err="1">
                <a:latin typeface="+mj-lt"/>
              </a:rPr>
              <a:t>malých</a:t>
            </a:r>
            <a:r>
              <a:rPr lang="en-US" sz="1333" dirty="0">
                <a:latin typeface="+mj-lt"/>
              </a:rPr>
              <a:t> a </a:t>
            </a:r>
            <a:r>
              <a:rPr lang="en-US" sz="1333" dirty="0" err="1">
                <a:latin typeface="+mj-lt"/>
              </a:rPr>
              <a:t>stredných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podnikoch</a:t>
            </a:r>
            <a:r>
              <a:rPr lang="en-US" sz="1333" dirty="0">
                <a:latin typeface="+mj-lt"/>
              </a:rPr>
              <a:t> a </a:t>
            </a:r>
            <a:r>
              <a:rPr lang="en-US" sz="1333" dirty="0" err="1">
                <a:latin typeface="+mj-lt"/>
              </a:rPr>
              <a:t>začínajúcich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podnikoch</a:t>
            </a:r>
            <a:r>
              <a:rPr lang="en-US" sz="1333" dirty="0">
                <a:latin typeface="+mj-lt"/>
              </a:rPr>
              <a:t>.</a:t>
            </a:r>
            <a:endParaRPr lang="uk-UA" sz="1333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44B9428-B03D-45FE-A722-8849061A875D}"/>
              </a:ext>
            </a:extLst>
          </p:cNvPr>
          <p:cNvSpPr txBox="1"/>
          <p:nvPr/>
        </p:nvSpPr>
        <p:spPr>
          <a:xfrm>
            <a:off x="1508119" y="4562850"/>
            <a:ext cx="2686046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 err="1">
                <a:latin typeface="+mj-lt"/>
              </a:rPr>
              <a:t>Hodnota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údajov</a:t>
            </a:r>
            <a:r>
              <a:rPr lang="en-US" sz="1333" dirty="0">
                <a:latin typeface="+mj-lt"/>
              </a:rPr>
              <a:t> pre </a:t>
            </a:r>
            <a:r>
              <a:rPr lang="en-US" sz="1333" dirty="0" err="1">
                <a:latin typeface="+mj-lt"/>
              </a:rPr>
              <a:t>hospodárstvo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sa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zvýši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na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takmer</a:t>
            </a:r>
            <a:r>
              <a:rPr lang="en-US" sz="1333" dirty="0">
                <a:latin typeface="+mj-lt"/>
              </a:rPr>
              <a:t> 194 </a:t>
            </a:r>
            <a:r>
              <a:rPr lang="en-US" sz="1333" dirty="0" err="1">
                <a:latin typeface="+mj-lt"/>
              </a:rPr>
              <a:t>miliárd</a:t>
            </a:r>
            <a:r>
              <a:rPr lang="en-US" sz="1333" dirty="0">
                <a:latin typeface="+mj-lt"/>
              </a:rPr>
              <a:t> EUR (z 52 </a:t>
            </a:r>
            <a:r>
              <a:rPr lang="en-US" sz="1333" dirty="0" err="1">
                <a:latin typeface="+mj-lt"/>
              </a:rPr>
              <a:t>miliónov</a:t>
            </a:r>
            <a:r>
              <a:rPr lang="en-US" sz="1333" dirty="0">
                <a:latin typeface="+mj-lt"/>
              </a:rPr>
              <a:t> EUR v </a:t>
            </a:r>
            <a:r>
              <a:rPr lang="en-US" sz="1333" dirty="0" err="1">
                <a:latin typeface="+mj-lt"/>
              </a:rPr>
              <a:t>roku</a:t>
            </a:r>
            <a:r>
              <a:rPr lang="en-US" sz="1333" dirty="0">
                <a:latin typeface="+mj-lt"/>
              </a:rPr>
              <a:t> 2018).</a:t>
            </a:r>
            <a:endParaRPr lang="uk-UA" sz="1333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1CD0183-F9CA-470A-9B5A-EE030841FED7}"/>
              </a:ext>
            </a:extLst>
          </p:cNvPr>
          <p:cNvCxnSpPr/>
          <p:nvPr/>
        </p:nvCxnSpPr>
        <p:spPr>
          <a:xfrm>
            <a:off x="9398000" y="1921194"/>
            <a:ext cx="0" cy="1638300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37CA811-B5FD-4040-A409-841336E46B03}"/>
              </a:ext>
            </a:extLst>
          </p:cNvPr>
          <p:cNvSpPr txBox="1"/>
          <p:nvPr/>
        </p:nvSpPr>
        <p:spPr>
          <a:xfrm>
            <a:off x="9576470" y="2365790"/>
            <a:ext cx="2361526" cy="11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>
                <a:latin typeface="+mj-lt"/>
              </a:rPr>
              <a:t>16% </a:t>
            </a:r>
            <a:r>
              <a:rPr lang="en-US" sz="1333" dirty="0" err="1">
                <a:latin typeface="+mj-lt"/>
              </a:rPr>
              <a:t>pokles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spotreby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pohonných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hmôt</a:t>
            </a:r>
            <a:r>
              <a:rPr lang="en-US" sz="1333" dirty="0">
                <a:latin typeface="+mj-lt"/>
              </a:rPr>
              <a:t>, </a:t>
            </a:r>
            <a:r>
              <a:rPr lang="en-US" sz="1333" dirty="0" err="1">
                <a:latin typeface="+mj-lt"/>
              </a:rPr>
              <a:t>elektriny</a:t>
            </a:r>
            <a:r>
              <a:rPr lang="en-US" sz="1333" dirty="0">
                <a:latin typeface="+mj-lt"/>
              </a:rPr>
              <a:t>, </a:t>
            </a:r>
            <a:r>
              <a:rPr lang="en-US" sz="1333" dirty="0" err="1">
                <a:latin typeface="+mj-lt"/>
              </a:rPr>
              <a:t>oleja</a:t>
            </a:r>
            <a:r>
              <a:rPr lang="en-US" sz="1333" dirty="0">
                <a:latin typeface="+mj-lt"/>
              </a:rPr>
              <a:t> a </a:t>
            </a:r>
            <a:r>
              <a:rPr lang="en-US" sz="1333" dirty="0" err="1">
                <a:latin typeface="+mj-lt"/>
              </a:rPr>
              <a:t>dopravy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vďaka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otvoreným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údajom</a:t>
            </a:r>
            <a:r>
              <a:rPr lang="en-US" sz="1333" dirty="0">
                <a:latin typeface="+mj-lt"/>
              </a:rPr>
              <a:t> o </a:t>
            </a:r>
            <a:r>
              <a:rPr lang="en-US" sz="1333" dirty="0" err="1">
                <a:latin typeface="+mj-lt"/>
              </a:rPr>
              <a:t>spotrebe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energie</a:t>
            </a:r>
            <a:r>
              <a:rPr lang="en-US" sz="1333" dirty="0">
                <a:latin typeface="+mj-lt"/>
              </a:rPr>
              <a:t> v </a:t>
            </a:r>
            <a:r>
              <a:rPr lang="en-US" sz="1333" dirty="0" err="1">
                <a:latin typeface="+mj-lt"/>
              </a:rPr>
              <a:t>reálnom</a:t>
            </a:r>
            <a:r>
              <a:rPr lang="en-US" sz="1333" dirty="0">
                <a:latin typeface="+mj-lt"/>
              </a:rPr>
              <a:t> </a:t>
            </a:r>
            <a:r>
              <a:rPr lang="en-US" sz="1333" dirty="0" err="1">
                <a:latin typeface="+mj-lt"/>
              </a:rPr>
              <a:t>čase</a:t>
            </a:r>
            <a:r>
              <a:rPr lang="en-US" sz="1333" dirty="0">
                <a:latin typeface="+mj-lt"/>
              </a:rPr>
              <a:t>.</a:t>
            </a:r>
            <a:endParaRPr lang="en-US" sz="1333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Freeform 108">
            <a:extLst>
              <a:ext uri="{FF2B5EF4-FFF2-40B4-BE49-F238E27FC236}">
                <a16:creationId xmlns:a16="http://schemas.microsoft.com/office/drawing/2014/main" id="{FC8C76DC-6F9A-4F98-A656-44D85FC4A055}"/>
              </a:ext>
            </a:extLst>
          </p:cNvPr>
          <p:cNvSpPr>
            <a:spLocks noEditPoints="1"/>
          </p:cNvSpPr>
          <p:nvPr/>
        </p:nvSpPr>
        <p:spPr bwMode="auto">
          <a:xfrm>
            <a:off x="2184891" y="1738638"/>
            <a:ext cx="542835" cy="554894"/>
          </a:xfrm>
          <a:custGeom>
            <a:avLst/>
            <a:gdLst>
              <a:gd name="T0" fmla="*/ 160 w 176"/>
              <a:gd name="T1" fmla="*/ 3 h 176"/>
              <a:gd name="T2" fmla="*/ 158 w 176"/>
              <a:gd name="T3" fmla="*/ 0 h 176"/>
              <a:gd name="T4" fmla="*/ 154 w 176"/>
              <a:gd name="T5" fmla="*/ 0 h 176"/>
              <a:gd name="T6" fmla="*/ 88 w 176"/>
              <a:gd name="T7" fmla="*/ 16 h 176"/>
              <a:gd name="T8" fmla="*/ 22 w 176"/>
              <a:gd name="T9" fmla="*/ 0 h 176"/>
              <a:gd name="T10" fmla="*/ 18 w 176"/>
              <a:gd name="T11" fmla="*/ 0 h 176"/>
              <a:gd name="T12" fmla="*/ 16 w 176"/>
              <a:gd name="T13" fmla="*/ 3 h 176"/>
              <a:gd name="T14" fmla="*/ 0 w 176"/>
              <a:gd name="T15" fmla="*/ 100 h 176"/>
              <a:gd name="T16" fmla="*/ 87 w 176"/>
              <a:gd name="T17" fmla="*/ 176 h 176"/>
              <a:gd name="T18" fmla="*/ 88 w 176"/>
              <a:gd name="T19" fmla="*/ 176 h 176"/>
              <a:gd name="T20" fmla="*/ 89 w 176"/>
              <a:gd name="T21" fmla="*/ 176 h 176"/>
              <a:gd name="T22" fmla="*/ 176 w 176"/>
              <a:gd name="T23" fmla="*/ 100 h 176"/>
              <a:gd name="T24" fmla="*/ 160 w 176"/>
              <a:gd name="T25" fmla="*/ 3 h 176"/>
              <a:gd name="T26" fmla="*/ 88 w 176"/>
              <a:gd name="T27" fmla="*/ 168 h 176"/>
              <a:gd name="T28" fmla="*/ 8 w 176"/>
              <a:gd name="T29" fmla="*/ 100 h 176"/>
              <a:gd name="T30" fmla="*/ 23 w 176"/>
              <a:gd name="T31" fmla="*/ 10 h 176"/>
              <a:gd name="T32" fmla="*/ 88 w 176"/>
              <a:gd name="T33" fmla="*/ 24 h 176"/>
              <a:gd name="T34" fmla="*/ 153 w 176"/>
              <a:gd name="T35" fmla="*/ 10 h 176"/>
              <a:gd name="T36" fmla="*/ 168 w 176"/>
              <a:gd name="T37" fmla="*/ 100 h 176"/>
              <a:gd name="T38" fmla="*/ 88 w 176"/>
              <a:gd name="T39" fmla="*/ 168 h 176"/>
              <a:gd name="T40" fmla="*/ 102 w 176"/>
              <a:gd name="T41" fmla="*/ 72 h 176"/>
              <a:gd name="T42" fmla="*/ 88 w 176"/>
              <a:gd name="T43" fmla="*/ 36 h 176"/>
              <a:gd name="T44" fmla="*/ 74 w 176"/>
              <a:gd name="T45" fmla="*/ 72 h 176"/>
              <a:gd name="T46" fmla="*/ 38 w 176"/>
              <a:gd name="T47" fmla="*/ 72 h 176"/>
              <a:gd name="T48" fmla="*/ 67 w 176"/>
              <a:gd name="T49" fmla="*/ 95 h 176"/>
              <a:gd name="T50" fmla="*/ 54 w 176"/>
              <a:gd name="T51" fmla="*/ 136 h 176"/>
              <a:gd name="T52" fmla="*/ 88 w 176"/>
              <a:gd name="T53" fmla="*/ 111 h 176"/>
              <a:gd name="T54" fmla="*/ 122 w 176"/>
              <a:gd name="T55" fmla="*/ 136 h 176"/>
              <a:gd name="T56" fmla="*/ 108 w 176"/>
              <a:gd name="T57" fmla="*/ 95 h 176"/>
              <a:gd name="T58" fmla="*/ 138 w 176"/>
              <a:gd name="T59" fmla="*/ 72 h 176"/>
              <a:gd name="T60" fmla="*/ 102 w 176"/>
              <a:gd name="T61" fmla="*/ 72 h 176"/>
              <a:gd name="T62" fmla="*/ 101 w 176"/>
              <a:gd name="T63" fmla="*/ 97 h 176"/>
              <a:gd name="T64" fmla="*/ 106 w 176"/>
              <a:gd name="T65" fmla="*/ 114 h 176"/>
              <a:gd name="T66" fmla="*/ 93 w 176"/>
              <a:gd name="T67" fmla="*/ 104 h 176"/>
              <a:gd name="T68" fmla="*/ 88 w 176"/>
              <a:gd name="T69" fmla="*/ 101 h 176"/>
              <a:gd name="T70" fmla="*/ 83 w 176"/>
              <a:gd name="T71" fmla="*/ 104 h 176"/>
              <a:gd name="T72" fmla="*/ 69 w 176"/>
              <a:gd name="T73" fmla="*/ 114 h 176"/>
              <a:gd name="T74" fmla="*/ 75 w 176"/>
              <a:gd name="T75" fmla="*/ 97 h 176"/>
              <a:gd name="T76" fmla="*/ 77 w 176"/>
              <a:gd name="T77" fmla="*/ 92 h 176"/>
              <a:gd name="T78" fmla="*/ 72 w 176"/>
              <a:gd name="T79" fmla="*/ 89 h 176"/>
              <a:gd name="T80" fmla="*/ 61 w 176"/>
              <a:gd name="T81" fmla="*/ 80 h 176"/>
              <a:gd name="T82" fmla="*/ 80 w 176"/>
              <a:gd name="T83" fmla="*/ 80 h 176"/>
              <a:gd name="T84" fmla="*/ 82 w 176"/>
              <a:gd name="T85" fmla="*/ 75 h 176"/>
              <a:gd name="T86" fmla="*/ 88 w 176"/>
              <a:gd name="T87" fmla="*/ 58 h 176"/>
              <a:gd name="T88" fmla="*/ 94 w 176"/>
              <a:gd name="T89" fmla="*/ 75 h 176"/>
              <a:gd name="T90" fmla="*/ 96 w 176"/>
              <a:gd name="T91" fmla="*/ 80 h 176"/>
              <a:gd name="T92" fmla="*/ 115 w 176"/>
              <a:gd name="T93" fmla="*/ 80 h 176"/>
              <a:gd name="T94" fmla="*/ 103 w 176"/>
              <a:gd name="T95" fmla="*/ 89 h 176"/>
              <a:gd name="T96" fmla="*/ 99 w 176"/>
              <a:gd name="T97" fmla="*/ 92 h 176"/>
              <a:gd name="T98" fmla="*/ 101 w 176"/>
              <a:gd name="T99" fmla="*/ 9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76">
                <a:moveTo>
                  <a:pt x="160" y="3"/>
                </a:moveTo>
                <a:cubicBezTo>
                  <a:pt x="160" y="2"/>
                  <a:pt x="159" y="1"/>
                  <a:pt x="158" y="0"/>
                </a:cubicBezTo>
                <a:cubicBezTo>
                  <a:pt x="157" y="0"/>
                  <a:pt x="155" y="0"/>
                  <a:pt x="154" y="0"/>
                </a:cubicBezTo>
                <a:cubicBezTo>
                  <a:pt x="154" y="1"/>
                  <a:pt x="123" y="16"/>
                  <a:pt x="88" y="16"/>
                </a:cubicBezTo>
                <a:cubicBezTo>
                  <a:pt x="53" y="16"/>
                  <a:pt x="22" y="1"/>
                  <a:pt x="22" y="0"/>
                </a:cubicBezTo>
                <a:cubicBezTo>
                  <a:pt x="21" y="0"/>
                  <a:pt x="19" y="0"/>
                  <a:pt x="18" y="0"/>
                </a:cubicBezTo>
                <a:cubicBezTo>
                  <a:pt x="17" y="1"/>
                  <a:pt x="16" y="2"/>
                  <a:pt x="16" y="3"/>
                </a:cubicBezTo>
                <a:cubicBezTo>
                  <a:pt x="16" y="3"/>
                  <a:pt x="0" y="52"/>
                  <a:pt x="0" y="100"/>
                </a:cubicBezTo>
                <a:cubicBezTo>
                  <a:pt x="0" y="151"/>
                  <a:pt x="84" y="175"/>
                  <a:pt x="87" y="176"/>
                </a:cubicBezTo>
                <a:cubicBezTo>
                  <a:pt x="87" y="176"/>
                  <a:pt x="88" y="176"/>
                  <a:pt x="88" y="176"/>
                </a:cubicBezTo>
                <a:cubicBezTo>
                  <a:pt x="88" y="176"/>
                  <a:pt x="89" y="176"/>
                  <a:pt x="89" y="176"/>
                </a:cubicBezTo>
                <a:cubicBezTo>
                  <a:pt x="92" y="175"/>
                  <a:pt x="176" y="151"/>
                  <a:pt x="176" y="100"/>
                </a:cubicBezTo>
                <a:cubicBezTo>
                  <a:pt x="176" y="52"/>
                  <a:pt x="160" y="3"/>
                  <a:pt x="160" y="3"/>
                </a:cubicBezTo>
                <a:moveTo>
                  <a:pt x="88" y="168"/>
                </a:moveTo>
                <a:cubicBezTo>
                  <a:pt x="80" y="166"/>
                  <a:pt x="8" y="142"/>
                  <a:pt x="8" y="100"/>
                </a:cubicBezTo>
                <a:cubicBezTo>
                  <a:pt x="8" y="61"/>
                  <a:pt x="19" y="24"/>
                  <a:pt x="23" y="10"/>
                </a:cubicBezTo>
                <a:cubicBezTo>
                  <a:pt x="33" y="14"/>
                  <a:pt x="59" y="24"/>
                  <a:pt x="88" y="24"/>
                </a:cubicBezTo>
                <a:cubicBezTo>
                  <a:pt x="117" y="24"/>
                  <a:pt x="143" y="14"/>
                  <a:pt x="153" y="10"/>
                </a:cubicBezTo>
                <a:cubicBezTo>
                  <a:pt x="157" y="24"/>
                  <a:pt x="168" y="61"/>
                  <a:pt x="168" y="100"/>
                </a:cubicBezTo>
                <a:cubicBezTo>
                  <a:pt x="168" y="142"/>
                  <a:pt x="96" y="166"/>
                  <a:pt x="88" y="168"/>
                </a:cubicBezTo>
                <a:moveTo>
                  <a:pt x="102" y="72"/>
                </a:moveTo>
                <a:cubicBezTo>
                  <a:pt x="88" y="36"/>
                  <a:pt x="88" y="36"/>
                  <a:pt x="88" y="36"/>
                </a:cubicBezTo>
                <a:cubicBezTo>
                  <a:pt x="74" y="72"/>
                  <a:pt x="74" y="72"/>
                  <a:pt x="74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67" y="95"/>
                  <a:pt x="67" y="95"/>
                  <a:pt x="67" y="95"/>
                </a:cubicBezTo>
                <a:cubicBezTo>
                  <a:pt x="54" y="136"/>
                  <a:pt x="54" y="136"/>
                  <a:pt x="54" y="136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122" y="136"/>
                  <a:pt x="122" y="136"/>
                  <a:pt x="122" y="136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38" y="72"/>
                  <a:pt x="138" y="72"/>
                  <a:pt x="138" y="72"/>
                </a:cubicBezTo>
                <a:lnTo>
                  <a:pt x="102" y="72"/>
                </a:lnTo>
                <a:close/>
                <a:moveTo>
                  <a:pt x="101" y="97"/>
                </a:moveTo>
                <a:cubicBezTo>
                  <a:pt x="106" y="114"/>
                  <a:pt x="106" y="114"/>
                  <a:pt x="106" y="114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88" y="101"/>
                  <a:pt x="88" y="101"/>
                  <a:pt x="88" y="101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75" y="97"/>
                  <a:pt x="75" y="97"/>
                  <a:pt x="75" y="97"/>
                </a:cubicBezTo>
                <a:cubicBezTo>
                  <a:pt x="77" y="92"/>
                  <a:pt x="77" y="92"/>
                  <a:pt x="77" y="92"/>
                </a:cubicBezTo>
                <a:cubicBezTo>
                  <a:pt x="72" y="89"/>
                  <a:pt x="72" y="89"/>
                  <a:pt x="72" y="89"/>
                </a:cubicBezTo>
                <a:cubicBezTo>
                  <a:pt x="61" y="80"/>
                  <a:pt x="61" y="80"/>
                  <a:pt x="61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2" y="75"/>
                  <a:pt x="82" y="75"/>
                  <a:pt x="82" y="75"/>
                </a:cubicBezTo>
                <a:cubicBezTo>
                  <a:pt x="88" y="58"/>
                  <a:pt x="88" y="58"/>
                  <a:pt x="88" y="58"/>
                </a:cubicBezTo>
                <a:cubicBezTo>
                  <a:pt x="94" y="75"/>
                  <a:pt x="94" y="75"/>
                  <a:pt x="94" y="75"/>
                </a:cubicBezTo>
                <a:cubicBezTo>
                  <a:pt x="96" y="80"/>
                  <a:pt x="96" y="80"/>
                  <a:pt x="96" y="80"/>
                </a:cubicBezTo>
                <a:cubicBezTo>
                  <a:pt x="115" y="80"/>
                  <a:pt x="115" y="80"/>
                  <a:pt x="115" y="80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99" y="92"/>
                  <a:pt x="99" y="92"/>
                  <a:pt x="99" y="92"/>
                </a:cubicBezTo>
                <a:lnTo>
                  <a:pt x="101" y="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>
              <a:solidFill>
                <a:schemeClr val="tx2"/>
              </a:solidFill>
            </a:endParaRPr>
          </a:p>
        </p:txBody>
      </p:sp>
      <p:sp>
        <p:nvSpPr>
          <p:cNvPr id="36" name="Freeform 106">
            <a:extLst>
              <a:ext uri="{FF2B5EF4-FFF2-40B4-BE49-F238E27FC236}">
                <a16:creationId xmlns:a16="http://schemas.microsoft.com/office/drawing/2014/main" id="{72F7FD28-5715-474E-9685-316AD36C331F}"/>
              </a:ext>
            </a:extLst>
          </p:cNvPr>
          <p:cNvSpPr>
            <a:spLocks noEditPoints="1"/>
          </p:cNvSpPr>
          <p:nvPr/>
        </p:nvSpPr>
        <p:spPr bwMode="auto">
          <a:xfrm>
            <a:off x="4904441" y="1736072"/>
            <a:ext cx="522584" cy="441290"/>
          </a:xfrm>
          <a:custGeom>
            <a:avLst/>
            <a:gdLst>
              <a:gd name="T0" fmla="*/ 34 w 176"/>
              <a:gd name="T1" fmla="*/ 86 h 144"/>
              <a:gd name="T2" fmla="*/ 28 w 176"/>
              <a:gd name="T3" fmla="*/ 65 h 144"/>
              <a:gd name="T4" fmla="*/ 28 w 176"/>
              <a:gd name="T5" fmla="*/ 58 h 144"/>
              <a:gd name="T6" fmla="*/ 25 w 176"/>
              <a:gd name="T7" fmla="*/ 38 h 144"/>
              <a:gd name="T8" fmla="*/ 35 w 176"/>
              <a:gd name="T9" fmla="*/ 26 h 144"/>
              <a:gd name="T10" fmla="*/ 49 w 176"/>
              <a:gd name="T11" fmla="*/ 25 h 144"/>
              <a:gd name="T12" fmla="*/ 52 w 176"/>
              <a:gd name="T13" fmla="*/ 18 h 144"/>
              <a:gd name="T14" fmla="*/ 30 w 176"/>
              <a:gd name="T15" fmla="*/ 19 h 144"/>
              <a:gd name="T16" fmla="*/ 20 w 176"/>
              <a:gd name="T17" fmla="*/ 56 h 144"/>
              <a:gd name="T18" fmla="*/ 26 w 176"/>
              <a:gd name="T19" fmla="*/ 86 h 144"/>
              <a:gd name="T20" fmla="*/ 0 w 176"/>
              <a:gd name="T21" fmla="*/ 124 h 144"/>
              <a:gd name="T22" fmla="*/ 22 w 176"/>
              <a:gd name="T23" fmla="*/ 128 h 144"/>
              <a:gd name="T24" fmla="*/ 8 w 176"/>
              <a:gd name="T25" fmla="*/ 120 h 144"/>
              <a:gd name="T26" fmla="*/ 159 w 176"/>
              <a:gd name="T27" fmla="*/ 100 h 144"/>
              <a:gd name="T28" fmla="*/ 155 w 176"/>
              <a:gd name="T29" fmla="*/ 70 h 144"/>
              <a:gd name="T30" fmla="*/ 159 w 176"/>
              <a:gd name="T31" fmla="*/ 35 h 144"/>
              <a:gd name="T32" fmla="*/ 132 w 176"/>
              <a:gd name="T33" fmla="*/ 16 h 144"/>
              <a:gd name="T34" fmla="*/ 126 w 176"/>
              <a:gd name="T35" fmla="*/ 25 h 144"/>
              <a:gd name="T36" fmla="*/ 132 w 176"/>
              <a:gd name="T37" fmla="*/ 24 h 144"/>
              <a:gd name="T38" fmla="*/ 142 w 176"/>
              <a:gd name="T39" fmla="*/ 27 h 144"/>
              <a:gd name="T40" fmla="*/ 149 w 176"/>
              <a:gd name="T41" fmla="*/ 53 h 144"/>
              <a:gd name="T42" fmla="*/ 149 w 176"/>
              <a:gd name="T43" fmla="*/ 65 h 144"/>
              <a:gd name="T44" fmla="*/ 148 w 176"/>
              <a:gd name="T45" fmla="*/ 66 h 144"/>
              <a:gd name="T46" fmla="*/ 157 w 176"/>
              <a:gd name="T47" fmla="*/ 108 h 144"/>
              <a:gd name="T48" fmla="*/ 150 w 176"/>
              <a:gd name="T49" fmla="*/ 120 h 144"/>
              <a:gd name="T50" fmla="*/ 172 w 176"/>
              <a:gd name="T51" fmla="*/ 128 h 144"/>
              <a:gd name="T52" fmla="*/ 159 w 176"/>
              <a:gd name="T53" fmla="*/ 100 h 144"/>
              <a:gd name="T54" fmla="*/ 106 w 176"/>
              <a:gd name="T55" fmla="*/ 90 h 144"/>
              <a:gd name="T56" fmla="*/ 115 w 176"/>
              <a:gd name="T57" fmla="*/ 52 h 144"/>
              <a:gd name="T58" fmla="*/ 104 w 176"/>
              <a:gd name="T59" fmla="*/ 3 h 144"/>
              <a:gd name="T60" fmla="*/ 76 w 176"/>
              <a:gd name="T61" fmla="*/ 4 h 144"/>
              <a:gd name="T62" fmla="*/ 61 w 176"/>
              <a:gd name="T63" fmla="*/ 52 h 144"/>
              <a:gd name="T64" fmla="*/ 70 w 176"/>
              <a:gd name="T65" fmla="*/ 90 h 144"/>
              <a:gd name="T66" fmla="*/ 28 w 176"/>
              <a:gd name="T67" fmla="*/ 140 h 144"/>
              <a:gd name="T68" fmla="*/ 144 w 176"/>
              <a:gd name="T69" fmla="*/ 144 h 144"/>
              <a:gd name="T70" fmla="*/ 120 w 176"/>
              <a:gd name="T71" fmla="*/ 109 h 144"/>
              <a:gd name="T72" fmla="*/ 58 w 176"/>
              <a:gd name="T73" fmla="*/ 117 h 144"/>
              <a:gd name="T74" fmla="*/ 78 w 176"/>
              <a:gd name="T75" fmla="*/ 90 h 144"/>
              <a:gd name="T76" fmla="*/ 69 w 176"/>
              <a:gd name="T77" fmla="*/ 65 h 144"/>
              <a:gd name="T78" fmla="*/ 68 w 176"/>
              <a:gd name="T79" fmla="*/ 48 h 144"/>
              <a:gd name="T80" fmla="*/ 79 w 176"/>
              <a:gd name="T81" fmla="*/ 12 h 144"/>
              <a:gd name="T82" fmla="*/ 93 w 176"/>
              <a:gd name="T83" fmla="*/ 8 h 144"/>
              <a:gd name="T84" fmla="*/ 108 w 176"/>
              <a:gd name="T85" fmla="*/ 22 h 144"/>
              <a:gd name="T86" fmla="*/ 107 w 176"/>
              <a:gd name="T87" fmla="*/ 54 h 144"/>
              <a:gd name="T88" fmla="*/ 106 w 176"/>
              <a:gd name="T89" fmla="*/ 66 h 144"/>
              <a:gd name="T90" fmla="*/ 118 w 176"/>
              <a:gd name="T91" fmla="*/ 117 h 144"/>
              <a:gd name="T92" fmla="*/ 140 w 176"/>
              <a:gd name="T93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44">
                <a:moveTo>
                  <a:pt x="19" y="108"/>
                </a:moveTo>
                <a:cubicBezTo>
                  <a:pt x="25" y="106"/>
                  <a:pt x="34" y="100"/>
                  <a:pt x="34" y="86"/>
                </a:cubicBezTo>
                <a:cubicBezTo>
                  <a:pt x="34" y="74"/>
                  <a:pt x="30" y="69"/>
                  <a:pt x="28" y="66"/>
                </a:cubicBezTo>
                <a:cubicBezTo>
                  <a:pt x="28" y="65"/>
                  <a:pt x="28" y="65"/>
                  <a:pt x="28" y="65"/>
                </a:cubicBezTo>
                <a:cubicBezTo>
                  <a:pt x="27" y="65"/>
                  <a:pt x="27" y="65"/>
                  <a:pt x="27" y="65"/>
                </a:cubicBezTo>
                <a:cubicBezTo>
                  <a:pt x="27" y="65"/>
                  <a:pt x="27" y="63"/>
                  <a:pt x="28" y="58"/>
                </a:cubicBezTo>
                <a:cubicBezTo>
                  <a:pt x="28" y="56"/>
                  <a:pt x="28" y="54"/>
                  <a:pt x="27" y="53"/>
                </a:cubicBezTo>
                <a:cubicBezTo>
                  <a:pt x="26" y="49"/>
                  <a:pt x="23" y="43"/>
                  <a:pt x="25" y="38"/>
                </a:cubicBezTo>
                <a:cubicBezTo>
                  <a:pt x="28" y="29"/>
                  <a:pt x="30" y="28"/>
                  <a:pt x="34" y="27"/>
                </a:cubicBezTo>
                <a:cubicBezTo>
                  <a:pt x="34" y="27"/>
                  <a:pt x="34" y="26"/>
                  <a:pt x="35" y="26"/>
                </a:cubicBezTo>
                <a:cubicBezTo>
                  <a:pt x="36" y="25"/>
                  <a:pt x="40" y="24"/>
                  <a:pt x="44" y="24"/>
                </a:cubicBezTo>
                <a:cubicBezTo>
                  <a:pt x="46" y="24"/>
                  <a:pt x="48" y="24"/>
                  <a:pt x="49" y="25"/>
                </a:cubicBezTo>
                <a:cubicBezTo>
                  <a:pt x="49" y="24"/>
                  <a:pt x="50" y="22"/>
                  <a:pt x="50" y="21"/>
                </a:cubicBezTo>
                <a:cubicBezTo>
                  <a:pt x="51" y="20"/>
                  <a:pt x="51" y="19"/>
                  <a:pt x="52" y="18"/>
                </a:cubicBezTo>
                <a:cubicBezTo>
                  <a:pt x="49" y="16"/>
                  <a:pt x="47" y="16"/>
                  <a:pt x="44" y="16"/>
                </a:cubicBezTo>
                <a:cubicBezTo>
                  <a:pt x="38" y="16"/>
                  <a:pt x="33" y="18"/>
                  <a:pt x="30" y="19"/>
                </a:cubicBezTo>
                <a:cubicBezTo>
                  <a:pt x="24" y="22"/>
                  <a:pt x="21" y="25"/>
                  <a:pt x="17" y="35"/>
                </a:cubicBezTo>
                <a:cubicBezTo>
                  <a:pt x="14" y="43"/>
                  <a:pt x="18" y="52"/>
                  <a:pt x="20" y="56"/>
                </a:cubicBezTo>
                <a:cubicBezTo>
                  <a:pt x="18" y="66"/>
                  <a:pt x="21" y="70"/>
                  <a:pt x="21" y="70"/>
                </a:cubicBezTo>
                <a:cubicBezTo>
                  <a:pt x="23" y="73"/>
                  <a:pt x="26" y="76"/>
                  <a:pt x="26" y="86"/>
                </a:cubicBezTo>
                <a:cubicBezTo>
                  <a:pt x="26" y="98"/>
                  <a:pt x="17" y="100"/>
                  <a:pt x="17" y="100"/>
                </a:cubicBezTo>
                <a:cubicBezTo>
                  <a:pt x="10" y="103"/>
                  <a:pt x="0" y="108"/>
                  <a:pt x="0" y="124"/>
                </a:cubicBezTo>
                <a:cubicBezTo>
                  <a:pt x="0" y="124"/>
                  <a:pt x="0" y="128"/>
                  <a:pt x="4" y="128"/>
                </a:cubicBezTo>
                <a:cubicBezTo>
                  <a:pt x="22" y="128"/>
                  <a:pt x="22" y="128"/>
                  <a:pt x="22" y="128"/>
                </a:cubicBezTo>
                <a:cubicBezTo>
                  <a:pt x="23" y="125"/>
                  <a:pt x="24" y="122"/>
                  <a:pt x="26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9" y="112"/>
                  <a:pt x="14" y="110"/>
                  <a:pt x="19" y="108"/>
                </a:cubicBezTo>
                <a:moveTo>
                  <a:pt x="159" y="100"/>
                </a:moveTo>
                <a:cubicBezTo>
                  <a:pt x="159" y="100"/>
                  <a:pt x="150" y="98"/>
                  <a:pt x="150" y="86"/>
                </a:cubicBezTo>
                <a:cubicBezTo>
                  <a:pt x="150" y="76"/>
                  <a:pt x="153" y="73"/>
                  <a:pt x="155" y="70"/>
                </a:cubicBezTo>
                <a:cubicBezTo>
                  <a:pt x="155" y="70"/>
                  <a:pt x="158" y="66"/>
                  <a:pt x="156" y="56"/>
                </a:cubicBezTo>
                <a:cubicBezTo>
                  <a:pt x="158" y="52"/>
                  <a:pt x="162" y="43"/>
                  <a:pt x="159" y="35"/>
                </a:cubicBezTo>
                <a:cubicBezTo>
                  <a:pt x="155" y="25"/>
                  <a:pt x="152" y="22"/>
                  <a:pt x="146" y="19"/>
                </a:cubicBezTo>
                <a:cubicBezTo>
                  <a:pt x="143" y="18"/>
                  <a:pt x="138" y="16"/>
                  <a:pt x="132" y="16"/>
                </a:cubicBezTo>
                <a:cubicBezTo>
                  <a:pt x="129" y="16"/>
                  <a:pt x="127" y="16"/>
                  <a:pt x="124" y="18"/>
                </a:cubicBezTo>
                <a:cubicBezTo>
                  <a:pt x="125" y="20"/>
                  <a:pt x="126" y="23"/>
                  <a:pt x="126" y="25"/>
                </a:cubicBezTo>
                <a:cubicBezTo>
                  <a:pt x="127" y="25"/>
                  <a:pt x="127" y="25"/>
                  <a:pt x="127" y="25"/>
                </a:cubicBezTo>
                <a:cubicBezTo>
                  <a:pt x="128" y="24"/>
                  <a:pt x="130" y="24"/>
                  <a:pt x="132" y="24"/>
                </a:cubicBezTo>
                <a:cubicBezTo>
                  <a:pt x="136" y="24"/>
                  <a:pt x="140" y="25"/>
                  <a:pt x="141" y="26"/>
                </a:cubicBezTo>
                <a:cubicBezTo>
                  <a:pt x="142" y="26"/>
                  <a:pt x="142" y="27"/>
                  <a:pt x="142" y="27"/>
                </a:cubicBezTo>
                <a:cubicBezTo>
                  <a:pt x="146" y="28"/>
                  <a:pt x="148" y="29"/>
                  <a:pt x="151" y="38"/>
                </a:cubicBezTo>
                <a:cubicBezTo>
                  <a:pt x="153" y="43"/>
                  <a:pt x="150" y="49"/>
                  <a:pt x="149" y="53"/>
                </a:cubicBezTo>
                <a:cubicBezTo>
                  <a:pt x="148" y="54"/>
                  <a:pt x="148" y="56"/>
                  <a:pt x="148" y="58"/>
                </a:cubicBezTo>
                <a:cubicBezTo>
                  <a:pt x="149" y="63"/>
                  <a:pt x="149" y="65"/>
                  <a:pt x="149" y="65"/>
                </a:cubicBezTo>
                <a:cubicBezTo>
                  <a:pt x="149" y="65"/>
                  <a:pt x="149" y="65"/>
                  <a:pt x="148" y="65"/>
                </a:cubicBezTo>
                <a:cubicBezTo>
                  <a:pt x="148" y="66"/>
                  <a:pt x="148" y="66"/>
                  <a:pt x="148" y="66"/>
                </a:cubicBezTo>
                <a:cubicBezTo>
                  <a:pt x="146" y="69"/>
                  <a:pt x="142" y="74"/>
                  <a:pt x="142" y="86"/>
                </a:cubicBezTo>
                <a:cubicBezTo>
                  <a:pt x="142" y="100"/>
                  <a:pt x="151" y="106"/>
                  <a:pt x="157" y="108"/>
                </a:cubicBezTo>
                <a:cubicBezTo>
                  <a:pt x="162" y="110"/>
                  <a:pt x="167" y="112"/>
                  <a:pt x="168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2" y="122"/>
                  <a:pt x="153" y="125"/>
                  <a:pt x="154" y="128"/>
                </a:cubicBezTo>
                <a:cubicBezTo>
                  <a:pt x="172" y="128"/>
                  <a:pt x="172" y="128"/>
                  <a:pt x="172" y="128"/>
                </a:cubicBezTo>
                <a:cubicBezTo>
                  <a:pt x="176" y="128"/>
                  <a:pt x="176" y="124"/>
                  <a:pt x="176" y="124"/>
                </a:cubicBezTo>
                <a:cubicBezTo>
                  <a:pt x="176" y="108"/>
                  <a:pt x="166" y="103"/>
                  <a:pt x="159" y="100"/>
                </a:cubicBezTo>
                <a:moveTo>
                  <a:pt x="120" y="109"/>
                </a:moveTo>
                <a:cubicBezTo>
                  <a:pt x="120" y="109"/>
                  <a:pt x="106" y="105"/>
                  <a:pt x="106" y="90"/>
                </a:cubicBezTo>
                <a:cubicBezTo>
                  <a:pt x="106" y="77"/>
                  <a:pt x="111" y="73"/>
                  <a:pt x="114" y="69"/>
                </a:cubicBezTo>
                <a:cubicBezTo>
                  <a:pt x="114" y="69"/>
                  <a:pt x="118" y="65"/>
                  <a:pt x="115" y="52"/>
                </a:cubicBezTo>
                <a:cubicBezTo>
                  <a:pt x="120" y="45"/>
                  <a:pt x="122" y="33"/>
                  <a:pt x="116" y="19"/>
                </a:cubicBezTo>
                <a:cubicBezTo>
                  <a:pt x="112" y="10"/>
                  <a:pt x="109" y="5"/>
                  <a:pt x="104" y="3"/>
                </a:cubicBezTo>
                <a:cubicBezTo>
                  <a:pt x="101" y="1"/>
                  <a:pt x="97" y="0"/>
                  <a:pt x="93" y="0"/>
                </a:cubicBezTo>
                <a:cubicBezTo>
                  <a:pt x="86" y="0"/>
                  <a:pt x="79" y="3"/>
                  <a:pt x="76" y="4"/>
                </a:cubicBezTo>
                <a:cubicBezTo>
                  <a:pt x="68" y="8"/>
                  <a:pt x="63" y="11"/>
                  <a:pt x="58" y="24"/>
                </a:cubicBezTo>
                <a:cubicBezTo>
                  <a:pt x="53" y="34"/>
                  <a:pt x="58" y="46"/>
                  <a:pt x="61" y="52"/>
                </a:cubicBezTo>
                <a:cubicBezTo>
                  <a:pt x="58" y="65"/>
                  <a:pt x="62" y="69"/>
                  <a:pt x="62" y="69"/>
                </a:cubicBezTo>
                <a:cubicBezTo>
                  <a:pt x="65" y="73"/>
                  <a:pt x="70" y="77"/>
                  <a:pt x="70" y="90"/>
                </a:cubicBezTo>
                <a:cubicBezTo>
                  <a:pt x="70" y="105"/>
                  <a:pt x="56" y="109"/>
                  <a:pt x="56" y="109"/>
                </a:cubicBezTo>
                <a:cubicBezTo>
                  <a:pt x="47" y="112"/>
                  <a:pt x="28" y="118"/>
                  <a:pt x="28" y="140"/>
                </a:cubicBezTo>
                <a:cubicBezTo>
                  <a:pt x="28" y="140"/>
                  <a:pt x="28" y="144"/>
                  <a:pt x="32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8" y="144"/>
                  <a:pt x="148" y="140"/>
                  <a:pt x="148" y="140"/>
                </a:cubicBezTo>
                <a:cubicBezTo>
                  <a:pt x="148" y="118"/>
                  <a:pt x="129" y="112"/>
                  <a:pt x="120" y="109"/>
                </a:cubicBezTo>
                <a:moveTo>
                  <a:pt x="36" y="136"/>
                </a:moveTo>
                <a:cubicBezTo>
                  <a:pt x="38" y="125"/>
                  <a:pt x="48" y="120"/>
                  <a:pt x="58" y="117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66" y="115"/>
                  <a:pt x="78" y="107"/>
                  <a:pt x="78" y="90"/>
                </a:cubicBezTo>
                <a:cubicBezTo>
                  <a:pt x="78" y="76"/>
                  <a:pt x="73" y="70"/>
                  <a:pt x="70" y="66"/>
                </a:cubicBezTo>
                <a:cubicBezTo>
                  <a:pt x="69" y="65"/>
                  <a:pt x="68" y="64"/>
                  <a:pt x="69" y="65"/>
                </a:cubicBezTo>
                <a:cubicBezTo>
                  <a:pt x="68" y="64"/>
                  <a:pt x="67" y="61"/>
                  <a:pt x="69" y="54"/>
                </a:cubicBezTo>
                <a:cubicBezTo>
                  <a:pt x="70" y="50"/>
                  <a:pt x="68" y="48"/>
                  <a:pt x="68" y="48"/>
                </a:cubicBezTo>
                <a:cubicBezTo>
                  <a:pt x="66" y="43"/>
                  <a:pt x="62" y="34"/>
                  <a:pt x="65" y="27"/>
                </a:cubicBezTo>
                <a:cubicBezTo>
                  <a:pt x="69" y="17"/>
                  <a:pt x="73" y="15"/>
                  <a:pt x="79" y="12"/>
                </a:cubicBezTo>
                <a:cubicBezTo>
                  <a:pt x="80" y="11"/>
                  <a:pt x="80" y="11"/>
                  <a:pt x="80" y="11"/>
                </a:cubicBezTo>
                <a:cubicBezTo>
                  <a:pt x="82" y="10"/>
                  <a:pt x="87" y="8"/>
                  <a:pt x="93" y="8"/>
                </a:cubicBezTo>
                <a:cubicBezTo>
                  <a:pt x="96" y="8"/>
                  <a:pt x="98" y="9"/>
                  <a:pt x="100" y="10"/>
                </a:cubicBezTo>
                <a:cubicBezTo>
                  <a:pt x="103" y="11"/>
                  <a:pt x="105" y="14"/>
                  <a:pt x="108" y="22"/>
                </a:cubicBezTo>
                <a:cubicBezTo>
                  <a:pt x="115" y="36"/>
                  <a:pt x="111" y="45"/>
                  <a:pt x="109" y="47"/>
                </a:cubicBezTo>
                <a:cubicBezTo>
                  <a:pt x="107" y="49"/>
                  <a:pt x="107" y="52"/>
                  <a:pt x="107" y="54"/>
                </a:cubicBezTo>
                <a:cubicBezTo>
                  <a:pt x="109" y="61"/>
                  <a:pt x="108" y="64"/>
                  <a:pt x="108" y="64"/>
                </a:cubicBezTo>
                <a:cubicBezTo>
                  <a:pt x="108" y="64"/>
                  <a:pt x="107" y="65"/>
                  <a:pt x="106" y="66"/>
                </a:cubicBezTo>
                <a:cubicBezTo>
                  <a:pt x="103" y="70"/>
                  <a:pt x="98" y="76"/>
                  <a:pt x="98" y="90"/>
                </a:cubicBezTo>
                <a:cubicBezTo>
                  <a:pt x="98" y="107"/>
                  <a:pt x="110" y="115"/>
                  <a:pt x="118" y="117"/>
                </a:cubicBezTo>
                <a:cubicBezTo>
                  <a:pt x="118" y="117"/>
                  <a:pt x="118" y="117"/>
                  <a:pt x="118" y="117"/>
                </a:cubicBezTo>
                <a:cubicBezTo>
                  <a:pt x="128" y="120"/>
                  <a:pt x="138" y="125"/>
                  <a:pt x="140" y="136"/>
                </a:cubicBezTo>
                <a:lnTo>
                  <a:pt x="36" y="1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/>
          </a:p>
        </p:txBody>
      </p:sp>
      <p:sp>
        <p:nvSpPr>
          <p:cNvPr id="37" name="Freeform 34">
            <a:extLst>
              <a:ext uri="{FF2B5EF4-FFF2-40B4-BE49-F238E27FC236}">
                <a16:creationId xmlns:a16="http://schemas.microsoft.com/office/drawing/2014/main" id="{C9D0800A-5D1D-41F2-97E0-EEE150605E5A}"/>
              </a:ext>
            </a:extLst>
          </p:cNvPr>
          <p:cNvSpPr>
            <a:spLocks noEditPoints="1"/>
          </p:cNvSpPr>
          <p:nvPr/>
        </p:nvSpPr>
        <p:spPr bwMode="auto">
          <a:xfrm>
            <a:off x="7688531" y="1690999"/>
            <a:ext cx="447128" cy="447128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168 w 176"/>
              <a:gd name="T11" fmla="*/ 84 h 176"/>
              <a:gd name="T12" fmla="*/ 98 w 176"/>
              <a:gd name="T13" fmla="*/ 84 h 176"/>
              <a:gd name="T14" fmla="*/ 147 w 176"/>
              <a:gd name="T15" fmla="*/ 34 h 176"/>
              <a:gd name="T16" fmla="*/ 168 w 176"/>
              <a:gd name="T17" fmla="*/ 84 h 176"/>
              <a:gd name="T18" fmla="*/ 88 w 176"/>
              <a:gd name="T19" fmla="*/ 168 h 176"/>
              <a:gd name="T20" fmla="*/ 8 w 176"/>
              <a:gd name="T21" fmla="*/ 88 h 176"/>
              <a:gd name="T22" fmla="*/ 88 w 176"/>
              <a:gd name="T23" fmla="*/ 8 h 176"/>
              <a:gd name="T24" fmla="*/ 142 w 176"/>
              <a:gd name="T25" fmla="*/ 29 h 176"/>
              <a:gd name="T26" fmla="*/ 85 w 176"/>
              <a:gd name="T27" fmla="*/ 85 h 176"/>
              <a:gd name="T28" fmla="*/ 84 w 176"/>
              <a:gd name="T29" fmla="*/ 88 h 176"/>
              <a:gd name="T30" fmla="*/ 88 w 176"/>
              <a:gd name="T31" fmla="*/ 92 h 176"/>
              <a:gd name="T32" fmla="*/ 168 w 176"/>
              <a:gd name="T33" fmla="*/ 92 h 176"/>
              <a:gd name="T34" fmla="*/ 88 w 176"/>
              <a:gd name="T3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168" y="84"/>
                </a:moveTo>
                <a:cubicBezTo>
                  <a:pt x="98" y="84"/>
                  <a:pt x="98" y="84"/>
                  <a:pt x="98" y="8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59" y="48"/>
                  <a:pt x="167" y="65"/>
                  <a:pt x="168" y="84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09" y="8"/>
                  <a:pt x="127" y="16"/>
                  <a:pt x="142" y="29"/>
                </a:cubicBezTo>
                <a:cubicBezTo>
                  <a:pt x="85" y="85"/>
                  <a:pt x="85" y="85"/>
                  <a:pt x="85" y="85"/>
                </a:cubicBezTo>
                <a:cubicBezTo>
                  <a:pt x="84" y="86"/>
                  <a:pt x="84" y="87"/>
                  <a:pt x="84" y="88"/>
                </a:cubicBezTo>
                <a:cubicBezTo>
                  <a:pt x="84" y="90"/>
                  <a:pt x="86" y="92"/>
                  <a:pt x="88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6" y="134"/>
                  <a:pt x="131" y="168"/>
                  <a:pt x="88" y="168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/>
          </a:p>
        </p:txBody>
      </p:sp>
      <p:sp>
        <p:nvSpPr>
          <p:cNvPr id="38" name="Freeform 150">
            <a:extLst>
              <a:ext uri="{FF2B5EF4-FFF2-40B4-BE49-F238E27FC236}">
                <a16:creationId xmlns:a16="http://schemas.microsoft.com/office/drawing/2014/main" id="{6F8A34B8-88CF-49BF-969B-C24CBA73760E}"/>
              </a:ext>
            </a:extLst>
          </p:cNvPr>
          <p:cNvSpPr>
            <a:spLocks noEditPoints="1"/>
          </p:cNvSpPr>
          <p:nvPr/>
        </p:nvSpPr>
        <p:spPr bwMode="auto">
          <a:xfrm>
            <a:off x="10533669" y="1722312"/>
            <a:ext cx="447127" cy="243007"/>
          </a:xfrm>
          <a:custGeom>
            <a:avLst/>
            <a:gdLst>
              <a:gd name="T0" fmla="*/ 88 w 176"/>
              <a:gd name="T1" fmla="*/ 24 h 96"/>
              <a:gd name="T2" fmla="*/ 32 w 176"/>
              <a:gd name="T3" fmla="*/ 48 h 96"/>
              <a:gd name="T4" fmla="*/ 72 w 176"/>
              <a:gd name="T5" fmla="*/ 48 h 96"/>
              <a:gd name="T6" fmla="*/ 80 w 176"/>
              <a:gd name="T7" fmla="*/ 72 h 96"/>
              <a:gd name="T8" fmla="*/ 136 w 176"/>
              <a:gd name="T9" fmla="*/ 48 h 96"/>
              <a:gd name="T10" fmla="*/ 96 w 176"/>
              <a:gd name="T11" fmla="*/ 48 h 96"/>
              <a:gd name="T12" fmla="*/ 88 w 176"/>
              <a:gd name="T13" fmla="*/ 24 h 96"/>
              <a:gd name="T14" fmla="*/ 168 w 176"/>
              <a:gd name="T15" fmla="*/ 32 h 96"/>
              <a:gd name="T16" fmla="*/ 168 w 176"/>
              <a:gd name="T17" fmla="*/ 16 h 96"/>
              <a:gd name="T18" fmla="*/ 152 w 176"/>
              <a:gd name="T19" fmla="*/ 0 h 96"/>
              <a:gd name="T20" fmla="*/ 16 w 176"/>
              <a:gd name="T21" fmla="*/ 0 h 96"/>
              <a:gd name="T22" fmla="*/ 0 w 176"/>
              <a:gd name="T23" fmla="*/ 16 h 96"/>
              <a:gd name="T24" fmla="*/ 0 w 176"/>
              <a:gd name="T25" fmla="*/ 80 h 96"/>
              <a:gd name="T26" fmla="*/ 16 w 176"/>
              <a:gd name="T27" fmla="*/ 96 h 96"/>
              <a:gd name="T28" fmla="*/ 152 w 176"/>
              <a:gd name="T29" fmla="*/ 96 h 96"/>
              <a:gd name="T30" fmla="*/ 168 w 176"/>
              <a:gd name="T31" fmla="*/ 80 h 96"/>
              <a:gd name="T32" fmla="*/ 168 w 176"/>
              <a:gd name="T33" fmla="*/ 64 h 96"/>
              <a:gd name="T34" fmla="*/ 176 w 176"/>
              <a:gd name="T35" fmla="*/ 56 h 96"/>
              <a:gd name="T36" fmla="*/ 176 w 176"/>
              <a:gd name="T37" fmla="*/ 40 h 96"/>
              <a:gd name="T38" fmla="*/ 168 w 176"/>
              <a:gd name="T39" fmla="*/ 32 h 96"/>
              <a:gd name="T40" fmla="*/ 160 w 176"/>
              <a:gd name="T41" fmla="*/ 80 h 96"/>
              <a:gd name="T42" fmla="*/ 152 w 176"/>
              <a:gd name="T43" fmla="*/ 88 h 96"/>
              <a:gd name="T44" fmla="*/ 16 w 176"/>
              <a:gd name="T45" fmla="*/ 88 h 96"/>
              <a:gd name="T46" fmla="*/ 8 w 176"/>
              <a:gd name="T47" fmla="*/ 80 h 96"/>
              <a:gd name="T48" fmla="*/ 8 w 176"/>
              <a:gd name="T49" fmla="*/ 16 h 96"/>
              <a:gd name="T50" fmla="*/ 16 w 176"/>
              <a:gd name="T51" fmla="*/ 8 h 96"/>
              <a:gd name="T52" fmla="*/ 152 w 176"/>
              <a:gd name="T53" fmla="*/ 8 h 96"/>
              <a:gd name="T54" fmla="*/ 160 w 176"/>
              <a:gd name="T55" fmla="*/ 16 h 96"/>
              <a:gd name="T56" fmla="*/ 160 w 176"/>
              <a:gd name="T57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96">
                <a:moveTo>
                  <a:pt x="88" y="24"/>
                </a:moveTo>
                <a:cubicBezTo>
                  <a:pt x="32" y="48"/>
                  <a:pt x="32" y="48"/>
                  <a:pt x="32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80" y="72"/>
                  <a:pt x="80" y="72"/>
                  <a:pt x="80" y="72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96" y="48"/>
                  <a:pt x="96" y="48"/>
                  <a:pt x="96" y="48"/>
                </a:cubicBezTo>
                <a:lnTo>
                  <a:pt x="88" y="24"/>
                </a:lnTo>
                <a:close/>
                <a:moveTo>
                  <a:pt x="168" y="32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1" y="0"/>
                  <a:pt x="1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1" y="96"/>
                  <a:pt x="168" y="89"/>
                  <a:pt x="168" y="80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2" y="64"/>
                  <a:pt x="176" y="60"/>
                  <a:pt x="176" y="5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0" y="80"/>
                </a:moveTo>
                <a:cubicBezTo>
                  <a:pt x="160" y="84"/>
                  <a:pt x="156" y="88"/>
                  <a:pt x="15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60" y="12"/>
                  <a:pt x="160" y="16"/>
                </a:cubicBezTo>
                <a:lnTo>
                  <a:pt x="160" y="8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5483959-B02C-4F23-8C52-C2CD9CF36057}"/>
              </a:ext>
            </a:extLst>
          </p:cNvPr>
          <p:cNvSpPr/>
          <p:nvPr/>
        </p:nvSpPr>
        <p:spPr>
          <a:xfrm rot="18786818">
            <a:off x="2628896" y="3982449"/>
            <a:ext cx="444491" cy="450617"/>
          </a:xfrm>
          <a:prstGeom prst="rightArrow">
            <a:avLst/>
          </a:prstGeom>
          <a:solidFill>
            <a:schemeClr val="tx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67">
              <a:solidFill>
                <a:schemeClr val="tx1"/>
              </a:solidFill>
            </a:endParaRPr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FCF69C4F-B9DE-4F91-B87E-94DCE699CB2A}"/>
              </a:ext>
            </a:extLst>
          </p:cNvPr>
          <p:cNvSpPr/>
          <p:nvPr/>
        </p:nvSpPr>
        <p:spPr>
          <a:xfrm rot="2718960">
            <a:off x="9354225" y="3982450"/>
            <a:ext cx="444491" cy="450617"/>
          </a:xfrm>
          <a:prstGeom prst="rightArrow">
            <a:avLst/>
          </a:prstGeom>
          <a:solidFill>
            <a:schemeClr val="tx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867">
              <a:solidFill>
                <a:schemeClr val="tx1"/>
              </a:solidFill>
            </a:endParaRPr>
          </a:p>
        </p:txBody>
      </p:sp>
      <p:sp>
        <p:nvSpPr>
          <p:cNvPr id="40" name="Freeform 71">
            <a:extLst>
              <a:ext uri="{FF2B5EF4-FFF2-40B4-BE49-F238E27FC236}">
                <a16:creationId xmlns:a16="http://schemas.microsoft.com/office/drawing/2014/main" id="{8FE8494A-A904-45A4-B898-861D1273C10A}"/>
              </a:ext>
            </a:extLst>
          </p:cNvPr>
          <p:cNvSpPr>
            <a:spLocks noEditPoints="1"/>
          </p:cNvSpPr>
          <p:nvPr/>
        </p:nvSpPr>
        <p:spPr bwMode="auto">
          <a:xfrm>
            <a:off x="5779633" y="3861546"/>
            <a:ext cx="632734" cy="584625"/>
          </a:xfrm>
          <a:custGeom>
            <a:avLst/>
            <a:gdLst>
              <a:gd name="T0" fmla="*/ 76 w 176"/>
              <a:gd name="T1" fmla="*/ 132 h 176"/>
              <a:gd name="T2" fmla="*/ 76 w 176"/>
              <a:gd name="T3" fmla="*/ 140 h 176"/>
              <a:gd name="T4" fmla="*/ 152 w 176"/>
              <a:gd name="T5" fmla="*/ 136 h 176"/>
              <a:gd name="T6" fmla="*/ 40 w 176"/>
              <a:gd name="T7" fmla="*/ 24 h 176"/>
              <a:gd name="T8" fmla="*/ 24 w 176"/>
              <a:gd name="T9" fmla="*/ 36 h 176"/>
              <a:gd name="T10" fmla="*/ 29 w 176"/>
              <a:gd name="T11" fmla="*/ 56 h 176"/>
              <a:gd name="T12" fmla="*/ 51 w 176"/>
              <a:gd name="T13" fmla="*/ 56 h 176"/>
              <a:gd name="T14" fmla="*/ 56 w 176"/>
              <a:gd name="T15" fmla="*/ 36 h 176"/>
              <a:gd name="T16" fmla="*/ 40 w 176"/>
              <a:gd name="T17" fmla="*/ 24 h 176"/>
              <a:gd name="T18" fmla="*/ 36 w 176"/>
              <a:gd name="T19" fmla="*/ 84 h 176"/>
              <a:gd name="T20" fmla="*/ 33 w 176"/>
              <a:gd name="T21" fmla="*/ 91 h 176"/>
              <a:gd name="T22" fmla="*/ 40 w 176"/>
              <a:gd name="T23" fmla="*/ 96 h 176"/>
              <a:gd name="T24" fmla="*/ 47 w 176"/>
              <a:gd name="T25" fmla="*/ 91 h 176"/>
              <a:gd name="T26" fmla="*/ 44 w 176"/>
              <a:gd name="T27" fmla="*/ 84 h 176"/>
              <a:gd name="T28" fmla="*/ 44 w 176"/>
              <a:gd name="T29" fmla="*/ 132 h 176"/>
              <a:gd name="T30" fmla="*/ 36 w 176"/>
              <a:gd name="T31" fmla="*/ 132 h 176"/>
              <a:gd name="T32" fmla="*/ 33 w 176"/>
              <a:gd name="T33" fmla="*/ 139 h 176"/>
              <a:gd name="T34" fmla="*/ 40 w 176"/>
              <a:gd name="T35" fmla="*/ 144 h 176"/>
              <a:gd name="T36" fmla="*/ 47 w 176"/>
              <a:gd name="T37" fmla="*/ 139 h 176"/>
              <a:gd name="T38" fmla="*/ 44 w 176"/>
              <a:gd name="T39" fmla="*/ 132 h 176"/>
              <a:gd name="T40" fmla="*/ 76 w 176"/>
              <a:gd name="T41" fmla="*/ 84 h 176"/>
              <a:gd name="T42" fmla="*/ 76 w 176"/>
              <a:gd name="T43" fmla="*/ 92 h 176"/>
              <a:gd name="T44" fmla="*/ 152 w 176"/>
              <a:gd name="T45" fmla="*/ 88 h 176"/>
              <a:gd name="T46" fmla="*/ 160 w 176"/>
              <a:gd name="T47" fmla="*/ 0 h 176"/>
              <a:gd name="T48" fmla="*/ 0 w 176"/>
              <a:gd name="T49" fmla="*/ 16 h 176"/>
              <a:gd name="T50" fmla="*/ 16 w 176"/>
              <a:gd name="T51" fmla="*/ 176 h 176"/>
              <a:gd name="T52" fmla="*/ 176 w 176"/>
              <a:gd name="T53" fmla="*/ 160 h 176"/>
              <a:gd name="T54" fmla="*/ 160 w 176"/>
              <a:gd name="T55" fmla="*/ 0 h 176"/>
              <a:gd name="T56" fmla="*/ 160 w 176"/>
              <a:gd name="T57" fmla="*/ 168 h 176"/>
              <a:gd name="T58" fmla="*/ 8 w 176"/>
              <a:gd name="T59" fmla="*/ 160 h 176"/>
              <a:gd name="T60" fmla="*/ 16 w 176"/>
              <a:gd name="T61" fmla="*/ 8 h 176"/>
              <a:gd name="T62" fmla="*/ 168 w 176"/>
              <a:gd name="T63" fmla="*/ 16 h 176"/>
              <a:gd name="T64" fmla="*/ 148 w 176"/>
              <a:gd name="T65" fmla="*/ 36 h 176"/>
              <a:gd name="T66" fmla="*/ 72 w 176"/>
              <a:gd name="T67" fmla="*/ 40 h 176"/>
              <a:gd name="T68" fmla="*/ 148 w 176"/>
              <a:gd name="T69" fmla="*/ 44 h 176"/>
              <a:gd name="T70" fmla="*/ 148 w 176"/>
              <a:gd name="T71" fmla="*/ 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48" y="132"/>
                </a:moveTo>
                <a:cubicBezTo>
                  <a:pt x="76" y="132"/>
                  <a:pt x="76" y="132"/>
                  <a:pt x="76" y="132"/>
                </a:cubicBezTo>
                <a:cubicBezTo>
                  <a:pt x="74" y="132"/>
                  <a:pt x="72" y="134"/>
                  <a:pt x="72" y="136"/>
                </a:cubicBezTo>
                <a:cubicBezTo>
                  <a:pt x="72" y="138"/>
                  <a:pt x="74" y="140"/>
                  <a:pt x="76" y="140"/>
                </a:cubicBezTo>
                <a:cubicBezTo>
                  <a:pt x="148" y="140"/>
                  <a:pt x="148" y="140"/>
                  <a:pt x="148" y="140"/>
                </a:cubicBezTo>
                <a:cubicBezTo>
                  <a:pt x="150" y="140"/>
                  <a:pt x="152" y="138"/>
                  <a:pt x="152" y="136"/>
                </a:cubicBezTo>
                <a:cubicBezTo>
                  <a:pt x="152" y="134"/>
                  <a:pt x="150" y="132"/>
                  <a:pt x="148" y="132"/>
                </a:cubicBezTo>
                <a:moveTo>
                  <a:pt x="40" y="24"/>
                </a:moveTo>
                <a:cubicBezTo>
                  <a:pt x="36" y="36"/>
                  <a:pt x="36" y="36"/>
                  <a:pt x="36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33" y="43"/>
                  <a:pt x="33" y="43"/>
                  <a:pt x="33" y="43"/>
                </a:cubicBezTo>
                <a:cubicBezTo>
                  <a:pt x="29" y="56"/>
                  <a:pt x="29" y="56"/>
                  <a:pt x="29" y="56"/>
                </a:cubicBezTo>
                <a:cubicBezTo>
                  <a:pt x="40" y="48"/>
                  <a:pt x="40" y="48"/>
                  <a:pt x="40" y="48"/>
                </a:cubicBezTo>
                <a:cubicBezTo>
                  <a:pt x="51" y="56"/>
                  <a:pt x="51" y="56"/>
                  <a:pt x="51" y="56"/>
                </a:cubicBezTo>
                <a:cubicBezTo>
                  <a:pt x="47" y="43"/>
                  <a:pt x="47" y="43"/>
                  <a:pt x="47" y="43"/>
                </a:cubicBezTo>
                <a:cubicBezTo>
                  <a:pt x="56" y="36"/>
                  <a:pt x="56" y="36"/>
                  <a:pt x="56" y="36"/>
                </a:cubicBezTo>
                <a:cubicBezTo>
                  <a:pt x="44" y="36"/>
                  <a:pt x="44" y="36"/>
                  <a:pt x="44" y="36"/>
                </a:cubicBezTo>
                <a:lnTo>
                  <a:pt x="40" y="24"/>
                </a:lnTo>
                <a:close/>
                <a:moveTo>
                  <a:pt x="40" y="72"/>
                </a:moveTo>
                <a:cubicBezTo>
                  <a:pt x="36" y="84"/>
                  <a:pt x="36" y="84"/>
                  <a:pt x="36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33" y="91"/>
                  <a:pt x="33" y="91"/>
                  <a:pt x="33" y="91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51" y="104"/>
                  <a:pt x="51" y="104"/>
                  <a:pt x="51" y="104"/>
                </a:cubicBezTo>
                <a:cubicBezTo>
                  <a:pt x="47" y="91"/>
                  <a:pt x="47" y="91"/>
                  <a:pt x="47" y="91"/>
                </a:cubicBezTo>
                <a:cubicBezTo>
                  <a:pt x="56" y="84"/>
                  <a:pt x="56" y="84"/>
                  <a:pt x="56" y="84"/>
                </a:cubicBezTo>
                <a:cubicBezTo>
                  <a:pt x="44" y="84"/>
                  <a:pt x="44" y="84"/>
                  <a:pt x="44" y="84"/>
                </a:cubicBezTo>
                <a:lnTo>
                  <a:pt x="40" y="72"/>
                </a:lnTo>
                <a:close/>
                <a:moveTo>
                  <a:pt x="44" y="132"/>
                </a:moveTo>
                <a:cubicBezTo>
                  <a:pt x="40" y="120"/>
                  <a:pt x="40" y="120"/>
                  <a:pt x="40" y="120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33" y="139"/>
                  <a:pt x="33" y="139"/>
                  <a:pt x="33" y="139"/>
                </a:cubicBezTo>
                <a:cubicBezTo>
                  <a:pt x="29" y="152"/>
                  <a:pt x="29" y="152"/>
                  <a:pt x="29" y="152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51" y="152"/>
                  <a:pt x="51" y="152"/>
                  <a:pt x="51" y="152"/>
                </a:cubicBezTo>
                <a:cubicBezTo>
                  <a:pt x="47" y="139"/>
                  <a:pt x="47" y="139"/>
                  <a:pt x="47" y="139"/>
                </a:cubicBezTo>
                <a:cubicBezTo>
                  <a:pt x="56" y="132"/>
                  <a:pt x="56" y="132"/>
                  <a:pt x="56" y="132"/>
                </a:cubicBezTo>
                <a:lnTo>
                  <a:pt x="44" y="132"/>
                </a:lnTo>
                <a:close/>
                <a:moveTo>
                  <a:pt x="148" y="84"/>
                </a:moveTo>
                <a:cubicBezTo>
                  <a:pt x="76" y="84"/>
                  <a:pt x="76" y="84"/>
                  <a:pt x="76" y="84"/>
                </a:cubicBezTo>
                <a:cubicBezTo>
                  <a:pt x="74" y="84"/>
                  <a:pt x="72" y="86"/>
                  <a:pt x="72" y="88"/>
                </a:cubicBezTo>
                <a:cubicBezTo>
                  <a:pt x="72" y="90"/>
                  <a:pt x="74" y="92"/>
                  <a:pt x="76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48" y="36"/>
                </a:moveTo>
                <a:cubicBezTo>
                  <a:pt x="76" y="36"/>
                  <a:pt x="76" y="36"/>
                  <a:pt x="76" y="36"/>
                </a:cubicBezTo>
                <a:cubicBezTo>
                  <a:pt x="74" y="36"/>
                  <a:pt x="72" y="38"/>
                  <a:pt x="72" y="40"/>
                </a:cubicBezTo>
                <a:cubicBezTo>
                  <a:pt x="72" y="42"/>
                  <a:pt x="74" y="44"/>
                  <a:pt x="76" y="44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50" y="44"/>
                  <a:pt x="152" y="42"/>
                  <a:pt x="152" y="40"/>
                </a:cubicBezTo>
                <a:cubicBezTo>
                  <a:pt x="152" y="38"/>
                  <a:pt x="150" y="36"/>
                  <a:pt x="148" y="36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035055B-DCA4-4827-A75E-6EF4068DEB56}"/>
              </a:ext>
            </a:extLst>
          </p:cNvPr>
          <p:cNvSpPr txBox="1"/>
          <p:nvPr/>
        </p:nvSpPr>
        <p:spPr>
          <a:xfrm>
            <a:off x="584200" y="1690999"/>
            <a:ext cx="3422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chemeClr val="accent1"/>
                </a:solidFill>
                <a:latin typeface="+mj-lt"/>
              </a:rPr>
              <a:t>Do roku 2020:</a:t>
            </a:r>
            <a:endParaRPr lang="uk-UA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70726C8-EBD7-4F65-B1E9-4DAB7E776F73}"/>
              </a:ext>
            </a:extLst>
          </p:cNvPr>
          <p:cNvSpPr txBox="1"/>
          <p:nvPr/>
        </p:nvSpPr>
        <p:spPr>
          <a:xfrm>
            <a:off x="582169" y="3958681"/>
            <a:ext cx="3422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chemeClr val="accent1"/>
                </a:solidFill>
                <a:latin typeface="+mj-lt"/>
              </a:rPr>
              <a:t>Do roku 2030:</a:t>
            </a:r>
            <a:endParaRPr lang="uk-UA" sz="1600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00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13"/>
          <p:cNvSpPr>
            <a:spLocks/>
          </p:cNvSpPr>
          <p:nvPr/>
        </p:nvSpPr>
        <p:spPr bwMode="auto">
          <a:xfrm>
            <a:off x="10164502" y="3431366"/>
            <a:ext cx="2027498" cy="1482489"/>
          </a:xfrm>
          <a:custGeom>
            <a:avLst/>
            <a:gdLst>
              <a:gd name="T0" fmla="*/ 1230 w 1276"/>
              <a:gd name="T1" fmla="*/ 748 h 933"/>
              <a:gd name="T2" fmla="*/ 1221 w 1276"/>
              <a:gd name="T3" fmla="*/ 748 h 933"/>
              <a:gd name="T4" fmla="*/ 1206 w 1276"/>
              <a:gd name="T5" fmla="*/ 748 h 933"/>
              <a:gd name="T6" fmla="*/ 1211 w 1276"/>
              <a:gd name="T7" fmla="*/ 216 h 933"/>
              <a:gd name="T8" fmla="*/ 1218 w 1276"/>
              <a:gd name="T9" fmla="*/ 216 h 933"/>
              <a:gd name="T10" fmla="*/ 1221 w 1276"/>
              <a:gd name="T11" fmla="*/ 214 h 933"/>
              <a:gd name="T12" fmla="*/ 1218 w 1276"/>
              <a:gd name="T13" fmla="*/ 185 h 933"/>
              <a:gd name="T14" fmla="*/ 1206 w 1276"/>
              <a:gd name="T15" fmla="*/ 182 h 933"/>
              <a:gd name="T16" fmla="*/ 1192 w 1276"/>
              <a:gd name="T17" fmla="*/ 180 h 933"/>
              <a:gd name="T18" fmla="*/ 1182 w 1276"/>
              <a:gd name="T19" fmla="*/ 0 h 933"/>
              <a:gd name="T20" fmla="*/ 1172 w 1276"/>
              <a:gd name="T21" fmla="*/ 180 h 933"/>
              <a:gd name="T22" fmla="*/ 1158 w 1276"/>
              <a:gd name="T23" fmla="*/ 180 h 933"/>
              <a:gd name="T24" fmla="*/ 1143 w 1276"/>
              <a:gd name="T25" fmla="*/ 182 h 933"/>
              <a:gd name="T26" fmla="*/ 1141 w 1276"/>
              <a:gd name="T27" fmla="*/ 212 h 933"/>
              <a:gd name="T28" fmla="*/ 1143 w 1276"/>
              <a:gd name="T29" fmla="*/ 214 h 933"/>
              <a:gd name="T30" fmla="*/ 1151 w 1276"/>
              <a:gd name="T31" fmla="*/ 214 h 933"/>
              <a:gd name="T32" fmla="*/ 1071 w 1276"/>
              <a:gd name="T33" fmla="*/ 659 h 933"/>
              <a:gd name="T34" fmla="*/ 659 w 1276"/>
              <a:gd name="T35" fmla="*/ 496 h 933"/>
              <a:gd name="T36" fmla="*/ 666 w 1276"/>
              <a:gd name="T37" fmla="*/ 491 h 933"/>
              <a:gd name="T38" fmla="*/ 611 w 1276"/>
              <a:gd name="T39" fmla="*/ 430 h 933"/>
              <a:gd name="T40" fmla="*/ 620 w 1276"/>
              <a:gd name="T41" fmla="*/ 425 h 933"/>
              <a:gd name="T42" fmla="*/ 606 w 1276"/>
              <a:gd name="T43" fmla="*/ 420 h 933"/>
              <a:gd name="T44" fmla="*/ 608 w 1276"/>
              <a:gd name="T45" fmla="*/ 406 h 933"/>
              <a:gd name="T46" fmla="*/ 606 w 1276"/>
              <a:gd name="T47" fmla="*/ 389 h 933"/>
              <a:gd name="T48" fmla="*/ 594 w 1276"/>
              <a:gd name="T49" fmla="*/ 379 h 933"/>
              <a:gd name="T50" fmla="*/ 586 w 1276"/>
              <a:gd name="T51" fmla="*/ 377 h 933"/>
              <a:gd name="T52" fmla="*/ 569 w 1276"/>
              <a:gd name="T53" fmla="*/ 377 h 933"/>
              <a:gd name="T54" fmla="*/ 562 w 1276"/>
              <a:gd name="T55" fmla="*/ 379 h 933"/>
              <a:gd name="T56" fmla="*/ 552 w 1276"/>
              <a:gd name="T57" fmla="*/ 391 h 933"/>
              <a:gd name="T58" fmla="*/ 548 w 1276"/>
              <a:gd name="T59" fmla="*/ 399 h 933"/>
              <a:gd name="T60" fmla="*/ 548 w 1276"/>
              <a:gd name="T61" fmla="*/ 413 h 933"/>
              <a:gd name="T62" fmla="*/ 552 w 1276"/>
              <a:gd name="T63" fmla="*/ 423 h 933"/>
              <a:gd name="T64" fmla="*/ 538 w 1276"/>
              <a:gd name="T65" fmla="*/ 425 h 933"/>
              <a:gd name="T66" fmla="*/ 548 w 1276"/>
              <a:gd name="T67" fmla="*/ 430 h 933"/>
              <a:gd name="T68" fmla="*/ 519 w 1276"/>
              <a:gd name="T69" fmla="*/ 491 h 933"/>
              <a:gd name="T70" fmla="*/ 412 w 1276"/>
              <a:gd name="T71" fmla="*/ 491 h 933"/>
              <a:gd name="T72" fmla="*/ 402 w 1276"/>
              <a:gd name="T73" fmla="*/ 491 h 933"/>
              <a:gd name="T74" fmla="*/ 359 w 1276"/>
              <a:gd name="T75" fmla="*/ 464 h 933"/>
              <a:gd name="T76" fmla="*/ 366 w 1276"/>
              <a:gd name="T77" fmla="*/ 459 h 933"/>
              <a:gd name="T78" fmla="*/ 204 w 1276"/>
              <a:gd name="T79" fmla="*/ 447 h 933"/>
              <a:gd name="T80" fmla="*/ 194 w 1276"/>
              <a:gd name="T81" fmla="*/ 416 h 933"/>
              <a:gd name="T82" fmla="*/ 177 w 1276"/>
              <a:gd name="T83" fmla="*/ 391 h 933"/>
              <a:gd name="T84" fmla="*/ 155 w 1276"/>
              <a:gd name="T85" fmla="*/ 369 h 933"/>
              <a:gd name="T86" fmla="*/ 141 w 1276"/>
              <a:gd name="T87" fmla="*/ 360 h 933"/>
              <a:gd name="T88" fmla="*/ 114 w 1276"/>
              <a:gd name="T89" fmla="*/ 350 h 933"/>
              <a:gd name="T90" fmla="*/ 112 w 1276"/>
              <a:gd name="T91" fmla="*/ 348 h 933"/>
              <a:gd name="T92" fmla="*/ 97 w 1276"/>
              <a:gd name="T93" fmla="*/ 345 h 933"/>
              <a:gd name="T94" fmla="*/ 92 w 1276"/>
              <a:gd name="T95" fmla="*/ 345 h 933"/>
              <a:gd name="T96" fmla="*/ 88 w 1276"/>
              <a:gd name="T97" fmla="*/ 345 h 933"/>
              <a:gd name="T98" fmla="*/ 78 w 1276"/>
              <a:gd name="T99" fmla="*/ 263 h 933"/>
              <a:gd name="T100" fmla="*/ 73 w 1276"/>
              <a:gd name="T101" fmla="*/ 345 h 933"/>
              <a:gd name="T102" fmla="*/ 68 w 1276"/>
              <a:gd name="T103" fmla="*/ 345 h 933"/>
              <a:gd name="T104" fmla="*/ 51 w 1276"/>
              <a:gd name="T105" fmla="*/ 348 h 933"/>
              <a:gd name="T106" fmla="*/ 51 w 1276"/>
              <a:gd name="T107" fmla="*/ 348 h 933"/>
              <a:gd name="T108" fmla="*/ 37 w 1276"/>
              <a:gd name="T109" fmla="*/ 355 h 933"/>
              <a:gd name="T110" fmla="*/ 22 w 1276"/>
              <a:gd name="T111" fmla="*/ 360 h 933"/>
              <a:gd name="T112" fmla="*/ 0 w 1276"/>
              <a:gd name="T113" fmla="*/ 374 h 933"/>
              <a:gd name="T114" fmla="*/ 1276 w 1276"/>
              <a:gd name="T115" fmla="*/ 933 h 933"/>
              <a:gd name="T116" fmla="*/ 1233 w 1276"/>
              <a:gd name="T117" fmla="*/ 739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76" h="933">
                <a:moveTo>
                  <a:pt x="1233" y="746"/>
                </a:moveTo>
                <a:lnTo>
                  <a:pt x="1230" y="748"/>
                </a:lnTo>
                <a:lnTo>
                  <a:pt x="1228" y="748"/>
                </a:lnTo>
                <a:lnTo>
                  <a:pt x="1221" y="748"/>
                </a:lnTo>
                <a:lnTo>
                  <a:pt x="1216" y="748"/>
                </a:lnTo>
                <a:lnTo>
                  <a:pt x="1206" y="748"/>
                </a:lnTo>
                <a:lnTo>
                  <a:pt x="1206" y="741"/>
                </a:lnTo>
                <a:lnTo>
                  <a:pt x="1211" y="216"/>
                </a:lnTo>
                <a:lnTo>
                  <a:pt x="1213" y="216"/>
                </a:lnTo>
                <a:lnTo>
                  <a:pt x="1218" y="216"/>
                </a:lnTo>
                <a:lnTo>
                  <a:pt x="1221" y="214"/>
                </a:lnTo>
                <a:lnTo>
                  <a:pt x="1221" y="214"/>
                </a:lnTo>
                <a:lnTo>
                  <a:pt x="1221" y="185"/>
                </a:lnTo>
                <a:lnTo>
                  <a:pt x="1218" y="185"/>
                </a:lnTo>
                <a:lnTo>
                  <a:pt x="1213" y="182"/>
                </a:lnTo>
                <a:lnTo>
                  <a:pt x="1206" y="182"/>
                </a:lnTo>
                <a:lnTo>
                  <a:pt x="1197" y="180"/>
                </a:lnTo>
                <a:lnTo>
                  <a:pt x="1192" y="180"/>
                </a:lnTo>
                <a:lnTo>
                  <a:pt x="1192" y="93"/>
                </a:lnTo>
                <a:lnTo>
                  <a:pt x="1182" y="0"/>
                </a:lnTo>
                <a:lnTo>
                  <a:pt x="1175" y="90"/>
                </a:lnTo>
                <a:lnTo>
                  <a:pt x="1172" y="180"/>
                </a:lnTo>
                <a:lnTo>
                  <a:pt x="1165" y="180"/>
                </a:lnTo>
                <a:lnTo>
                  <a:pt x="1158" y="180"/>
                </a:lnTo>
                <a:lnTo>
                  <a:pt x="1151" y="180"/>
                </a:lnTo>
                <a:lnTo>
                  <a:pt x="1143" y="182"/>
                </a:lnTo>
                <a:lnTo>
                  <a:pt x="1141" y="182"/>
                </a:lnTo>
                <a:lnTo>
                  <a:pt x="1141" y="212"/>
                </a:lnTo>
                <a:lnTo>
                  <a:pt x="1141" y="212"/>
                </a:lnTo>
                <a:lnTo>
                  <a:pt x="1143" y="214"/>
                </a:lnTo>
                <a:lnTo>
                  <a:pt x="1148" y="214"/>
                </a:lnTo>
                <a:lnTo>
                  <a:pt x="1151" y="214"/>
                </a:lnTo>
                <a:lnTo>
                  <a:pt x="1146" y="714"/>
                </a:lnTo>
                <a:lnTo>
                  <a:pt x="1071" y="659"/>
                </a:lnTo>
                <a:lnTo>
                  <a:pt x="661" y="651"/>
                </a:lnTo>
                <a:lnTo>
                  <a:pt x="659" y="496"/>
                </a:lnTo>
                <a:lnTo>
                  <a:pt x="666" y="496"/>
                </a:lnTo>
                <a:lnTo>
                  <a:pt x="666" y="491"/>
                </a:lnTo>
                <a:lnTo>
                  <a:pt x="611" y="491"/>
                </a:lnTo>
                <a:lnTo>
                  <a:pt x="611" y="430"/>
                </a:lnTo>
                <a:lnTo>
                  <a:pt x="620" y="428"/>
                </a:lnTo>
                <a:lnTo>
                  <a:pt x="620" y="425"/>
                </a:lnTo>
                <a:lnTo>
                  <a:pt x="603" y="423"/>
                </a:lnTo>
                <a:lnTo>
                  <a:pt x="606" y="420"/>
                </a:lnTo>
                <a:lnTo>
                  <a:pt x="608" y="413"/>
                </a:lnTo>
                <a:lnTo>
                  <a:pt x="608" y="406"/>
                </a:lnTo>
                <a:lnTo>
                  <a:pt x="608" y="399"/>
                </a:lnTo>
                <a:lnTo>
                  <a:pt x="606" y="389"/>
                </a:lnTo>
                <a:lnTo>
                  <a:pt x="601" y="384"/>
                </a:lnTo>
                <a:lnTo>
                  <a:pt x="594" y="379"/>
                </a:lnTo>
                <a:lnTo>
                  <a:pt x="586" y="377"/>
                </a:lnTo>
                <a:lnTo>
                  <a:pt x="586" y="377"/>
                </a:lnTo>
                <a:lnTo>
                  <a:pt x="577" y="374"/>
                </a:lnTo>
                <a:lnTo>
                  <a:pt x="569" y="377"/>
                </a:lnTo>
                <a:lnTo>
                  <a:pt x="569" y="377"/>
                </a:lnTo>
                <a:lnTo>
                  <a:pt x="562" y="379"/>
                </a:lnTo>
                <a:lnTo>
                  <a:pt x="557" y="384"/>
                </a:lnTo>
                <a:lnTo>
                  <a:pt x="552" y="391"/>
                </a:lnTo>
                <a:lnTo>
                  <a:pt x="548" y="399"/>
                </a:lnTo>
                <a:lnTo>
                  <a:pt x="548" y="399"/>
                </a:lnTo>
                <a:lnTo>
                  <a:pt x="548" y="406"/>
                </a:lnTo>
                <a:lnTo>
                  <a:pt x="548" y="413"/>
                </a:lnTo>
                <a:lnTo>
                  <a:pt x="552" y="420"/>
                </a:lnTo>
                <a:lnTo>
                  <a:pt x="552" y="423"/>
                </a:lnTo>
                <a:lnTo>
                  <a:pt x="552" y="423"/>
                </a:lnTo>
                <a:lnTo>
                  <a:pt x="538" y="425"/>
                </a:lnTo>
                <a:lnTo>
                  <a:pt x="538" y="430"/>
                </a:lnTo>
                <a:lnTo>
                  <a:pt x="548" y="430"/>
                </a:lnTo>
                <a:lnTo>
                  <a:pt x="550" y="491"/>
                </a:lnTo>
                <a:lnTo>
                  <a:pt x="519" y="491"/>
                </a:lnTo>
                <a:lnTo>
                  <a:pt x="509" y="491"/>
                </a:lnTo>
                <a:lnTo>
                  <a:pt x="412" y="491"/>
                </a:lnTo>
                <a:lnTo>
                  <a:pt x="412" y="491"/>
                </a:lnTo>
                <a:lnTo>
                  <a:pt x="402" y="491"/>
                </a:lnTo>
                <a:lnTo>
                  <a:pt x="359" y="491"/>
                </a:lnTo>
                <a:lnTo>
                  <a:pt x="359" y="464"/>
                </a:lnTo>
                <a:lnTo>
                  <a:pt x="366" y="464"/>
                </a:lnTo>
                <a:lnTo>
                  <a:pt x="366" y="459"/>
                </a:lnTo>
                <a:lnTo>
                  <a:pt x="206" y="459"/>
                </a:lnTo>
                <a:lnTo>
                  <a:pt x="204" y="447"/>
                </a:lnTo>
                <a:lnTo>
                  <a:pt x="201" y="430"/>
                </a:lnTo>
                <a:lnTo>
                  <a:pt x="194" y="416"/>
                </a:lnTo>
                <a:lnTo>
                  <a:pt x="187" y="403"/>
                </a:lnTo>
                <a:lnTo>
                  <a:pt x="177" y="391"/>
                </a:lnTo>
                <a:lnTo>
                  <a:pt x="167" y="379"/>
                </a:lnTo>
                <a:lnTo>
                  <a:pt x="155" y="369"/>
                </a:lnTo>
                <a:lnTo>
                  <a:pt x="141" y="362"/>
                </a:lnTo>
                <a:lnTo>
                  <a:pt x="141" y="360"/>
                </a:lnTo>
                <a:lnTo>
                  <a:pt x="126" y="355"/>
                </a:lnTo>
                <a:lnTo>
                  <a:pt x="114" y="350"/>
                </a:lnTo>
                <a:lnTo>
                  <a:pt x="114" y="348"/>
                </a:lnTo>
                <a:lnTo>
                  <a:pt x="112" y="348"/>
                </a:lnTo>
                <a:lnTo>
                  <a:pt x="112" y="348"/>
                </a:lnTo>
                <a:lnTo>
                  <a:pt x="97" y="345"/>
                </a:lnTo>
                <a:lnTo>
                  <a:pt x="95" y="345"/>
                </a:lnTo>
                <a:lnTo>
                  <a:pt x="92" y="345"/>
                </a:lnTo>
                <a:lnTo>
                  <a:pt x="90" y="345"/>
                </a:lnTo>
                <a:lnTo>
                  <a:pt x="88" y="345"/>
                </a:lnTo>
                <a:lnTo>
                  <a:pt x="90" y="263"/>
                </a:lnTo>
                <a:lnTo>
                  <a:pt x="78" y="263"/>
                </a:lnTo>
                <a:lnTo>
                  <a:pt x="75" y="345"/>
                </a:lnTo>
                <a:lnTo>
                  <a:pt x="73" y="345"/>
                </a:lnTo>
                <a:lnTo>
                  <a:pt x="71" y="345"/>
                </a:lnTo>
                <a:lnTo>
                  <a:pt x="68" y="345"/>
                </a:lnTo>
                <a:lnTo>
                  <a:pt x="54" y="348"/>
                </a:lnTo>
                <a:lnTo>
                  <a:pt x="51" y="348"/>
                </a:lnTo>
                <a:lnTo>
                  <a:pt x="51" y="348"/>
                </a:lnTo>
                <a:lnTo>
                  <a:pt x="51" y="348"/>
                </a:lnTo>
                <a:lnTo>
                  <a:pt x="51" y="350"/>
                </a:lnTo>
                <a:lnTo>
                  <a:pt x="37" y="355"/>
                </a:lnTo>
                <a:lnTo>
                  <a:pt x="22" y="360"/>
                </a:lnTo>
                <a:lnTo>
                  <a:pt x="22" y="360"/>
                </a:lnTo>
                <a:lnTo>
                  <a:pt x="8" y="369"/>
                </a:lnTo>
                <a:lnTo>
                  <a:pt x="0" y="374"/>
                </a:lnTo>
                <a:lnTo>
                  <a:pt x="0" y="933"/>
                </a:lnTo>
                <a:lnTo>
                  <a:pt x="1276" y="933"/>
                </a:lnTo>
                <a:lnTo>
                  <a:pt x="1276" y="739"/>
                </a:lnTo>
                <a:lnTo>
                  <a:pt x="1233" y="739"/>
                </a:lnTo>
                <a:lnTo>
                  <a:pt x="1233" y="7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0" name="Freeform 14"/>
          <p:cNvSpPr>
            <a:spLocks noEditPoints="1"/>
          </p:cNvSpPr>
          <p:nvPr/>
        </p:nvSpPr>
        <p:spPr bwMode="auto">
          <a:xfrm>
            <a:off x="8129058" y="2409672"/>
            <a:ext cx="2035444" cy="2504183"/>
          </a:xfrm>
          <a:custGeom>
            <a:avLst/>
            <a:gdLst>
              <a:gd name="T0" fmla="*/ 1247 w 1281"/>
              <a:gd name="T1" fmla="*/ 1059 h 1576"/>
              <a:gd name="T2" fmla="*/ 1063 w 1281"/>
              <a:gd name="T3" fmla="*/ 1107 h 1576"/>
              <a:gd name="T4" fmla="*/ 1010 w 1281"/>
              <a:gd name="T5" fmla="*/ 634 h 1576"/>
              <a:gd name="T6" fmla="*/ 879 w 1281"/>
              <a:gd name="T7" fmla="*/ 801 h 1576"/>
              <a:gd name="T8" fmla="*/ 831 w 1281"/>
              <a:gd name="T9" fmla="*/ 306 h 1576"/>
              <a:gd name="T10" fmla="*/ 882 w 1281"/>
              <a:gd name="T11" fmla="*/ 296 h 1576"/>
              <a:gd name="T12" fmla="*/ 882 w 1281"/>
              <a:gd name="T13" fmla="*/ 264 h 1576"/>
              <a:gd name="T14" fmla="*/ 884 w 1281"/>
              <a:gd name="T15" fmla="*/ 245 h 1576"/>
              <a:gd name="T16" fmla="*/ 879 w 1281"/>
              <a:gd name="T17" fmla="*/ 89 h 1576"/>
              <a:gd name="T18" fmla="*/ 877 w 1281"/>
              <a:gd name="T19" fmla="*/ 143 h 1576"/>
              <a:gd name="T20" fmla="*/ 795 w 1281"/>
              <a:gd name="T21" fmla="*/ 111 h 1576"/>
              <a:gd name="T22" fmla="*/ 790 w 1281"/>
              <a:gd name="T23" fmla="*/ 145 h 1576"/>
              <a:gd name="T24" fmla="*/ 710 w 1281"/>
              <a:gd name="T25" fmla="*/ 114 h 1576"/>
              <a:gd name="T26" fmla="*/ 703 w 1281"/>
              <a:gd name="T27" fmla="*/ 89 h 1576"/>
              <a:gd name="T28" fmla="*/ 623 w 1281"/>
              <a:gd name="T29" fmla="*/ 153 h 1576"/>
              <a:gd name="T30" fmla="*/ 615 w 1281"/>
              <a:gd name="T31" fmla="*/ 153 h 1576"/>
              <a:gd name="T32" fmla="*/ 615 w 1281"/>
              <a:gd name="T33" fmla="*/ 89 h 1576"/>
              <a:gd name="T34" fmla="*/ 536 w 1281"/>
              <a:gd name="T35" fmla="*/ 153 h 1576"/>
              <a:gd name="T36" fmla="*/ 528 w 1281"/>
              <a:gd name="T37" fmla="*/ 153 h 1576"/>
              <a:gd name="T38" fmla="*/ 526 w 1281"/>
              <a:gd name="T39" fmla="*/ 0 h 1576"/>
              <a:gd name="T40" fmla="*/ 521 w 1281"/>
              <a:gd name="T41" fmla="*/ 145 h 1576"/>
              <a:gd name="T42" fmla="*/ 499 w 1281"/>
              <a:gd name="T43" fmla="*/ 189 h 1576"/>
              <a:gd name="T44" fmla="*/ 468 w 1281"/>
              <a:gd name="T45" fmla="*/ 191 h 1576"/>
              <a:gd name="T46" fmla="*/ 448 w 1281"/>
              <a:gd name="T47" fmla="*/ 191 h 1576"/>
              <a:gd name="T48" fmla="*/ 429 w 1281"/>
              <a:gd name="T49" fmla="*/ 194 h 1576"/>
              <a:gd name="T50" fmla="*/ 412 w 1281"/>
              <a:gd name="T51" fmla="*/ 196 h 1576"/>
              <a:gd name="T52" fmla="*/ 395 w 1281"/>
              <a:gd name="T53" fmla="*/ 199 h 1576"/>
              <a:gd name="T54" fmla="*/ 366 w 1281"/>
              <a:gd name="T55" fmla="*/ 206 h 1576"/>
              <a:gd name="T56" fmla="*/ 354 w 1281"/>
              <a:gd name="T57" fmla="*/ 208 h 1576"/>
              <a:gd name="T58" fmla="*/ 347 w 1281"/>
              <a:gd name="T59" fmla="*/ 213 h 1576"/>
              <a:gd name="T60" fmla="*/ 342 w 1281"/>
              <a:gd name="T61" fmla="*/ 216 h 1576"/>
              <a:gd name="T62" fmla="*/ 342 w 1281"/>
              <a:gd name="T63" fmla="*/ 216 h 1576"/>
              <a:gd name="T64" fmla="*/ 337 w 1281"/>
              <a:gd name="T65" fmla="*/ 221 h 1576"/>
              <a:gd name="T66" fmla="*/ 339 w 1281"/>
              <a:gd name="T67" fmla="*/ 228 h 1576"/>
              <a:gd name="T68" fmla="*/ 337 w 1281"/>
              <a:gd name="T69" fmla="*/ 223 h 1576"/>
              <a:gd name="T70" fmla="*/ 337 w 1281"/>
              <a:gd name="T71" fmla="*/ 228 h 1576"/>
              <a:gd name="T72" fmla="*/ 339 w 1281"/>
              <a:gd name="T73" fmla="*/ 230 h 1576"/>
              <a:gd name="T74" fmla="*/ 342 w 1281"/>
              <a:gd name="T75" fmla="*/ 233 h 1576"/>
              <a:gd name="T76" fmla="*/ 344 w 1281"/>
              <a:gd name="T77" fmla="*/ 238 h 1576"/>
              <a:gd name="T78" fmla="*/ 352 w 1281"/>
              <a:gd name="T79" fmla="*/ 240 h 1576"/>
              <a:gd name="T80" fmla="*/ 359 w 1281"/>
              <a:gd name="T81" fmla="*/ 242 h 1576"/>
              <a:gd name="T82" fmla="*/ 368 w 1281"/>
              <a:gd name="T83" fmla="*/ 245 h 1576"/>
              <a:gd name="T84" fmla="*/ 378 w 1281"/>
              <a:gd name="T85" fmla="*/ 247 h 1576"/>
              <a:gd name="T86" fmla="*/ 390 w 1281"/>
              <a:gd name="T87" fmla="*/ 250 h 1576"/>
              <a:gd name="T88" fmla="*/ 400 w 1281"/>
              <a:gd name="T89" fmla="*/ 252 h 1576"/>
              <a:gd name="T90" fmla="*/ 402 w 1281"/>
              <a:gd name="T91" fmla="*/ 310 h 1576"/>
              <a:gd name="T92" fmla="*/ 402 w 1281"/>
              <a:gd name="T93" fmla="*/ 371 h 1576"/>
              <a:gd name="T94" fmla="*/ 402 w 1281"/>
              <a:gd name="T95" fmla="*/ 400 h 1576"/>
              <a:gd name="T96" fmla="*/ 400 w 1281"/>
              <a:gd name="T97" fmla="*/ 1260 h 1576"/>
              <a:gd name="T98" fmla="*/ 90 w 1281"/>
              <a:gd name="T99" fmla="*/ 383 h 1576"/>
              <a:gd name="T100" fmla="*/ 10 w 1281"/>
              <a:gd name="T101" fmla="*/ 1224 h 1576"/>
              <a:gd name="T102" fmla="*/ 1281 w 1281"/>
              <a:gd name="T103" fmla="*/ 1576 h 1576"/>
              <a:gd name="T104" fmla="*/ 352 w 1281"/>
              <a:gd name="T105" fmla="*/ 228 h 1576"/>
              <a:gd name="T106" fmla="*/ 342 w 1281"/>
              <a:gd name="T107" fmla="*/ 225 h 1576"/>
              <a:gd name="T108" fmla="*/ 342 w 1281"/>
              <a:gd name="T109" fmla="*/ 228 h 1576"/>
              <a:gd name="T110" fmla="*/ 410 w 1281"/>
              <a:gd name="T111" fmla="*/ 199 h 1576"/>
              <a:gd name="T112" fmla="*/ 412 w 1281"/>
              <a:gd name="T113" fmla="*/ 206 h 1576"/>
              <a:gd name="T114" fmla="*/ 419 w 1281"/>
              <a:gd name="T115" fmla="*/ 211 h 1576"/>
              <a:gd name="T116" fmla="*/ 427 w 1281"/>
              <a:gd name="T117" fmla="*/ 196 h 1576"/>
              <a:gd name="T118" fmla="*/ 429 w 1281"/>
              <a:gd name="T119" fmla="*/ 204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1" h="1576">
                <a:moveTo>
                  <a:pt x="1281" y="1017"/>
                </a:moveTo>
                <a:lnTo>
                  <a:pt x="1277" y="1022"/>
                </a:lnTo>
                <a:lnTo>
                  <a:pt x="1264" y="1032"/>
                </a:lnTo>
                <a:lnTo>
                  <a:pt x="1255" y="1044"/>
                </a:lnTo>
                <a:lnTo>
                  <a:pt x="1247" y="1059"/>
                </a:lnTo>
                <a:lnTo>
                  <a:pt x="1240" y="1073"/>
                </a:lnTo>
                <a:lnTo>
                  <a:pt x="1235" y="1090"/>
                </a:lnTo>
                <a:lnTo>
                  <a:pt x="1235" y="1102"/>
                </a:lnTo>
                <a:lnTo>
                  <a:pt x="1063" y="1102"/>
                </a:lnTo>
                <a:lnTo>
                  <a:pt x="1063" y="1107"/>
                </a:lnTo>
                <a:lnTo>
                  <a:pt x="1071" y="1107"/>
                </a:lnTo>
                <a:lnTo>
                  <a:pt x="1071" y="1134"/>
                </a:lnTo>
                <a:lnTo>
                  <a:pt x="1051" y="1134"/>
                </a:lnTo>
                <a:lnTo>
                  <a:pt x="1051" y="634"/>
                </a:lnTo>
                <a:lnTo>
                  <a:pt x="1010" y="634"/>
                </a:lnTo>
                <a:lnTo>
                  <a:pt x="1010" y="602"/>
                </a:lnTo>
                <a:lnTo>
                  <a:pt x="925" y="602"/>
                </a:lnTo>
                <a:lnTo>
                  <a:pt x="925" y="634"/>
                </a:lnTo>
                <a:lnTo>
                  <a:pt x="879" y="634"/>
                </a:lnTo>
                <a:lnTo>
                  <a:pt x="879" y="801"/>
                </a:lnTo>
                <a:lnTo>
                  <a:pt x="848" y="801"/>
                </a:lnTo>
                <a:lnTo>
                  <a:pt x="848" y="825"/>
                </a:lnTo>
                <a:lnTo>
                  <a:pt x="831" y="825"/>
                </a:lnTo>
                <a:lnTo>
                  <a:pt x="831" y="495"/>
                </a:lnTo>
                <a:lnTo>
                  <a:pt x="831" y="306"/>
                </a:lnTo>
                <a:lnTo>
                  <a:pt x="872" y="306"/>
                </a:lnTo>
                <a:lnTo>
                  <a:pt x="872" y="306"/>
                </a:lnTo>
                <a:lnTo>
                  <a:pt x="872" y="306"/>
                </a:lnTo>
                <a:lnTo>
                  <a:pt x="882" y="306"/>
                </a:lnTo>
                <a:lnTo>
                  <a:pt x="882" y="296"/>
                </a:lnTo>
                <a:lnTo>
                  <a:pt x="884" y="296"/>
                </a:lnTo>
                <a:lnTo>
                  <a:pt x="887" y="289"/>
                </a:lnTo>
                <a:lnTo>
                  <a:pt x="887" y="281"/>
                </a:lnTo>
                <a:lnTo>
                  <a:pt x="882" y="281"/>
                </a:lnTo>
                <a:lnTo>
                  <a:pt x="882" y="264"/>
                </a:lnTo>
                <a:lnTo>
                  <a:pt x="884" y="264"/>
                </a:lnTo>
                <a:lnTo>
                  <a:pt x="884" y="262"/>
                </a:lnTo>
                <a:lnTo>
                  <a:pt x="884" y="247"/>
                </a:lnTo>
                <a:lnTo>
                  <a:pt x="884" y="247"/>
                </a:lnTo>
                <a:lnTo>
                  <a:pt x="884" y="245"/>
                </a:lnTo>
                <a:lnTo>
                  <a:pt x="884" y="143"/>
                </a:lnTo>
                <a:lnTo>
                  <a:pt x="882" y="143"/>
                </a:lnTo>
                <a:lnTo>
                  <a:pt x="882" y="89"/>
                </a:lnTo>
                <a:lnTo>
                  <a:pt x="879" y="89"/>
                </a:lnTo>
                <a:lnTo>
                  <a:pt x="879" y="89"/>
                </a:lnTo>
                <a:lnTo>
                  <a:pt x="879" y="111"/>
                </a:lnTo>
                <a:lnTo>
                  <a:pt x="877" y="111"/>
                </a:lnTo>
                <a:lnTo>
                  <a:pt x="877" y="111"/>
                </a:lnTo>
                <a:lnTo>
                  <a:pt x="877" y="143"/>
                </a:lnTo>
                <a:lnTo>
                  <a:pt x="877" y="143"/>
                </a:lnTo>
                <a:lnTo>
                  <a:pt x="877" y="145"/>
                </a:lnTo>
                <a:lnTo>
                  <a:pt x="877" y="150"/>
                </a:lnTo>
                <a:lnTo>
                  <a:pt x="795" y="150"/>
                </a:lnTo>
                <a:lnTo>
                  <a:pt x="795" y="114"/>
                </a:lnTo>
                <a:lnTo>
                  <a:pt x="795" y="111"/>
                </a:lnTo>
                <a:lnTo>
                  <a:pt x="792" y="111"/>
                </a:lnTo>
                <a:lnTo>
                  <a:pt x="792" y="89"/>
                </a:lnTo>
                <a:lnTo>
                  <a:pt x="792" y="89"/>
                </a:lnTo>
                <a:lnTo>
                  <a:pt x="790" y="89"/>
                </a:lnTo>
                <a:lnTo>
                  <a:pt x="790" y="145"/>
                </a:lnTo>
                <a:lnTo>
                  <a:pt x="787" y="145"/>
                </a:lnTo>
                <a:lnTo>
                  <a:pt x="787" y="150"/>
                </a:lnTo>
                <a:lnTo>
                  <a:pt x="710" y="150"/>
                </a:lnTo>
                <a:lnTo>
                  <a:pt x="710" y="114"/>
                </a:lnTo>
                <a:lnTo>
                  <a:pt x="710" y="114"/>
                </a:lnTo>
                <a:lnTo>
                  <a:pt x="705" y="114"/>
                </a:lnTo>
                <a:lnTo>
                  <a:pt x="705" y="145"/>
                </a:lnTo>
                <a:lnTo>
                  <a:pt x="705" y="145"/>
                </a:lnTo>
                <a:lnTo>
                  <a:pt x="705" y="89"/>
                </a:lnTo>
                <a:lnTo>
                  <a:pt x="703" y="89"/>
                </a:lnTo>
                <a:lnTo>
                  <a:pt x="700" y="89"/>
                </a:lnTo>
                <a:lnTo>
                  <a:pt x="700" y="145"/>
                </a:lnTo>
                <a:lnTo>
                  <a:pt x="698" y="145"/>
                </a:lnTo>
                <a:lnTo>
                  <a:pt x="698" y="150"/>
                </a:lnTo>
                <a:lnTo>
                  <a:pt x="623" y="153"/>
                </a:lnTo>
                <a:lnTo>
                  <a:pt x="623" y="114"/>
                </a:lnTo>
                <a:lnTo>
                  <a:pt x="623" y="114"/>
                </a:lnTo>
                <a:lnTo>
                  <a:pt x="618" y="114"/>
                </a:lnTo>
                <a:lnTo>
                  <a:pt x="618" y="153"/>
                </a:lnTo>
                <a:lnTo>
                  <a:pt x="615" y="153"/>
                </a:lnTo>
                <a:lnTo>
                  <a:pt x="615" y="148"/>
                </a:lnTo>
                <a:lnTo>
                  <a:pt x="615" y="145"/>
                </a:lnTo>
                <a:lnTo>
                  <a:pt x="615" y="145"/>
                </a:lnTo>
                <a:lnTo>
                  <a:pt x="615" y="92"/>
                </a:lnTo>
                <a:lnTo>
                  <a:pt x="615" y="89"/>
                </a:lnTo>
                <a:lnTo>
                  <a:pt x="611" y="89"/>
                </a:lnTo>
                <a:lnTo>
                  <a:pt x="611" y="145"/>
                </a:lnTo>
                <a:lnTo>
                  <a:pt x="608" y="145"/>
                </a:lnTo>
                <a:lnTo>
                  <a:pt x="608" y="153"/>
                </a:lnTo>
                <a:lnTo>
                  <a:pt x="536" y="153"/>
                </a:lnTo>
                <a:lnTo>
                  <a:pt x="536" y="114"/>
                </a:lnTo>
                <a:lnTo>
                  <a:pt x="536" y="114"/>
                </a:lnTo>
                <a:lnTo>
                  <a:pt x="533" y="114"/>
                </a:lnTo>
                <a:lnTo>
                  <a:pt x="533" y="153"/>
                </a:lnTo>
                <a:lnTo>
                  <a:pt x="528" y="153"/>
                </a:lnTo>
                <a:lnTo>
                  <a:pt x="528" y="148"/>
                </a:lnTo>
                <a:lnTo>
                  <a:pt x="526" y="145"/>
                </a:lnTo>
                <a:lnTo>
                  <a:pt x="526" y="145"/>
                </a:lnTo>
                <a:lnTo>
                  <a:pt x="526" y="2"/>
                </a:lnTo>
                <a:lnTo>
                  <a:pt x="526" y="0"/>
                </a:lnTo>
                <a:lnTo>
                  <a:pt x="521" y="0"/>
                </a:lnTo>
                <a:lnTo>
                  <a:pt x="521" y="92"/>
                </a:lnTo>
                <a:lnTo>
                  <a:pt x="521" y="92"/>
                </a:lnTo>
                <a:lnTo>
                  <a:pt x="521" y="145"/>
                </a:lnTo>
                <a:lnTo>
                  <a:pt x="521" y="145"/>
                </a:lnTo>
                <a:lnTo>
                  <a:pt x="521" y="187"/>
                </a:lnTo>
                <a:lnTo>
                  <a:pt x="511" y="189"/>
                </a:lnTo>
                <a:lnTo>
                  <a:pt x="511" y="189"/>
                </a:lnTo>
                <a:lnTo>
                  <a:pt x="509" y="189"/>
                </a:lnTo>
                <a:lnTo>
                  <a:pt x="499" y="189"/>
                </a:lnTo>
                <a:lnTo>
                  <a:pt x="490" y="189"/>
                </a:lnTo>
                <a:lnTo>
                  <a:pt x="490" y="189"/>
                </a:lnTo>
                <a:lnTo>
                  <a:pt x="487" y="189"/>
                </a:lnTo>
                <a:lnTo>
                  <a:pt x="477" y="189"/>
                </a:lnTo>
                <a:lnTo>
                  <a:pt x="468" y="191"/>
                </a:lnTo>
                <a:lnTo>
                  <a:pt x="468" y="191"/>
                </a:lnTo>
                <a:lnTo>
                  <a:pt x="465" y="191"/>
                </a:lnTo>
                <a:lnTo>
                  <a:pt x="465" y="191"/>
                </a:lnTo>
                <a:lnTo>
                  <a:pt x="456" y="191"/>
                </a:lnTo>
                <a:lnTo>
                  <a:pt x="448" y="191"/>
                </a:lnTo>
                <a:lnTo>
                  <a:pt x="448" y="191"/>
                </a:lnTo>
                <a:lnTo>
                  <a:pt x="446" y="191"/>
                </a:lnTo>
                <a:lnTo>
                  <a:pt x="439" y="194"/>
                </a:lnTo>
                <a:lnTo>
                  <a:pt x="429" y="194"/>
                </a:lnTo>
                <a:lnTo>
                  <a:pt x="429" y="194"/>
                </a:lnTo>
                <a:lnTo>
                  <a:pt x="429" y="194"/>
                </a:lnTo>
                <a:lnTo>
                  <a:pt x="419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05" y="199"/>
                </a:lnTo>
                <a:lnTo>
                  <a:pt x="398" y="199"/>
                </a:lnTo>
                <a:lnTo>
                  <a:pt x="395" y="199"/>
                </a:lnTo>
                <a:lnTo>
                  <a:pt x="390" y="201"/>
                </a:lnTo>
                <a:lnTo>
                  <a:pt x="383" y="201"/>
                </a:lnTo>
                <a:lnTo>
                  <a:pt x="383" y="201"/>
                </a:lnTo>
                <a:lnTo>
                  <a:pt x="376" y="204"/>
                </a:lnTo>
                <a:lnTo>
                  <a:pt x="366" y="206"/>
                </a:lnTo>
                <a:lnTo>
                  <a:pt x="356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49" y="211"/>
                </a:lnTo>
                <a:lnTo>
                  <a:pt x="349" y="211"/>
                </a:lnTo>
                <a:lnTo>
                  <a:pt x="347" y="213"/>
                </a:lnTo>
                <a:lnTo>
                  <a:pt x="347" y="213"/>
                </a:lnTo>
                <a:lnTo>
                  <a:pt x="347" y="213"/>
                </a:lnTo>
                <a:lnTo>
                  <a:pt x="344" y="213"/>
                </a:lnTo>
                <a:lnTo>
                  <a:pt x="342" y="216"/>
                </a:lnTo>
                <a:lnTo>
                  <a:pt x="342" y="216"/>
                </a:lnTo>
                <a:lnTo>
                  <a:pt x="342" y="216"/>
                </a:lnTo>
                <a:lnTo>
                  <a:pt x="339" y="218"/>
                </a:lnTo>
                <a:lnTo>
                  <a:pt x="339" y="218"/>
                </a:lnTo>
                <a:lnTo>
                  <a:pt x="339" y="218"/>
                </a:lnTo>
                <a:lnTo>
                  <a:pt x="342" y="216"/>
                </a:lnTo>
                <a:lnTo>
                  <a:pt x="342" y="216"/>
                </a:lnTo>
                <a:lnTo>
                  <a:pt x="342" y="216"/>
                </a:lnTo>
                <a:lnTo>
                  <a:pt x="339" y="218"/>
                </a:lnTo>
                <a:lnTo>
                  <a:pt x="339" y="218"/>
                </a:lnTo>
                <a:lnTo>
                  <a:pt x="337" y="221"/>
                </a:lnTo>
                <a:lnTo>
                  <a:pt x="337" y="221"/>
                </a:lnTo>
                <a:lnTo>
                  <a:pt x="337" y="223"/>
                </a:lnTo>
                <a:lnTo>
                  <a:pt x="337" y="223"/>
                </a:lnTo>
                <a:lnTo>
                  <a:pt x="337" y="225"/>
                </a:lnTo>
                <a:lnTo>
                  <a:pt x="337" y="225"/>
                </a:lnTo>
                <a:lnTo>
                  <a:pt x="339" y="228"/>
                </a:lnTo>
                <a:lnTo>
                  <a:pt x="337" y="225"/>
                </a:lnTo>
                <a:lnTo>
                  <a:pt x="337" y="225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5"/>
                </a:lnTo>
                <a:lnTo>
                  <a:pt x="337" y="225"/>
                </a:lnTo>
                <a:lnTo>
                  <a:pt x="337" y="228"/>
                </a:lnTo>
                <a:lnTo>
                  <a:pt x="337" y="228"/>
                </a:lnTo>
                <a:lnTo>
                  <a:pt x="337" y="228"/>
                </a:lnTo>
                <a:lnTo>
                  <a:pt x="337" y="228"/>
                </a:lnTo>
                <a:lnTo>
                  <a:pt x="337" y="230"/>
                </a:lnTo>
                <a:lnTo>
                  <a:pt x="339" y="230"/>
                </a:lnTo>
                <a:lnTo>
                  <a:pt x="339" y="233"/>
                </a:lnTo>
                <a:lnTo>
                  <a:pt x="339" y="233"/>
                </a:lnTo>
                <a:lnTo>
                  <a:pt x="339" y="233"/>
                </a:lnTo>
                <a:lnTo>
                  <a:pt x="339" y="233"/>
                </a:lnTo>
                <a:lnTo>
                  <a:pt x="342" y="233"/>
                </a:lnTo>
                <a:lnTo>
                  <a:pt x="342" y="235"/>
                </a:lnTo>
                <a:lnTo>
                  <a:pt x="342" y="235"/>
                </a:lnTo>
                <a:lnTo>
                  <a:pt x="344" y="238"/>
                </a:lnTo>
                <a:lnTo>
                  <a:pt x="344" y="238"/>
                </a:lnTo>
                <a:lnTo>
                  <a:pt x="344" y="238"/>
                </a:lnTo>
                <a:lnTo>
                  <a:pt x="347" y="238"/>
                </a:lnTo>
                <a:lnTo>
                  <a:pt x="347" y="238"/>
                </a:lnTo>
                <a:lnTo>
                  <a:pt x="349" y="238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6" y="242"/>
                </a:lnTo>
                <a:lnTo>
                  <a:pt x="359" y="242"/>
                </a:lnTo>
                <a:lnTo>
                  <a:pt x="359" y="242"/>
                </a:lnTo>
                <a:lnTo>
                  <a:pt x="359" y="242"/>
                </a:lnTo>
                <a:lnTo>
                  <a:pt x="359" y="242"/>
                </a:lnTo>
                <a:lnTo>
                  <a:pt x="364" y="245"/>
                </a:lnTo>
                <a:lnTo>
                  <a:pt x="368" y="245"/>
                </a:lnTo>
                <a:lnTo>
                  <a:pt x="368" y="245"/>
                </a:lnTo>
                <a:lnTo>
                  <a:pt x="368" y="245"/>
                </a:lnTo>
                <a:lnTo>
                  <a:pt x="368" y="245"/>
                </a:lnTo>
                <a:lnTo>
                  <a:pt x="373" y="247"/>
                </a:lnTo>
                <a:lnTo>
                  <a:pt x="378" y="247"/>
                </a:lnTo>
                <a:lnTo>
                  <a:pt x="378" y="247"/>
                </a:lnTo>
                <a:lnTo>
                  <a:pt x="381" y="247"/>
                </a:lnTo>
                <a:lnTo>
                  <a:pt x="381" y="247"/>
                </a:lnTo>
                <a:lnTo>
                  <a:pt x="385" y="250"/>
                </a:lnTo>
                <a:lnTo>
                  <a:pt x="390" y="250"/>
                </a:lnTo>
                <a:lnTo>
                  <a:pt x="390" y="250"/>
                </a:lnTo>
                <a:lnTo>
                  <a:pt x="393" y="250"/>
                </a:lnTo>
                <a:lnTo>
                  <a:pt x="393" y="250"/>
                </a:lnTo>
                <a:lnTo>
                  <a:pt x="398" y="252"/>
                </a:lnTo>
                <a:lnTo>
                  <a:pt x="400" y="252"/>
                </a:lnTo>
                <a:lnTo>
                  <a:pt x="460" y="262"/>
                </a:lnTo>
                <a:lnTo>
                  <a:pt x="460" y="301"/>
                </a:lnTo>
                <a:lnTo>
                  <a:pt x="436" y="303"/>
                </a:lnTo>
                <a:lnTo>
                  <a:pt x="417" y="308"/>
                </a:lnTo>
                <a:lnTo>
                  <a:pt x="402" y="310"/>
                </a:lnTo>
                <a:lnTo>
                  <a:pt x="398" y="315"/>
                </a:lnTo>
                <a:lnTo>
                  <a:pt x="398" y="337"/>
                </a:lnTo>
                <a:lnTo>
                  <a:pt x="402" y="342"/>
                </a:lnTo>
                <a:lnTo>
                  <a:pt x="402" y="342"/>
                </a:lnTo>
                <a:lnTo>
                  <a:pt x="402" y="371"/>
                </a:lnTo>
                <a:lnTo>
                  <a:pt x="398" y="374"/>
                </a:lnTo>
                <a:lnTo>
                  <a:pt x="398" y="376"/>
                </a:lnTo>
                <a:lnTo>
                  <a:pt x="402" y="381"/>
                </a:lnTo>
                <a:lnTo>
                  <a:pt x="402" y="381"/>
                </a:lnTo>
                <a:lnTo>
                  <a:pt x="402" y="400"/>
                </a:lnTo>
                <a:lnTo>
                  <a:pt x="398" y="403"/>
                </a:lnTo>
                <a:lnTo>
                  <a:pt x="398" y="412"/>
                </a:lnTo>
                <a:lnTo>
                  <a:pt x="402" y="417"/>
                </a:lnTo>
                <a:lnTo>
                  <a:pt x="402" y="417"/>
                </a:lnTo>
                <a:lnTo>
                  <a:pt x="400" y="1260"/>
                </a:lnTo>
                <a:lnTo>
                  <a:pt x="378" y="1260"/>
                </a:lnTo>
                <a:lnTo>
                  <a:pt x="376" y="415"/>
                </a:lnTo>
                <a:lnTo>
                  <a:pt x="315" y="415"/>
                </a:lnTo>
                <a:lnTo>
                  <a:pt x="315" y="383"/>
                </a:lnTo>
                <a:lnTo>
                  <a:pt x="90" y="383"/>
                </a:lnTo>
                <a:lnTo>
                  <a:pt x="75" y="415"/>
                </a:lnTo>
                <a:lnTo>
                  <a:pt x="42" y="415"/>
                </a:lnTo>
                <a:lnTo>
                  <a:pt x="17" y="473"/>
                </a:lnTo>
                <a:lnTo>
                  <a:pt x="17" y="1224"/>
                </a:lnTo>
                <a:lnTo>
                  <a:pt x="10" y="1224"/>
                </a:lnTo>
                <a:lnTo>
                  <a:pt x="10" y="1221"/>
                </a:lnTo>
                <a:lnTo>
                  <a:pt x="5" y="1219"/>
                </a:lnTo>
                <a:lnTo>
                  <a:pt x="0" y="1219"/>
                </a:lnTo>
                <a:lnTo>
                  <a:pt x="0" y="1576"/>
                </a:lnTo>
                <a:lnTo>
                  <a:pt x="1281" y="1576"/>
                </a:lnTo>
                <a:lnTo>
                  <a:pt x="1281" y="1017"/>
                </a:lnTo>
                <a:close/>
                <a:moveTo>
                  <a:pt x="342" y="225"/>
                </a:moveTo>
                <a:lnTo>
                  <a:pt x="344" y="225"/>
                </a:lnTo>
                <a:lnTo>
                  <a:pt x="344" y="225"/>
                </a:lnTo>
                <a:lnTo>
                  <a:pt x="352" y="228"/>
                </a:lnTo>
                <a:lnTo>
                  <a:pt x="344" y="225"/>
                </a:lnTo>
                <a:lnTo>
                  <a:pt x="344" y="225"/>
                </a:lnTo>
                <a:lnTo>
                  <a:pt x="342" y="225"/>
                </a:lnTo>
                <a:lnTo>
                  <a:pt x="342" y="223"/>
                </a:lnTo>
                <a:lnTo>
                  <a:pt x="342" y="225"/>
                </a:lnTo>
                <a:close/>
                <a:moveTo>
                  <a:pt x="342" y="228"/>
                </a:moveTo>
                <a:lnTo>
                  <a:pt x="342" y="228"/>
                </a:lnTo>
                <a:lnTo>
                  <a:pt x="339" y="228"/>
                </a:lnTo>
                <a:lnTo>
                  <a:pt x="342" y="228"/>
                </a:lnTo>
                <a:lnTo>
                  <a:pt x="342" y="228"/>
                </a:lnTo>
                <a:lnTo>
                  <a:pt x="361" y="233"/>
                </a:lnTo>
                <a:lnTo>
                  <a:pt x="342" y="228"/>
                </a:lnTo>
                <a:close/>
                <a:moveTo>
                  <a:pt x="410" y="199"/>
                </a:moveTo>
                <a:lnTo>
                  <a:pt x="410" y="201"/>
                </a:lnTo>
                <a:lnTo>
                  <a:pt x="410" y="199"/>
                </a:lnTo>
                <a:lnTo>
                  <a:pt x="410" y="199"/>
                </a:lnTo>
                <a:lnTo>
                  <a:pt x="410" y="199"/>
                </a:lnTo>
                <a:close/>
                <a:moveTo>
                  <a:pt x="414" y="208"/>
                </a:move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4" y="208"/>
                </a:lnTo>
                <a:lnTo>
                  <a:pt x="419" y="211"/>
                </a:lnTo>
                <a:lnTo>
                  <a:pt x="414" y="208"/>
                </a:lnTo>
                <a:close/>
                <a:moveTo>
                  <a:pt x="427" y="199"/>
                </a:moveTo>
                <a:lnTo>
                  <a:pt x="427" y="196"/>
                </a:lnTo>
                <a:lnTo>
                  <a:pt x="429" y="196"/>
                </a:lnTo>
                <a:lnTo>
                  <a:pt x="427" y="196"/>
                </a:lnTo>
                <a:lnTo>
                  <a:pt x="427" y="199"/>
                </a:lnTo>
                <a:close/>
                <a:moveTo>
                  <a:pt x="429" y="206"/>
                </a:moveTo>
                <a:lnTo>
                  <a:pt x="429" y="204"/>
                </a:lnTo>
                <a:lnTo>
                  <a:pt x="429" y="204"/>
                </a:lnTo>
                <a:lnTo>
                  <a:pt x="429" y="204"/>
                </a:lnTo>
                <a:lnTo>
                  <a:pt x="429" y="206"/>
                </a:lnTo>
                <a:lnTo>
                  <a:pt x="431" y="206"/>
                </a:lnTo>
                <a:lnTo>
                  <a:pt x="429" y="20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1" name="Freeform 15"/>
          <p:cNvSpPr>
            <a:spLocks/>
          </p:cNvSpPr>
          <p:nvPr/>
        </p:nvSpPr>
        <p:spPr bwMode="auto">
          <a:xfrm>
            <a:off x="6098382" y="3018240"/>
            <a:ext cx="2030676" cy="1895615"/>
          </a:xfrm>
          <a:custGeom>
            <a:avLst/>
            <a:gdLst>
              <a:gd name="T0" fmla="*/ 1278 w 1278"/>
              <a:gd name="T1" fmla="*/ 836 h 1193"/>
              <a:gd name="T2" fmla="*/ 1271 w 1278"/>
              <a:gd name="T3" fmla="*/ 819 h 1193"/>
              <a:gd name="T4" fmla="*/ 1252 w 1278"/>
              <a:gd name="T5" fmla="*/ 821 h 1193"/>
              <a:gd name="T6" fmla="*/ 1242 w 1278"/>
              <a:gd name="T7" fmla="*/ 807 h 1193"/>
              <a:gd name="T8" fmla="*/ 1206 w 1278"/>
              <a:gd name="T9" fmla="*/ 700 h 1193"/>
              <a:gd name="T10" fmla="*/ 1167 w 1278"/>
              <a:gd name="T11" fmla="*/ 693 h 1193"/>
              <a:gd name="T12" fmla="*/ 1126 w 1278"/>
              <a:gd name="T13" fmla="*/ 651 h 1193"/>
              <a:gd name="T14" fmla="*/ 1075 w 1278"/>
              <a:gd name="T15" fmla="*/ 598 h 1193"/>
              <a:gd name="T16" fmla="*/ 1068 w 1278"/>
              <a:gd name="T17" fmla="*/ 586 h 1193"/>
              <a:gd name="T18" fmla="*/ 1053 w 1278"/>
              <a:gd name="T19" fmla="*/ 566 h 1193"/>
              <a:gd name="T20" fmla="*/ 1048 w 1278"/>
              <a:gd name="T21" fmla="*/ 581 h 1193"/>
              <a:gd name="T22" fmla="*/ 1034 w 1278"/>
              <a:gd name="T23" fmla="*/ 593 h 1193"/>
              <a:gd name="T24" fmla="*/ 1034 w 1278"/>
              <a:gd name="T25" fmla="*/ 625 h 1193"/>
              <a:gd name="T26" fmla="*/ 956 w 1278"/>
              <a:gd name="T27" fmla="*/ 685 h 1193"/>
              <a:gd name="T28" fmla="*/ 925 w 1278"/>
              <a:gd name="T29" fmla="*/ 695 h 1193"/>
              <a:gd name="T30" fmla="*/ 884 w 1278"/>
              <a:gd name="T31" fmla="*/ 824 h 1193"/>
              <a:gd name="T32" fmla="*/ 864 w 1278"/>
              <a:gd name="T33" fmla="*/ 807 h 1193"/>
              <a:gd name="T34" fmla="*/ 850 w 1278"/>
              <a:gd name="T35" fmla="*/ 838 h 1193"/>
              <a:gd name="T36" fmla="*/ 833 w 1278"/>
              <a:gd name="T37" fmla="*/ 819 h 1193"/>
              <a:gd name="T38" fmla="*/ 814 w 1278"/>
              <a:gd name="T39" fmla="*/ 841 h 1193"/>
              <a:gd name="T40" fmla="*/ 751 w 1278"/>
              <a:gd name="T41" fmla="*/ 32 h 1193"/>
              <a:gd name="T42" fmla="*/ 445 w 1278"/>
              <a:gd name="T43" fmla="*/ 855 h 1193"/>
              <a:gd name="T44" fmla="*/ 431 w 1278"/>
              <a:gd name="T45" fmla="*/ 739 h 1193"/>
              <a:gd name="T46" fmla="*/ 404 w 1278"/>
              <a:gd name="T47" fmla="*/ 756 h 1193"/>
              <a:gd name="T48" fmla="*/ 378 w 1278"/>
              <a:gd name="T49" fmla="*/ 561 h 1193"/>
              <a:gd name="T50" fmla="*/ 375 w 1278"/>
              <a:gd name="T51" fmla="*/ 547 h 1193"/>
              <a:gd name="T52" fmla="*/ 368 w 1278"/>
              <a:gd name="T53" fmla="*/ 569 h 1193"/>
              <a:gd name="T54" fmla="*/ 351 w 1278"/>
              <a:gd name="T55" fmla="*/ 479 h 1193"/>
              <a:gd name="T56" fmla="*/ 341 w 1278"/>
              <a:gd name="T57" fmla="*/ 348 h 1193"/>
              <a:gd name="T58" fmla="*/ 324 w 1278"/>
              <a:gd name="T59" fmla="*/ 372 h 1193"/>
              <a:gd name="T60" fmla="*/ 312 w 1278"/>
              <a:gd name="T61" fmla="*/ 479 h 1193"/>
              <a:gd name="T62" fmla="*/ 295 w 1278"/>
              <a:gd name="T63" fmla="*/ 561 h 1193"/>
              <a:gd name="T64" fmla="*/ 290 w 1278"/>
              <a:gd name="T65" fmla="*/ 547 h 1193"/>
              <a:gd name="T66" fmla="*/ 288 w 1278"/>
              <a:gd name="T67" fmla="*/ 569 h 1193"/>
              <a:gd name="T68" fmla="*/ 269 w 1278"/>
              <a:gd name="T69" fmla="*/ 693 h 1193"/>
              <a:gd name="T70" fmla="*/ 269 w 1278"/>
              <a:gd name="T71" fmla="*/ 695 h 1193"/>
              <a:gd name="T72" fmla="*/ 261 w 1278"/>
              <a:gd name="T73" fmla="*/ 758 h 1193"/>
              <a:gd name="T74" fmla="*/ 244 w 1278"/>
              <a:gd name="T75" fmla="*/ 712 h 1193"/>
              <a:gd name="T76" fmla="*/ 232 w 1278"/>
              <a:gd name="T77" fmla="*/ 574 h 1193"/>
              <a:gd name="T78" fmla="*/ 208 w 1278"/>
              <a:gd name="T79" fmla="*/ 710 h 1193"/>
              <a:gd name="T80" fmla="*/ 194 w 1278"/>
              <a:gd name="T81" fmla="*/ 748 h 1193"/>
              <a:gd name="T82" fmla="*/ 174 w 1278"/>
              <a:gd name="T83" fmla="*/ 688 h 1193"/>
              <a:gd name="T84" fmla="*/ 172 w 1278"/>
              <a:gd name="T85" fmla="*/ 685 h 1193"/>
              <a:gd name="T86" fmla="*/ 169 w 1278"/>
              <a:gd name="T87" fmla="*/ 615 h 1193"/>
              <a:gd name="T88" fmla="*/ 167 w 1278"/>
              <a:gd name="T89" fmla="*/ 610 h 1193"/>
              <a:gd name="T90" fmla="*/ 157 w 1278"/>
              <a:gd name="T91" fmla="*/ 557 h 1193"/>
              <a:gd name="T92" fmla="*/ 148 w 1278"/>
              <a:gd name="T93" fmla="*/ 547 h 1193"/>
              <a:gd name="T94" fmla="*/ 123 w 1278"/>
              <a:gd name="T95" fmla="*/ 479 h 1193"/>
              <a:gd name="T96" fmla="*/ 123 w 1278"/>
              <a:gd name="T97" fmla="*/ 464 h 1193"/>
              <a:gd name="T98" fmla="*/ 121 w 1278"/>
              <a:gd name="T99" fmla="*/ 304 h 1193"/>
              <a:gd name="T100" fmla="*/ 97 w 1278"/>
              <a:gd name="T101" fmla="*/ 464 h 1193"/>
              <a:gd name="T102" fmla="*/ 94 w 1278"/>
              <a:gd name="T103" fmla="*/ 476 h 1193"/>
              <a:gd name="T104" fmla="*/ 70 w 1278"/>
              <a:gd name="T105" fmla="*/ 554 h 1193"/>
              <a:gd name="T106" fmla="*/ 60 w 1278"/>
              <a:gd name="T107" fmla="*/ 549 h 1193"/>
              <a:gd name="T108" fmla="*/ 48 w 1278"/>
              <a:gd name="T109" fmla="*/ 610 h 1193"/>
              <a:gd name="T110" fmla="*/ 41 w 1278"/>
              <a:gd name="T111" fmla="*/ 746 h 1193"/>
              <a:gd name="T112" fmla="*/ 17 w 1278"/>
              <a:gd name="T113" fmla="*/ 739 h 1193"/>
              <a:gd name="T114" fmla="*/ 7 w 1278"/>
              <a:gd name="T115" fmla="*/ 848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78" h="1193">
                <a:moveTo>
                  <a:pt x="12" y="306"/>
                </a:moveTo>
                <a:lnTo>
                  <a:pt x="0" y="304"/>
                </a:lnTo>
                <a:lnTo>
                  <a:pt x="0" y="1193"/>
                </a:lnTo>
                <a:lnTo>
                  <a:pt x="1278" y="1193"/>
                </a:lnTo>
                <a:lnTo>
                  <a:pt x="1278" y="836"/>
                </a:lnTo>
                <a:lnTo>
                  <a:pt x="1274" y="836"/>
                </a:lnTo>
                <a:lnTo>
                  <a:pt x="1274" y="819"/>
                </a:lnTo>
                <a:lnTo>
                  <a:pt x="1271" y="819"/>
                </a:lnTo>
                <a:lnTo>
                  <a:pt x="1271" y="819"/>
                </a:lnTo>
                <a:lnTo>
                  <a:pt x="1271" y="819"/>
                </a:lnTo>
                <a:lnTo>
                  <a:pt x="1269" y="819"/>
                </a:lnTo>
                <a:lnTo>
                  <a:pt x="1269" y="836"/>
                </a:lnTo>
                <a:lnTo>
                  <a:pt x="1257" y="836"/>
                </a:lnTo>
                <a:lnTo>
                  <a:pt x="1257" y="824"/>
                </a:lnTo>
                <a:lnTo>
                  <a:pt x="1252" y="821"/>
                </a:lnTo>
                <a:lnTo>
                  <a:pt x="1245" y="821"/>
                </a:lnTo>
                <a:lnTo>
                  <a:pt x="1245" y="807"/>
                </a:lnTo>
                <a:lnTo>
                  <a:pt x="1242" y="807"/>
                </a:lnTo>
                <a:lnTo>
                  <a:pt x="1242" y="807"/>
                </a:lnTo>
                <a:lnTo>
                  <a:pt x="1242" y="807"/>
                </a:lnTo>
                <a:lnTo>
                  <a:pt x="1240" y="807"/>
                </a:lnTo>
                <a:lnTo>
                  <a:pt x="1240" y="821"/>
                </a:lnTo>
                <a:lnTo>
                  <a:pt x="1220" y="821"/>
                </a:lnTo>
                <a:lnTo>
                  <a:pt x="1223" y="702"/>
                </a:lnTo>
                <a:lnTo>
                  <a:pt x="1206" y="700"/>
                </a:lnTo>
                <a:lnTo>
                  <a:pt x="1182" y="700"/>
                </a:lnTo>
                <a:lnTo>
                  <a:pt x="1174" y="695"/>
                </a:lnTo>
                <a:lnTo>
                  <a:pt x="1174" y="695"/>
                </a:lnTo>
                <a:lnTo>
                  <a:pt x="1172" y="695"/>
                </a:lnTo>
                <a:lnTo>
                  <a:pt x="1167" y="693"/>
                </a:lnTo>
                <a:lnTo>
                  <a:pt x="1167" y="688"/>
                </a:lnTo>
                <a:lnTo>
                  <a:pt x="1155" y="685"/>
                </a:lnTo>
                <a:lnTo>
                  <a:pt x="1150" y="685"/>
                </a:lnTo>
                <a:lnTo>
                  <a:pt x="1140" y="668"/>
                </a:lnTo>
                <a:lnTo>
                  <a:pt x="1126" y="651"/>
                </a:lnTo>
                <a:lnTo>
                  <a:pt x="1111" y="639"/>
                </a:lnTo>
                <a:lnTo>
                  <a:pt x="1092" y="629"/>
                </a:lnTo>
                <a:lnTo>
                  <a:pt x="1073" y="625"/>
                </a:lnTo>
                <a:lnTo>
                  <a:pt x="1073" y="598"/>
                </a:lnTo>
                <a:lnTo>
                  <a:pt x="1075" y="598"/>
                </a:lnTo>
                <a:lnTo>
                  <a:pt x="1075" y="595"/>
                </a:lnTo>
                <a:lnTo>
                  <a:pt x="1075" y="593"/>
                </a:lnTo>
                <a:lnTo>
                  <a:pt x="1073" y="593"/>
                </a:lnTo>
                <a:lnTo>
                  <a:pt x="1070" y="588"/>
                </a:lnTo>
                <a:lnTo>
                  <a:pt x="1068" y="586"/>
                </a:lnTo>
                <a:lnTo>
                  <a:pt x="1063" y="583"/>
                </a:lnTo>
                <a:lnTo>
                  <a:pt x="1061" y="581"/>
                </a:lnTo>
                <a:lnTo>
                  <a:pt x="1056" y="581"/>
                </a:lnTo>
                <a:lnTo>
                  <a:pt x="1056" y="566"/>
                </a:lnTo>
                <a:lnTo>
                  <a:pt x="1053" y="566"/>
                </a:lnTo>
                <a:lnTo>
                  <a:pt x="1053" y="564"/>
                </a:lnTo>
                <a:lnTo>
                  <a:pt x="1053" y="566"/>
                </a:lnTo>
                <a:lnTo>
                  <a:pt x="1048" y="566"/>
                </a:lnTo>
                <a:lnTo>
                  <a:pt x="1048" y="581"/>
                </a:lnTo>
                <a:lnTo>
                  <a:pt x="1048" y="581"/>
                </a:lnTo>
                <a:lnTo>
                  <a:pt x="1046" y="581"/>
                </a:lnTo>
                <a:lnTo>
                  <a:pt x="1041" y="583"/>
                </a:lnTo>
                <a:lnTo>
                  <a:pt x="1039" y="586"/>
                </a:lnTo>
                <a:lnTo>
                  <a:pt x="1036" y="588"/>
                </a:lnTo>
                <a:lnTo>
                  <a:pt x="1034" y="593"/>
                </a:lnTo>
                <a:lnTo>
                  <a:pt x="1031" y="593"/>
                </a:lnTo>
                <a:lnTo>
                  <a:pt x="1031" y="595"/>
                </a:lnTo>
                <a:lnTo>
                  <a:pt x="1031" y="598"/>
                </a:lnTo>
                <a:lnTo>
                  <a:pt x="1034" y="598"/>
                </a:lnTo>
                <a:lnTo>
                  <a:pt x="1034" y="625"/>
                </a:lnTo>
                <a:lnTo>
                  <a:pt x="1014" y="629"/>
                </a:lnTo>
                <a:lnTo>
                  <a:pt x="995" y="639"/>
                </a:lnTo>
                <a:lnTo>
                  <a:pt x="978" y="651"/>
                </a:lnTo>
                <a:lnTo>
                  <a:pt x="964" y="668"/>
                </a:lnTo>
                <a:lnTo>
                  <a:pt x="956" y="685"/>
                </a:lnTo>
                <a:lnTo>
                  <a:pt x="949" y="685"/>
                </a:lnTo>
                <a:lnTo>
                  <a:pt x="937" y="688"/>
                </a:lnTo>
                <a:lnTo>
                  <a:pt x="937" y="693"/>
                </a:lnTo>
                <a:lnTo>
                  <a:pt x="935" y="695"/>
                </a:lnTo>
                <a:lnTo>
                  <a:pt x="925" y="695"/>
                </a:lnTo>
                <a:lnTo>
                  <a:pt x="925" y="697"/>
                </a:lnTo>
                <a:lnTo>
                  <a:pt x="922" y="700"/>
                </a:lnTo>
                <a:lnTo>
                  <a:pt x="896" y="700"/>
                </a:lnTo>
                <a:lnTo>
                  <a:pt x="881" y="702"/>
                </a:lnTo>
                <a:lnTo>
                  <a:pt x="884" y="824"/>
                </a:lnTo>
                <a:lnTo>
                  <a:pt x="867" y="824"/>
                </a:lnTo>
                <a:lnTo>
                  <a:pt x="867" y="807"/>
                </a:lnTo>
                <a:lnTo>
                  <a:pt x="864" y="807"/>
                </a:lnTo>
                <a:lnTo>
                  <a:pt x="864" y="807"/>
                </a:lnTo>
                <a:lnTo>
                  <a:pt x="864" y="807"/>
                </a:lnTo>
                <a:lnTo>
                  <a:pt x="862" y="807"/>
                </a:lnTo>
                <a:lnTo>
                  <a:pt x="862" y="824"/>
                </a:lnTo>
                <a:lnTo>
                  <a:pt x="855" y="824"/>
                </a:lnTo>
                <a:lnTo>
                  <a:pt x="850" y="826"/>
                </a:lnTo>
                <a:lnTo>
                  <a:pt x="850" y="838"/>
                </a:lnTo>
                <a:lnTo>
                  <a:pt x="850" y="838"/>
                </a:lnTo>
                <a:lnTo>
                  <a:pt x="835" y="838"/>
                </a:lnTo>
                <a:lnTo>
                  <a:pt x="833" y="819"/>
                </a:lnTo>
                <a:lnTo>
                  <a:pt x="833" y="819"/>
                </a:lnTo>
                <a:lnTo>
                  <a:pt x="833" y="819"/>
                </a:lnTo>
                <a:lnTo>
                  <a:pt x="830" y="819"/>
                </a:lnTo>
                <a:lnTo>
                  <a:pt x="828" y="819"/>
                </a:lnTo>
                <a:lnTo>
                  <a:pt x="828" y="838"/>
                </a:lnTo>
                <a:lnTo>
                  <a:pt x="818" y="838"/>
                </a:lnTo>
                <a:lnTo>
                  <a:pt x="814" y="841"/>
                </a:lnTo>
                <a:lnTo>
                  <a:pt x="814" y="841"/>
                </a:lnTo>
                <a:lnTo>
                  <a:pt x="809" y="841"/>
                </a:lnTo>
                <a:lnTo>
                  <a:pt x="811" y="90"/>
                </a:lnTo>
                <a:lnTo>
                  <a:pt x="782" y="32"/>
                </a:lnTo>
                <a:lnTo>
                  <a:pt x="751" y="32"/>
                </a:lnTo>
                <a:lnTo>
                  <a:pt x="734" y="0"/>
                </a:lnTo>
                <a:lnTo>
                  <a:pt x="508" y="0"/>
                </a:lnTo>
                <a:lnTo>
                  <a:pt x="508" y="32"/>
                </a:lnTo>
                <a:lnTo>
                  <a:pt x="448" y="32"/>
                </a:lnTo>
                <a:lnTo>
                  <a:pt x="445" y="855"/>
                </a:lnTo>
                <a:lnTo>
                  <a:pt x="438" y="848"/>
                </a:lnTo>
                <a:lnTo>
                  <a:pt x="438" y="836"/>
                </a:lnTo>
                <a:lnTo>
                  <a:pt x="436" y="746"/>
                </a:lnTo>
                <a:lnTo>
                  <a:pt x="436" y="739"/>
                </a:lnTo>
                <a:lnTo>
                  <a:pt x="431" y="739"/>
                </a:lnTo>
                <a:lnTo>
                  <a:pt x="429" y="739"/>
                </a:lnTo>
                <a:lnTo>
                  <a:pt x="429" y="746"/>
                </a:lnTo>
                <a:lnTo>
                  <a:pt x="429" y="758"/>
                </a:lnTo>
                <a:lnTo>
                  <a:pt x="404" y="758"/>
                </a:lnTo>
                <a:lnTo>
                  <a:pt x="404" y="756"/>
                </a:lnTo>
                <a:lnTo>
                  <a:pt x="399" y="746"/>
                </a:lnTo>
                <a:lnTo>
                  <a:pt x="399" y="693"/>
                </a:lnTo>
                <a:lnTo>
                  <a:pt x="392" y="676"/>
                </a:lnTo>
                <a:lnTo>
                  <a:pt x="392" y="622"/>
                </a:lnTo>
                <a:lnTo>
                  <a:pt x="378" y="561"/>
                </a:lnTo>
                <a:lnTo>
                  <a:pt x="380" y="561"/>
                </a:lnTo>
                <a:lnTo>
                  <a:pt x="380" y="547"/>
                </a:lnTo>
                <a:lnTo>
                  <a:pt x="375" y="547"/>
                </a:lnTo>
                <a:lnTo>
                  <a:pt x="375" y="547"/>
                </a:lnTo>
                <a:lnTo>
                  <a:pt x="375" y="547"/>
                </a:lnTo>
                <a:lnTo>
                  <a:pt x="368" y="547"/>
                </a:lnTo>
                <a:lnTo>
                  <a:pt x="368" y="554"/>
                </a:lnTo>
                <a:lnTo>
                  <a:pt x="366" y="554"/>
                </a:lnTo>
                <a:lnTo>
                  <a:pt x="366" y="569"/>
                </a:lnTo>
                <a:lnTo>
                  <a:pt x="368" y="569"/>
                </a:lnTo>
                <a:lnTo>
                  <a:pt x="358" y="610"/>
                </a:lnTo>
                <a:lnTo>
                  <a:pt x="346" y="481"/>
                </a:lnTo>
                <a:lnTo>
                  <a:pt x="351" y="481"/>
                </a:lnTo>
                <a:lnTo>
                  <a:pt x="351" y="479"/>
                </a:lnTo>
                <a:lnTo>
                  <a:pt x="351" y="479"/>
                </a:lnTo>
                <a:lnTo>
                  <a:pt x="351" y="469"/>
                </a:lnTo>
                <a:lnTo>
                  <a:pt x="344" y="469"/>
                </a:lnTo>
                <a:lnTo>
                  <a:pt x="337" y="372"/>
                </a:lnTo>
                <a:lnTo>
                  <a:pt x="341" y="372"/>
                </a:lnTo>
                <a:lnTo>
                  <a:pt x="341" y="348"/>
                </a:lnTo>
                <a:lnTo>
                  <a:pt x="341" y="309"/>
                </a:lnTo>
                <a:lnTo>
                  <a:pt x="320" y="309"/>
                </a:lnTo>
                <a:lnTo>
                  <a:pt x="320" y="348"/>
                </a:lnTo>
                <a:lnTo>
                  <a:pt x="320" y="372"/>
                </a:lnTo>
                <a:lnTo>
                  <a:pt x="324" y="372"/>
                </a:lnTo>
                <a:lnTo>
                  <a:pt x="324" y="374"/>
                </a:lnTo>
                <a:lnTo>
                  <a:pt x="317" y="469"/>
                </a:lnTo>
                <a:lnTo>
                  <a:pt x="312" y="469"/>
                </a:lnTo>
                <a:lnTo>
                  <a:pt x="312" y="472"/>
                </a:lnTo>
                <a:lnTo>
                  <a:pt x="312" y="479"/>
                </a:lnTo>
                <a:lnTo>
                  <a:pt x="312" y="481"/>
                </a:lnTo>
                <a:lnTo>
                  <a:pt x="317" y="481"/>
                </a:lnTo>
                <a:lnTo>
                  <a:pt x="305" y="610"/>
                </a:lnTo>
                <a:lnTo>
                  <a:pt x="295" y="566"/>
                </a:lnTo>
                <a:lnTo>
                  <a:pt x="295" y="561"/>
                </a:lnTo>
                <a:lnTo>
                  <a:pt x="298" y="561"/>
                </a:lnTo>
                <a:lnTo>
                  <a:pt x="298" y="547"/>
                </a:lnTo>
                <a:lnTo>
                  <a:pt x="290" y="547"/>
                </a:lnTo>
                <a:lnTo>
                  <a:pt x="290" y="547"/>
                </a:lnTo>
                <a:lnTo>
                  <a:pt x="290" y="547"/>
                </a:lnTo>
                <a:lnTo>
                  <a:pt x="286" y="547"/>
                </a:lnTo>
                <a:lnTo>
                  <a:pt x="286" y="554"/>
                </a:lnTo>
                <a:lnTo>
                  <a:pt x="286" y="554"/>
                </a:lnTo>
                <a:lnTo>
                  <a:pt x="286" y="569"/>
                </a:lnTo>
                <a:lnTo>
                  <a:pt x="288" y="569"/>
                </a:lnTo>
                <a:lnTo>
                  <a:pt x="276" y="622"/>
                </a:lnTo>
                <a:lnTo>
                  <a:pt x="276" y="622"/>
                </a:lnTo>
                <a:lnTo>
                  <a:pt x="274" y="627"/>
                </a:lnTo>
                <a:lnTo>
                  <a:pt x="274" y="676"/>
                </a:lnTo>
                <a:lnTo>
                  <a:pt x="269" y="693"/>
                </a:lnTo>
                <a:lnTo>
                  <a:pt x="269" y="693"/>
                </a:lnTo>
                <a:lnTo>
                  <a:pt x="269" y="693"/>
                </a:lnTo>
                <a:lnTo>
                  <a:pt x="269" y="695"/>
                </a:lnTo>
                <a:lnTo>
                  <a:pt x="269" y="695"/>
                </a:lnTo>
                <a:lnTo>
                  <a:pt x="269" y="695"/>
                </a:lnTo>
                <a:lnTo>
                  <a:pt x="269" y="695"/>
                </a:lnTo>
                <a:lnTo>
                  <a:pt x="269" y="746"/>
                </a:lnTo>
                <a:lnTo>
                  <a:pt x="261" y="756"/>
                </a:lnTo>
                <a:lnTo>
                  <a:pt x="261" y="756"/>
                </a:lnTo>
                <a:lnTo>
                  <a:pt x="261" y="758"/>
                </a:lnTo>
                <a:lnTo>
                  <a:pt x="261" y="758"/>
                </a:lnTo>
                <a:lnTo>
                  <a:pt x="252" y="758"/>
                </a:lnTo>
                <a:lnTo>
                  <a:pt x="252" y="748"/>
                </a:lnTo>
                <a:lnTo>
                  <a:pt x="244" y="748"/>
                </a:lnTo>
                <a:lnTo>
                  <a:pt x="244" y="712"/>
                </a:lnTo>
                <a:lnTo>
                  <a:pt x="244" y="710"/>
                </a:lnTo>
                <a:lnTo>
                  <a:pt x="240" y="710"/>
                </a:lnTo>
                <a:lnTo>
                  <a:pt x="225" y="574"/>
                </a:lnTo>
                <a:lnTo>
                  <a:pt x="225" y="574"/>
                </a:lnTo>
                <a:lnTo>
                  <a:pt x="232" y="574"/>
                </a:lnTo>
                <a:lnTo>
                  <a:pt x="232" y="537"/>
                </a:lnTo>
                <a:lnTo>
                  <a:pt x="215" y="537"/>
                </a:lnTo>
                <a:lnTo>
                  <a:pt x="215" y="574"/>
                </a:lnTo>
                <a:lnTo>
                  <a:pt x="220" y="574"/>
                </a:lnTo>
                <a:lnTo>
                  <a:pt x="208" y="710"/>
                </a:lnTo>
                <a:lnTo>
                  <a:pt x="208" y="710"/>
                </a:lnTo>
                <a:lnTo>
                  <a:pt x="208" y="710"/>
                </a:lnTo>
                <a:lnTo>
                  <a:pt x="201" y="710"/>
                </a:lnTo>
                <a:lnTo>
                  <a:pt x="201" y="748"/>
                </a:lnTo>
                <a:lnTo>
                  <a:pt x="194" y="748"/>
                </a:lnTo>
                <a:lnTo>
                  <a:pt x="194" y="758"/>
                </a:lnTo>
                <a:lnTo>
                  <a:pt x="179" y="758"/>
                </a:lnTo>
                <a:lnTo>
                  <a:pt x="179" y="758"/>
                </a:lnTo>
                <a:lnTo>
                  <a:pt x="174" y="746"/>
                </a:lnTo>
                <a:lnTo>
                  <a:pt x="174" y="688"/>
                </a:lnTo>
                <a:lnTo>
                  <a:pt x="174" y="688"/>
                </a:lnTo>
                <a:lnTo>
                  <a:pt x="174" y="688"/>
                </a:lnTo>
                <a:lnTo>
                  <a:pt x="172" y="688"/>
                </a:lnTo>
                <a:lnTo>
                  <a:pt x="172" y="685"/>
                </a:lnTo>
                <a:lnTo>
                  <a:pt x="172" y="685"/>
                </a:lnTo>
                <a:lnTo>
                  <a:pt x="172" y="685"/>
                </a:lnTo>
                <a:lnTo>
                  <a:pt x="169" y="683"/>
                </a:lnTo>
                <a:lnTo>
                  <a:pt x="169" y="617"/>
                </a:lnTo>
                <a:lnTo>
                  <a:pt x="169" y="617"/>
                </a:lnTo>
                <a:lnTo>
                  <a:pt x="169" y="615"/>
                </a:lnTo>
                <a:lnTo>
                  <a:pt x="167" y="615"/>
                </a:lnTo>
                <a:lnTo>
                  <a:pt x="167" y="615"/>
                </a:lnTo>
                <a:lnTo>
                  <a:pt x="167" y="610"/>
                </a:lnTo>
                <a:lnTo>
                  <a:pt x="167" y="610"/>
                </a:lnTo>
                <a:lnTo>
                  <a:pt x="167" y="610"/>
                </a:lnTo>
                <a:lnTo>
                  <a:pt x="165" y="610"/>
                </a:lnTo>
                <a:lnTo>
                  <a:pt x="165" y="610"/>
                </a:lnTo>
                <a:lnTo>
                  <a:pt x="155" y="569"/>
                </a:lnTo>
                <a:lnTo>
                  <a:pt x="157" y="569"/>
                </a:lnTo>
                <a:lnTo>
                  <a:pt x="157" y="557"/>
                </a:lnTo>
                <a:lnTo>
                  <a:pt x="155" y="557"/>
                </a:lnTo>
                <a:lnTo>
                  <a:pt x="155" y="547"/>
                </a:lnTo>
                <a:lnTo>
                  <a:pt x="148" y="547"/>
                </a:lnTo>
                <a:lnTo>
                  <a:pt x="148" y="547"/>
                </a:lnTo>
                <a:lnTo>
                  <a:pt x="148" y="547"/>
                </a:lnTo>
                <a:lnTo>
                  <a:pt x="143" y="547"/>
                </a:lnTo>
                <a:lnTo>
                  <a:pt x="143" y="561"/>
                </a:lnTo>
                <a:lnTo>
                  <a:pt x="145" y="561"/>
                </a:lnTo>
                <a:lnTo>
                  <a:pt x="136" y="603"/>
                </a:lnTo>
                <a:lnTo>
                  <a:pt x="123" y="479"/>
                </a:lnTo>
                <a:lnTo>
                  <a:pt x="131" y="476"/>
                </a:lnTo>
                <a:lnTo>
                  <a:pt x="131" y="476"/>
                </a:lnTo>
                <a:lnTo>
                  <a:pt x="131" y="467"/>
                </a:lnTo>
                <a:lnTo>
                  <a:pt x="128" y="464"/>
                </a:lnTo>
                <a:lnTo>
                  <a:pt x="123" y="464"/>
                </a:lnTo>
                <a:lnTo>
                  <a:pt x="116" y="370"/>
                </a:lnTo>
                <a:lnTo>
                  <a:pt x="116" y="370"/>
                </a:lnTo>
                <a:lnTo>
                  <a:pt x="121" y="370"/>
                </a:lnTo>
                <a:lnTo>
                  <a:pt x="121" y="343"/>
                </a:lnTo>
                <a:lnTo>
                  <a:pt x="121" y="304"/>
                </a:lnTo>
                <a:lnTo>
                  <a:pt x="99" y="304"/>
                </a:lnTo>
                <a:lnTo>
                  <a:pt x="99" y="343"/>
                </a:lnTo>
                <a:lnTo>
                  <a:pt x="99" y="370"/>
                </a:lnTo>
                <a:lnTo>
                  <a:pt x="104" y="370"/>
                </a:lnTo>
                <a:lnTo>
                  <a:pt x="97" y="464"/>
                </a:lnTo>
                <a:lnTo>
                  <a:pt x="90" y="464"/>
                </a:lnTo>
                <a:lnTo>
                  <a:pt x="90" y="474"/>
                </a:lnTo>
                <a:lnTo>
                  <a:pt x="90" y="474"/>
                </a:lnTo>
                <a:lnTo>
                  <a:pt x="90" y="476"/>
                </a:lnTo>
                <a:lnTo>
                  <a:pt x="94" y="476"/>
                </a:lnTo>
                <a:lnTo>
                  <a:pt x="82" y="603"/>
                </a:lnTo>
                <a:lnTo>
                  <a:pt x="75" y="569"/>
                </a:lnTo>
                <a:lnTo>
                  <a:pt x="75" y="569"/>
                </a:lnTo>
                <a:lnTo>
                  <a:pt x="75" y="554"/>
                </a:lnTo>
                <a:lnTo>
                  <a:pt x="70" y="554"/>
                </a:lnTo>
                <a:lnTo>
                  <a:pt x="70" y="549"/>
                </a:lnTo>
                <a:lnTo>
                  <a:pt x="65" y="549"/>
                </a:lnTo>
                <a:lnTo>
                  <a:pt x="65" y="547"/>
                </a:lnTo>
                <a:lnTo>
                  <a:pt x="65" y="549"/>
                </a:lnTo>
                <a:lnTo>
                  <a:pt x="60" y="549"/>
                </a:lnTo>
                <a:lnTo>
                  <a:pt x="60" y="561"/>
                </a:lnTo>
                <a:lnTo>
                  <a:pt x="63" y="561"/>
                </a:lnTo>
                <a:lnTo>
                  <a:pt x="51" y="610"/>
                </a:lnTo>
                <a:lnTo>
                  <a:pt x="51" y="610"/>
                </a:lnTo>
                <a:lnTo>
                  <a:pt x="48" y="610"/>
                </a:lnTo>
                <a:lnTo>
                  <a:pt x="46" y="610"/>
                </a:lnTo>
                <a:lnTo>
                  <a:pt x="46" y="683"/>
                </a:lnTo>
                <a:lnTo>
                  <a:pt x="41" y="685"/>
                </a:lnTo>
                <a:lnTo>
                  <a:pt x="41" y="700"/>
                </a:lnTo>
                <a:lnTo>
                  <a:pt x="41" y="746"/>
                </a:lnTo>
                <a:lnTo>
                  <a:pt x="34" y="756"/>
                </a:lnTo>
                <a:lnTo>
                  <a:pt x="34" y="758"/>
                </a:lnTo>
                <a:lnTo>
                  <a:pt x="19" y="758"/>
                </a:lnTo>
                <a:lnTo>
                  <a:pt x="17" y="746"/>
                </a:lnTo>
                <a:lnTo>
                  <a:pt x="17" y="739"/>
                </a:lnTo>
                <a:lnTo>
                  <a:pt x="17" y="739"/>
                </a:lnTo>
                <a:lnTo>
                  <a:pt x="12" y="739"/>
                </a:lnTo>
                <a:lnTo>
                  <a:pt x="12" y="746"/>
                </a:lnTo>
                <a:lnTo>
                  <a:pt x="7" y="836"/>
                </a:lnTo>
                <a:lnTo>
                  <a:pt x="7" y="848"/>
                </a:lnTo>
                <a:lnTo>
                  <a:pt x="5" y="851"/>
                </a:lnTo>
                <a:lnTo>
                  <a:pt x="10" y="365"/>
                </a:lnTo>
                <a:lnTo>
                  <a:pt x="12" y="30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2" name="Freeform 16"/>
          <p:cNvSpPr>
            <a:spLocks/>
          </p:cNvSpPr>
          <p:nvPr/>
        </p:nvSpPr>
        <p:spPr bwMode="auto">
          <a:xfrm>
            <a:off x="4070883" y="2652781"/>
            <a:ext cx="2027498" cy="2261074"/>
          </a:xfrm>
          <a:custGeom>
            <a:avLst/>
            <a:gdLst>
              <a:gd name="T0" fmla="*/ 1242 w 1276"/>
              <a:gd name="T1" fmla="*/ 529 h 1423"/>
              <a:gd name="T2" fmla="*/ 1225 w 1276"/>
              <a:gd name="T3" fmla="*/ 527 h 1423"/>
              <a:gd name="T4" fmla="*/ 1196 w 1276"/>
              <a:gd name="T5" fmla="*/ 505 h 1423"/>
              <a:gd name="T6" fmla="*/ 1172 w 1276"/>
              <a:gd name="T7" fmla="*/ 483 h 1423"/>
              <a:gd name="T8" fmla="*/ 1148 w 1276"/>
              <a:gd name="T9" fmla="*/ 461 h 1423"/>
              <a:gd name="T10" fmla="*/ 1126 w 1276"/>
              <a:gd name="T11" fmla="*/ 439 h 1423"/>
              <a:gd name="T12" fmla="*/ 1043 w 1276"/>
              <a:gd name="T13" fmla="*/ 434 h 1423"/>
              <a:gd name="T14" fmla="*/ 1005 w 1276"/>
              <a:gd name="T15" fmla="*/ 447 h 1423"/>
              <a:gd name="T16" fmla="*/ 985 w 1276"/>
              <a:gd name="T17" fmla="*/ 461 h 1423"/>
              <a:gd name="T18" fmla="*/ 981 w 1276"/>
              <a:gd name="T19" fmla="*/ 481 h 1423"/>
              <a:gd name="T20" fmla="*/ 959 w 1276"/>
              <a:gd name="T21" fmla="*/ 495 h 1423"/>
              <a:gd name="T22" fmla="*/ 939 w 1276"/>
              <a:gd name="T23" fmla="*/ 505 h 1423"/>
              <a:gd name="T24" fmla="*/ 937 w 1276"/>
              <a:gd name="T25" fmla="*/ 524 h 1423"/>
              <a:gd name="T26" fmla="*/ 913 w 1276"/>
              <a:gd name="T27" fmla="*/ 529 h 1423"/>
              <a:gd name="T28" fmla="*/ 840 w 1276"/>
              <a:gd name="T29" fmla="*/ 534 h 1423"/>
              <a:gd name="T30" fmla="*/ 840 w 1276"/>
              <a:gd name="T31" fmla="*/ 595 h 1423"/>
              <a:gd name="T32" fmla="*/ 765 w 1276"/>
              <a:gd name="T33" fmla="*/ 876 h 1423"/>
              <a:gd name="T34" fmla="*/ 763 w 1276"/>
              <a:gd name="T35" fmla="*/ 544 h 1423"/>
              <a:gd name="T36" fmla="*/ 690 w 1276"/>
              <a:gd name="T37" fmla="*/ 539 h 1423"/>
              <a:gd name="T38" fmla="*/ 668 w 1276"/>
              <a:gd name="T39" fmla="*/ 534 h 1423"/>
              <a:gd name="T40" fmla="*/ 661 w 1276"/>
              <a:gd name="T41" fmla="*/ 515 h 1423"/>
              <a:gd name="T42" fmla="*/ 646 w 1276"/>
              <a:gd name="T43" fmla="*/ 502 h 1423"/>
              <a:gd name="T44" fmla="*/ 625 w 1276"/>
              <a:gd name="T45" fmla="*/ 490 h 1423"/>
              <a:gd name="T46" fmla="*/ 617 w 1276"/>
              <a:gd name="T47" fmla="*/ 471 h 1423"/>
              <a:gd name="T48" fmla="*/ 600 w 1276"/>
              <a:gd name="T49" fmla="*/ 456 h 1423"/>
              <a:gd name="T50" fmla="*/ 559 w 1276"/>
              <a:gd name="T51" fmla="*/ 444 h 1423"/>
              <a:gd name="T52" fmla="*/ 482 w 1276"/>
              <a:gd name="T53" fmla="*/ 449 h 1423"/>
              <a:gd name="T54" fmla="*/ 460 w 1276"/>
              <a:gd name="T55" fmla="*/ 471 h 1423"/>
              <a:gd name="T56" fmla="*/ 436 w 1276"/>
              <a:gd name="T57" fmla="*/ 493 h 1423"/>
              <a:gd name="T58" fmla="*/ 411 w 1276"/>
              <a:gd name="T59" fmla="*/ 512 h 1423"/>
              <a:gd name="T60" fmla="*/ 385 w 1276"/>
              <a:gd name="T61" fmla="*/ 534 h 1423"/>
              <a:gd name="T62" fmla="*/ 382 w 1276"/>
              <a:gd name="T63" fmla="*/ 536 h 1423"/>
              <a:gd name="T64" fmla="*/ 322 w 1276"/>
              <a:gd name="T65" fmla="*/ 328 h 1423"/>
              <a:gd name="T66" fmla="*/ 264 w 1276"/>
              <a:gd name="T67" fmla="*/ 274 h 1423"/>
              <a:gd name="T68" fmla="*/ 201 w 1276"/>
              <a:gd name="T69" fmla="*/ 233 h 1423"/>
              <a:gd name="T70" fmla="*/ 179 w 1276"/>
              <a:gd name="T71" fmla="*/ 328 h 1423"/>
              <a:gd name="T72" fmla="*/ 181 w 1276"/>
              <a:gd name="T73" fmla="*/ 255 h 1423"/>
              <a:gd name="T74" fmla="*/ 179 w 1276"/>
              <a:gd name="T75" fmla="*/ 252 h 1423"/>
              <a:gd name="T76" fmla="*/ 181 w 1276"/>
              <a:gd name="T77" fmla="*/ 213 h 1423"/>
              <a:gd name="T78" fmla="*/ 179 w 1276"/>
              <a:gd name="T79" fmla="*/ 213 h 1423"/>
              <a:gd name="T80" fmla="*/ 181 w 1276"/>
              <a:gd name="T81" fmla="*/ 174 h 1423"/>
              <a:gd name="T82" fmla="*/ 179 w 1276"/>
              <a:gd name="T83" fmla="*/ 172 h 1423"/>
              <a:gd name="T84" fmla="*/ 116 w 1276"/>
              <a:gd name="T85" fmla="*/ 109 h 1423"/>
              <a:gd name="T86" fmla="*/ 29 w 1276"/>
              <a:gd name="T87" fmla="*/ 104 h 1423"/>
              <a:gd name="T88" fmla="*/ 29 w 1276"/>
              <a:gd name="T89" fmla="*/ 31 h 1423"/>
              <a:gd name="T90" fmla="*/ 29 w 1276"/>
              <a:gd name="T91" fmla="*/ 9 h 1423"/>
              <a:gd name="T92" fmla="*/ 29 w 1276"/>
              <a:gd name="T93" fmla="*/ 0 h 1423"/>
              <a:gd name="T94" fmla="*/ 0 w 1276"/>
              <a:gd name="T95" fmla="*/ 1423 h 1423"/>
              <a:gd name="T96" fmla="*/ 1276 w 1276"/>
              <a:gd name="T97" fmla="*/ 534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76" h="1423">
                <a:moveTo>
                  <a:pt x="1276" y="534"/>
                </a:moveTo>
                <a:lnTo>
                  <a:pt x="1242" y="529"/>
                </a:lnTo>
                <a:lnTo>
                  <a:pt x="1223" y="532"/>
                </a:lnTo>
                <a:lnTo>
                  <a:pt x="1225" y="527"/>
                </a:lnTo>
                <a:lnTo>
                  <a:pt x="1196" y="524"/>
                </a:lnTo>
                <a:lnTo>
                  <a:pt x="1196" y="505"/>
                </a:lnTo>
                <a:lnTo>
                  <a:pt x="1172" y="502"/>
                </a:lnTo>
                <a:lnTo>
                  <a:pt x="1172" y="483"/>
                </a:lnTo>
                <a:lnTo>
                  <a:pt x="1148" y="481"/>
                </a:lnTo>
                <a:lnTo>
                  <a:pt x="1148" y="461"/>
                </a:lnTo>
                <a:lnTo>
                  <a:pt x="1123" y="459"/>
                </a:lnTo>
                <a:lnTo>
                  <a:pt x="1126" y="439"/>
                </a:lnTo>
                <a:lnTo>
                  <a:pt x="1094" y="434"/>
                </a:lnTo>
                <a:lnTo>
                  <a:pt x="1043" y="434"/>
                </a:lnTo>
                <a:lnTo>
                  <a:pt x="1007" y="439"/>
                </a:lnTo>
                <a:lnTo>
                  <a:pt x="1005" y="447"/>
                </a:lnTo>
                <a:lnTo>
                  <a:pt x="1005" y="459"/>
                </a:lnTo>
                <a:lnTo>
                  <a:pt x="985" y="461"/>
                </a:lnTo>
                <a:lnTo>
                  <a:pt x="983" y="471"/>
                </a:lnTo>
                <a:lnTo>
                  <a:pt x="981" y="481"/>
                </a:lnTo>
                <a:lnTo>
                  <a:pt x="964" y="483"/>
                </a:lnTo>
                <a:lnTo>
                  <a:pt x="959" y="495"/>
                </a:lnTo>
                <a:lnTo>
                  <a:pt x="959" y="502"/>
                </a:lnTo>
                <a:lnTo>
                  <a:pt x="939" y="505"/>
                </a:lnTo>
                <a:lnTo>
                  <a:pt x="937" y="517"/>
                </a:lnTo>
                <a:lnTo>
                  <a:pt x="937" y="524"/>
                </a:lnTo>
                <a:lnTo>
                  <a:pt x="915" y="527"/>
                </a:lnTo>
                <a:lnTo>
                  <a:pt x="913" y="529"/>
                </a:lnTo>
                <a:lnTo>
                  <a:pt x="893" y="527"/>
                </a:lnTo>
                <a:lnTo>
                  <a:pt x="840" y="534"/>
                </a:lnTo>
                <a:lnTo>
                  <a:pt x="840" y="595"/>
                </a:lnTo>
                <a:lnTo>
                  <a:pt x="840" y="595"/>
                </a:lnTo>
                <a:lnTo>
                  <a:pt x="840" y="876"/>
                </a:lnTo>
                <a:lnTo>
                  <a:pt x="765" y="876"/>
                </a:lnTo>
                <a:lnTo>
                  <a:pt x="763" y="600"/>
                </a:lnTo>
                <a:lnTo>
                  <a:pt x="763" y="544"/>
                </a:lnTo>
                <a:lnTo>
                  <a:pt x="707" y="536"/>
                </a:lnTo>
                <a:lnTo>
                  <a:pt x="690" y="539"/>
                </a:lnTo>
                <a:lnTo>
                  <a:pt x="688" y="536"/>
                </a:lnTo>
                <a:lnTo>
                  <a:pt x="668" y="534"/>
                </a:lnTo>
                <a:lnTo>
                  <a:pt x="668" y="527"/>
                </a:lnTo>
                <a:lnTo>
                  <a:pt x="661" y="515"/>
                </a:lnTo>
                <a:lnTo>
                  <a:pt x="646" y="512"/>
                </a:lnTo>
                <a:lnTo>
                  <a:pt x="646" y="502"/>
                </a:lnTo>
                <a:lnTo>
                  <a:pt x="639" y="493"/>
                </a:lnTo>
                <a:lnTo>
                  <a:pt x="625" y="490"/>
                </a:lnTo>
                <a:lnTo>
                  <a:pt x="625" y="481"/>
                </a:lnTo>
                <a:lnTo>
                  <a:pt x="617" y="471"/>
                </a:lnTo>
                <a:lnTo>
                  <a:pt x="603" y="468"/>
                </a:lnTo>
                <a:lnTo>
                  <a:pt x="600" y="456"/>
                </a:lnTo>
                <a:lnTo>
                  <a:pt x="598" y="449"/>
                </a:lnTo>
                <a:lnTo>
                  <a:pt x="559" y="444"/>
                </a:lnTo>
                <a:lnTo>
                  <a:pt x="511" y="444"/>
                </a:lnTo>
                <a:lnTo>
                  <a:pt x="482" y="449"/>
                </a:lnTo>
                <a:lnTo>
                  <a:pt x="482" y="466"/>
                </a:lnTo>
                <a:lnTo>
                  <a:pt x="460" y="471"/>
                </a:lnTo>
                <a:lnTo>
                  <a:pt x="460" y="488"/>
                </a:lnTo>
                <a:lnTo>
                  <a:pt x="436" y="493"/>
                </a:lnTo>
                <a:lnTo>
                  <a:pt x="436" y="510"/>
                </a:lnTo>
                <a:lnTo>
                  <a:pt x="411" y="512"/>
                </a:lnTo>
                <a:lnTo>
                  <a:pt x="411" y="532"/>
                </a:lnTo>
                <a:lnTo>
                  <a:pt x="385" y="534"/>
                </a:lnTo>
                <a:lnTo>
                  <a:pt x="385" y="536"/>
                </a:lnTo>
                <a:lnTo>
                  <a:pt x="382" y="536"/>
                </a:lnTo>
                <a:lnTo>
                  <a:pt x="382" y="328"/>
                </a:lnTo>
                <a:lnTo>
                  <a:pt x="322" y="328"/>
                </a:lnTo>
                <a:lnTo>
                  <a:pt x="322" y="274"/>
                </a:lnTo>
                <a:lnTo>
                  <a:pt x="264" y="274"/>
                </a:lnTo>
                <a:lnTo>
                  <a:pt x="264" y="233"/>
                </a:lnTo>
                <a:lnTo>
                  <a:pt x="201" y="233"/>
                </a:lnTo>
                <a:lnTo>
                  <a:pt x="201" y="328"/>
                </a:lnTo>
                <a:lnTo>
                  <a:pt x="179" y="328"/>
                </a:lnTo>
                <a:lnTo>
                  <a:pt x="179" y="257"/>
                </a:lnTo>
                <a:lnTo>
                  <a:pt x="181" y="255"/>
                </a:lnTo>
                <a:lnTo>
                  <a:pt x="181" y="252"/>
                </a:lnTo>
                <a:lnTo>
                  <a:pt x="179" y="252"/>
                </a:lnTo>
                <a:lnTo>
                  <a:pt x="179" y="218"/>
                </a:lnTo>
                <a:lnTo>
                  <a:pt x="181" y="213"/>
                </a:lnTo>
                <a:lnTo>
                  <a:pt x="181" y="213"/>
                </a:lnTo>
                <a:lnTo>
                  <a:pt x="179" y="213"/>
                </a:lnTo>
                <a:lnTo>
                  <a:pt x="179" y="177"/>
                </a:lnTo>
                <a:lnTo>
                  <a:pt x="181" y="174"/>
                </a:lnTo>
                <a:lnTo>
                  <a:pt x="181" y="172"/>
                </a:lnTo>
                <a:lnTo>
                  <a:pt x="179" y="172"/>
                </a:lnTo>
                <a:lnTo>
                  <a:pt x="179" y="114"/>
                </a:lnTo>
                <a:lnTo>
                  <a:pt x="116" y="109"/>
                </a:lnTo>
                <a:lnTo>
                  <a:pt x="43" y="104"/>
                </a:lnTo>
                <a:lnTo>
                  <a:pt x="29" y="104"/>
                </a:lnTo>
                <a:lnTo>
                  <a:pt x="29" y="51"/>
                </a:lnTo>
                <a:lnTo>
                  <a:pt x="29" y="31"/>
                </a:lnTo>
                <a:lnTo>
                  <a:pt x="29" y="26"/>
                </a:lnTo>
                <a:lnTo>
                  <a:pt x="29" y="9"/>
                </a:lnTo>
                <a:lnTo>
                  <a:pt x="29" y="4"/>
                </a:lnTo>
                <a:lnTo>
                  <a:pt x="29" y="0"/>
                </a:lnTo>
                <a:lnTo>
                  <a:pt x="0" y="0"/>
                </a:lnTo>
                <a:lnTo>
                  <a:pt x="0" y="1423"/>
                </a:lnTo>
                <a:lnTo>
                  <a:pt x="1276" y="1423"/>
                </a:lnTo>
                <a:lnTo>
                  <a:pt x="1276" y="53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3" name="Freeform 17"/>
          <p:cNvSpPr>
            <a:spLocks/>
          </p:cNvSpPr>
          <p:nvPr/>
        </p:nvSpPr>
        <p:spPr bwMode="auto">
          <a:xfrm>
            <a:off x="2035441" y="2169741"/>
            <a:ext cx="2035444" cy="2744114"/>
          </a:xfrm>
          <a:custGeom>
            <a:avLst/>
            <a:gdLst>
              <a:gd name="T0" fmla="*/ 1281 w 1281"/>
              <a:gd name="T1" fmla="*/ 1727 h 1727"/>
              <a:gd name="T2" fmla="*/ 1194 w 1281"/>
              <a:gd name="T3" fmla="*/ 304 h 1727"/>
              <a:gd name="T4" fmla="*/ 1194 w 1281"/>
              <a:gd name="T5" fmla="*/ 284 h 1727"/>
              <a:gd name="T6" fmla="*/ 1194 w 1281"/>
              <a:gd name="T7" fmla="*/ 265 h 1727"/>
              <a:gd name="T8" fmla="*/ 1080 w 1281"/>
              <a:gd name="T9" fmla="*/ 126 h 1727"/>
              <a:gd name="T10" fmla="*/ 1073 w 1281"/>
              <a:gd name="T11" fmla="*/ 80 h 1727"/>
              <a:gd name="T12" fmla="*/ 1063 w 1281"/>
              <a:gd name="T13" fmla="*/ 92 h 1727"/>
              <a:gd name="T14" fmla="*/ 1063 w 1281"/>
              <a:gd name="T15" fmla="*/ 12 h 1727"/>
              <a:gd name="T16" fmla="*/ 1061 w 1281"/>
              <a:gd name="T17" fmla="*/ 0 h 1727"/>
              <a:gd name="T18" fmla="*/ 1053 w 1281"/>
              <a:gd name="T19" fmla="*/ 92 h 1727"/>
              <a:gd name="T20" fmla="*/ 1053 w 1281"/>
              <a:gd name="T21" fmla="*/ 12 h 1727"/>
              <a:gd name="T22" fmla="*/ 1048 w 1281"/>
              <a:gd name="T23" fmla="*/ 0 h 1727"/>
              <a:gd name="T24" fmla="*/ 1041 w 1281"/>
              <a:gd name="T25" fmla="*/ 92 h 1727"/>
              <a:gd name="T26" fmla="*/ 1041 w 1281"/>
              <a:gd name="T27" fmla="*/ 12 h 1727"/>
              <a:gd name="T28" fmla="*/ 1039 w 1281"/>
              <a:gd name="T29" fmla="*/ 0 h 1727"/>
              <a:gd name="T30" fmla="*/ 1031 w 1281"/>
              <a:gd name="T31" fmla="*/ 92 h 1727"/>
              <a:gd name="T32" fmla="*/ 1031 w 1281"/>
              <a:gd name="T33" fmla="*/ 12 h 1727"/>
              <a:gd name="T34" fmla="*/ 1027 w 1281"/>
              <a:gd name="T35" fmla="*/ 0 h 1727"/>
              <a:gd name="T36" fmla="*/ 1019 w 1281"/>
              <a:gd name="T37" fmla="*/ 92 h 1727"/>
              <a:gd name="T38" fmla="*/ 1019 w 1281"/>
              <a:gd name="T39" fmla="*/ 12 h 1727"/>
              <a:gd name="T40" fmla="*/ 1017 w 1281"/>
              <a:gd name="T41" fmla="*/ 0 h 1727"/>
              <a:gd name="T42" fmla="*/ 1010 w 1281"/>
              <a:gd name="T43" fmla="*/ 92 h 1727"/>
              <a:gd name="T44" fmla="*/ 1000 w 1281"/>
              <a:gd name="T45" fmla="*/ 80 h 1727"/>
              <a:gd name="T46" fmla="*/ 1000 w 1281"/>
              <a:gd name="T47" fmla="*/ 257 h 1727"/>
              <a:gd name="T48" fmla="*/ 1000 w 1281"/>
              <a:gd name="T49" fmla="*/ 282 h 1727"/>
              <a:gd name="T50" fmla="*/ 971 w 1281"/>
              <a:gd name="T51" fmla="*/ 304 h 1727"/>
              <a:gd name="T52" fmla="*/ 971 w 1281"/>
              <a:gd name="T53" fmla="*/ 313 h 1727"/>
              <a:gd name="T54" fmla="*/ 971 w 1281"/>
              <a:gd name="T55" fmla="*/ 335 h 1727"/>
              <a:gd name="T56" fmla="*/ 971 w 1281"/>
              <a:gd name="T57" fmla="*/ 403 h 1727"/>
              <a:gd name="T58" fmla="*/ 968 w 1281"/>
              <a:gd name="T59" fmla="*/ 413 h 1727"/>
              <a:gd name="T60" fmla="*/ 932 w 1281"/>
              <a:gd name="T61" fmla="*/ 738 h 1727"/>
              <a:gd name="T62" fmla="*/ 814 w 1281"/>
              <a:gd name="T63" fmla="*/ 515 h 1727"/>
              <a:gd name="T64" fmla="*/ 746 w 1281"/>
              <a:gd name="T65" fmla="*/ 386 h 1727"/>
              <a:gd name="T66" fmla="*/ 719 w 1281"/>
              <a:gd name="T67" fmla="*/ 515 h 1727"/>
              <a:gd name="T68" fmla="*/ 608 w 1281"/>
              <a:gd name="T69" fmla="*/ 386 h 1727"/>
              <a:gd name="T70" fmla="*/ 557 w 1281"/>
              <a:gd name="T71" fmla="*/ 515 h 1727"/>
              <a:gd name="T72" fmla="*/ 513 w 1281"/>
              <a:gd name="T73" fmla="*/ 1195 h 1727"/>
              <a:gd name="T74" fmla="*/ 458 w 1281"/>
              <a:gd name="T75" fmla="*/ 1200 h 1727"/>
              <a:gd name="T76" fmla="*/ 431 w 1281"/>
              <a:gd name="T77" fmla="*/ 1202 h 1727"/>
              <a:gd name="T78" fmla="*/ 412 w 1281"/>
              <a:gd name="T79" fmla="*/ 1180 h 1727"/>
              <a:gd name="T80" fmla="*/ 370 w 1281"/>
              <a:gd name="T81" fmla="*/ 1207 h 1727"/>
              <a:gd name="T82" fmla="*/ 370 w 1281"/>
              <a:gd name="T83" fmla="*/ 1210 h 1727"/>
              <a:gd name="T84" fmla="*/ 370 w 1281"/>
              <a:gd name="T85" fmla="*/ 1200 h 1727"/>
              <a:gd name="T86" fmla="*/ 322 w 1281"/>
              <a:gd name="T87" fmla="*/ 1188 h 1727"/>
              <a:gd name="T88" fmla="*/ 312 w 1281"/>
              <a:gd name="T89" fmla="*/ 1202 h 1727"/>
              <a:gd name="T90" fmla="*/ 269 w 1281"/>
              <a:gd name="T91" fmla="*/ 1197 h 1727"/>
              <a:gd name="T92" fmla="*/ 140 w 1281"/>
              <a:gd name="T93" fmla="*/ 1193 h 1727"/>
              <a:gd name="T94" fmla="*/ 0 w 1281"/>
              <a:gd name="T95" fmla="*/ 1210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1" h="1727">
                <a:moveTo>
                  <a:pt x="0" y="1727"/>
                </a:moveTo>
                <a:lnTo>
                  <a:pt x="1281" y="1727"/>
                </a:lnTo>
                <a:lnTo>
                  <a:pt x="1281" y="304"/>
                </a:lnTo>
                <a:lnTo>
                  <a:pt x="1194" y="304"/>
                </a:lnTo>
                <a:lnTo>
                  <a:pt x="1194" y="291"/>
                </a:lnTo>
                <a:lnTo>
                  <a:pt x="1194" y="284"/>
                </a:lnTo>
                <a:lnTo>
                  <a:pt x="1194" y="267"/>
                </a:lnTo>
                <a:lnTo>
                  <a:pt x="1194" y="265"/>
                </a:lnTo>
                <a:lnTo>
                  <a:pt x="1080" y="265"/>
                </a:lnTo>
                <a:lnTo>
                  <a:pt x="1080" y="126"/>
                </a:lnTo>
                <a:lnTo>
                  <a:pt x="1080" y="80"/>
                </a:lnTo>
                <a:lnTo>
                  <a:pt x="1073" y="80"/>
                </a:lnTo>
                <a:lnTo>
                  <a:pt x="1073" y="92"/>
                </a:lnTo>
                <a:lnTo>
                  <a:pt x="1063" y="92"/>
                </a:lnTo>
                <a:lnTo>
                  <a:pt x="1063" y="12"/>
                </a:lnTo>
                <a:lnTo>
                  <a:pt x="1063" y="12"/>
                </a:lnTo>
                <a:lnTo>
                  <a:pt x="1063" y="0"/>
                </a:lnTo>
                <a:lnTo>
                  <a:pt x="1061" y="0"/>
                </a:lnTo>
                <a:lnTo>
                  <a:pt x="1061" y="92"/>
                </a:lnTo>
                <a:lnTo>
                  <a:pt x="1053" y="92"/>
                </a:lnTo>
                <a:lnTo>
                  <a:pt x="1053" y="12"/>
                </a:lnTo>
                <a:lnTo>
                  <a:pt x="1053" y="12"/>
                </a:lnTo>
                <a:lnTo>
                  <a:pt x="1053" y="0"/>
                </a:lnTo>
                <a:lnTo>
                  <a:pt x="1048" y="0"/>
                </a:lnTo>
                <a:lnTo>
                  <a:pt x="1048" y="92"/>
                </a:lnTo>
                <a:lnTo>
                  <a:pt x="1041" y="92"/>
                </a:lnTo>
                <a:lnTo>
                  <a:pt x="1041" y="12"/>
                </a:lnTo>
                <a:lnTo>
                  <a:pt x="1041" y="12"/>
                </a:lnTo>
                <a:lnTo>
                  <a:pt x="1041" y="0"/>
                </a:lnTo>
                <a:lnTo>
                  <a:pt x="1039" y="0"/>
                </a:lnTo>
                <a:lnTo>
                  <a:pt x="1039" y="92"/>
                </a:lnTo>
                <a:lnTo>
                  <a:pt x="1031" y="92"/>
                </a:lnTo>
                <a:lnTo>
                  <a:pt x="1031" y="12"/>
                </a:lnTo>
                <a:lnTo>
                  <a:pt x="1031" y="12"/>
                </a:lnTo>
                <a:lnTo>
                  <a:pt x="1029" y="0"/>
                </a:lnTo>
                <a:lnTo>
                  <a:pt x="1027" y="0"/>
                </a:lnTo>
                <a:lnTo>
                  <a:pt x="1027" y="92"/>
                </a:lnTo>
                <a:lnTo>
                  <a:pt x="1019" y="92"/>
                </a:lnTo>
                <a:lnTo>
                  <a:pt x="1019" y="12"/>
                </a:lnTo>
                <a:lnTo>
                  <a:pt x="1019" y="12"/>
                </a:lnTo>
                <a:lnTo>
                  <a:pt x="1019" y="0"/>
                </a:lnTo>
                <a:lnTo>
                  <a:pt x="1017" y="0"/>
                </a:lnTo>
                <a:lnTo>
                  <a:pt x="1017" y="92"/>
                </a:lnTo>
                <a:lnTo>
                  <a:pt x="1010" y="92"/>
                </a:lnTo>
                <a:lnTo>
                  <a:pt x="1007" y="80"/>
                </a:lnTo>
                <a:lnTo>
                  <a:pt x="1000" y="80"/>
                </a:lnTo>
                <a:lnTo>
                  <a:pt x="1000" y="253"/>
                </a:lnTo>
                <a:lnTo>
                  <a:pt x="1000" y="257"/>
                </a:lnTo>
                <a:lnTo>
                  <a:pt x="1000" y="274"/>
                </a:lnTo>
                <a:lnTo>
                  <a:pt x="1000" y="282"/>
                </a:lnTo>
                <a:lnTo>
                  <a:pt x="1000" y="304"/>
                </a:lnTo>
                <a:lnTo>
                  <a:pt x="971" y="304"/>
                </a:lnTo>
                <a:lnTo>
                  <a:pt x="971" y="308"/>
                </a:lnTo>
                <a:lnTo>
                  <a:pt x="971" y="313"/>
                </a:lnTo>
                <a:lnTo>
                  <a:pt x="971" y="333"/>
                </a:lnTo>
                <a:lnTo>
                  <a:pt x="971" y="335"/>
                </a:lnTo>
                <a:lnTo>
                  <a:pt x="971" y="355"/>
                </a:lnTo>
                <a:lnTo>
                  <a:pt x="971" y="403"/>
                </a:lnTo>
                <a:lnTo>
                  <a:pt x="968" y="403"/>
                </a:lnTo>
                <a:lnTo>
                  <a:pt x="968" y="413"/>
                </a:lnTo>
                <a:lnTo>
                  <a:pt x="932" y="413"/>
                </a:lnTo>
                <a:lnTo>
                  <a:pt x="932" y="738"/>
                </a:lnTo>
                <a:lnTo>
                  <a:pt x="814" y="738"/>
                </a:lnTo>
                <a:lnTo>
                  <a:pt x="814" y="515"/>
                </a:lnTo>
                <a:lnTo>
                  <a:pt x="746" y="515"/>
                </a:lnTo>
                <a:lnTo>
                  <a:pt x="746" y="386"/>
                </a:lnTo>
                <a:lnTo>
                  <a:pt x="719" y="386"/>
                </a:lnTo>
                <a:lnTo>
                  <a:pt x="719" y="515"/>
                </a:lnTo>
                <a:lnTo>
                  <a:pt x="608" y="515"/>
                </a:lnTo>
                <a:lnTo>
                  <a:pt x="608" y="386"/>
                </a:lnTo>
                <a:lnTo>
                  <a:pt x="557" y="386"/>
                </a:lnTo>
                <a:lnTo>
                  <a:pt x="557" y="515"/>
                </a:lnTo>
                <a:lnTo>
                  <a:pt x="513" y="515"/>
                </a:lnTo>
                <a:lnTo>
                  <a:pt x="513" y="1195"/>
                </a:lnTo>
                <a:lnTo>
                  <a:pt x="475" y="1197"/>
                </a:lnTo>
                <a:lnTo>
                  <a:pt x="458" y="1200"/>
                </a:lnTo>
                <a:lnTo>
                  <a:pt x="433" y="1202"/>
                </a:lnTo>
                <a:lnTo>
                  <a:pt x="431" y="1202"/>
                </a:lnTo>
                <a:lnTo>
                  <a:pt x="421" y="1188"/>
                </a:lnTo>
                <a:lnTo>
                  <a:pt x="412" y="1180"/>
                </a:lnTo>
                <a:lnTo>
                  <a:pt x="373" y="1200"/>
                </a:lnTo>
                <a:lnTo>
                  <a:pt x="370" y="1207"/>
                </a:lnTo>
                <a:lnTo>
                  <a:pt x="370" y="1210"/>
                </a:lnTo>
                <a:lnTo>
                  <a:pt x="370" y="1210"/>
                </a:lnTo>
                <a:lnTo>
                  <a:pt x="370" y="1207"/>
                </a:lnTo>
                <a:lnTo>
                  <a:pt x="370" y="1200"/>
                </a:lnTo>
                <a:lnTo>
                  <a:pt x="332" y="1180"/>
                </a:lnTo>
                <a:lnTo>
                  <a:pt x="322" y="1188"/>
                </a:lnTo>
                <a:lnTo>
                  <a:pt x="312" y="1202"/>
                </a:lnTo>
                <a:lnTo>
                  <a:pt x="312" y="1202"/>
                </a:lnTo>
                <a:lnTo>
                  <a:pt x="288" y="1200"/>
                </a:lnTo>
                <a:lnTo>
                  <a:pt x="269" y="1197"/>
                </a:lnTo>
                <a:lnTo>
                  <a:pt x="160" y="1193"/>
                </a:lnTo>
                <a:lnTo>
                  <a:pt x="140" y="1193"/>
                </a:lnTo>
                <a:lnTo>
                  <a:pt x="22" y="1205"/>
                </a:lnTo>
                <a:lnTo>
                  <a:pt x="0" y="1210"/>
                </a:lnTo>
                <a:lnTo>
                  <a:pt x="0" y="172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4" name="Freeform 18"/>
          <p:cNvSpPr>
            <a:spLocks noEditPoints="1"/>
          </p:cNvSpPr>
          <p:nvPr/>
        </p:nvSpPr>
        <p:spPr bwMode="auto">
          <a:xfrm>
            <a:off x="3175" y="2258722"/>
            <a:ext cx="2032266" cy="2655133"/>
          </a:xfrm>
          <a:custGeom>
            <a:avLst/>
            <a:gdLst>
              <a:gd name="T0" fmla="*/ 933 w 1279"/>
              <a:gd name="T1" fmla="*/ 988 h 1671"/>
              <a:gd name="T2" fmla="*/ 712 w 1279"/>
              <a:gd name="T3" fmla="*/ 933 h 1671"/>
              <a:gd name="T4" fmla="*/ 577 w 1279"/>
              <a:gd name="T5" fmla="*/ 1207 h 1671"/>
              <a:gd name="T6" fmla="*/ 303 w 1279"/>
              <a:gd name="T7" fmla="*/ 1336 h 1671"/>
              <a:gd name="T8" fmla="*/ 230 w 1279"/>
              <a:gd name="T9" fmla="*/ 517 h 1671"/>
              <a:gd name="T10" fmla="*/ 194 w 1279"/>
              <a:gd name="T11" fmla="*/ 505 h 1671"/>
              <a:gd name="T12" fmla="*/ 240 w 1279"/>
              <a:gd name="T13" fmla="*/ 498 h 1671"/>
              <a:gd name="T14" fmla="*/ 211 w 1279"/>
              <a:gd name="T15" fmla="*/ 486 h 1671"/>
              <a:gd name="T16" fmla="*/ 194 w 1279"/>
              <a:gd name="T17" fmla="*/ 481 h 1671"/>
              <a:gd name="T18" fmla="*/ 192 w 1279"/>
              <a:gd name="T19" fmla="*/ 432 h 1671"/>
              <a:gd name="T20" fmla="*/ 182 w 1279"/>
              <a:gd name="T21" fmla="*/ 427 h 1671"/>
              <a:gd name="T22" fmla="*/ 204 w 1279"/>
              <a:gd name="T23" fmla="*/ 425 h 1671"/>
              <a:gd name="T24" fmla="*/ 218 w 1279"/>
              <a:gd name="T25" fmla="*/ 425 h 1671"/>
              <a:gd name="T26" fmla="*/ 233 w 1279"/>
              <a:gd name="T27" fmla="*/ 418 h 1671"/>
              <a:gd name="T28" fmla="*/ 235 w 1279"/>
              <a:gd name="T29" fmla="*/ 410 h 1671"/>
              <a:gd name="T30" fmla="*/ 189 w 1279"/>
              <a:gd name="T31" fmla="*/ 398 h 1671"/>
              <a:gd name="T32" fmla="*/ 172 w 1279"/>
              <a:gd name="T33" fmla="*/ 379 h 1671"/>
              <a:gd name="T34" fmla="*/ 168 w 1279"/>
              <a:gd name="T35" fmla="*/ 245 h 1671"/>
              <a:gd name="T36" fmla="*/ 163 w 1279"/>
              <a:gd name="T37" fmla="*/ 146 h 1671"/>
              <a:gd name="T38" fmla="*/ 158 w 1279"/>
              <a:gd name="T39" fmla="*/ 63 h 1671"/>
              <a:gd name="T40" fmla="*/ 155 w 1279"/>
              <a:gd name="T41" fmla="*/ 0 h 1671"/>
              <a:gd name="T42" fmla="*/ 153 w 1279"/>
              <a:gd name="T43" fmla="*/ 0 h 1671"/>
              <a:gd name="T44" fmla="*/ 151 w 1279"/>
              <a:gd name="T45" fmla="*/ 65 h 1671"/>
              <a:gd name="T46" fmla="*/ 148 w 1279"/>
              <a:gd name="T47" fmla="*/ 146 h 1671"/>
              <a:gd name="T48" fmla="*/ 146 w 1279"/>
              <a:gd name="T49" fmla="*/ 374 h 1671"/>
              <a:gd name="T50" fmla="*/ 138 w 1279"/>
              <a:gd name="T51" fmla="*/ 386 h 1671"/>
              <a:gd name="T52" fmla="*/ 117 w 1279"/>
              <a:gd name="T53" fmla="*/ 401 h 1671"/>
              <a:gd name="T54" fmla="*/ 80 w 1279"/>
              <a:gd name="T55" fmla="*/ 418 h 1671"/>
              <a:gd name="T56" fmla="*/ 95 w 1279"/>
              <a:gd name="T57" fmla="*/ 425 h 1671"/>
              <a:gd name="T58" fmla="*/ 112 w 1279"/>
              <a:gd name="T59" fmla="*/ 427 h 1671"/>
              <a:gd name="T60" fmla="*/ 129 w 1279"/>
              <a:gd name="T61" fmla="*/ 427 h 1671"/>
              <a:gd name="T62" fmla="*/ 119 w 1279"/>
              <a:gd name="T63" fmla="*/ 439 h 1671"/>
              <a:gd name="T64" fmla="*/ 121 w 1279"/>
              <a:gd name="T65" fmla="*/ 481 h 1671"/>
              <a:gd name="T66" fmla="*/ 100 w 1279"/>
              <a:gd name="T67" fmla="*/ 486 h 1671"/>
              <a:gd name="T68" fmla="*/ 75 w 1279"/>
              <a:gd name="T69" fmla="*/ 498 h 1671"/>
              <a:gd name="T70" fmla="*/ 121 w 1279"/>
              <a:gd name="T71" fmla="*/ 507 h 1671"/>
              <a:gd name="T72" fmla="*/ 85 w 1279"/>
              <a:gd name="T73" fmla="*/ 520 h 1671"/>
              <a:gd name="T74" fmla="*/ 27 w 1279"/>
              <a:gd name="T75" fmla="*/ 1333 h 1671"/>
              <a:gd name="T76" fmla="*/ 126 w 1279"/>
              <a:gd name="T77" fmla="*/ 498 h 1671"/>
              <a:gd name="T78" fmla="*/ 121 w 1279"/>
              <a:gd name="T79" fmla="*/ 498 h 1671"/>
              <a:gd name="T80" fmla="*/ 121 w 1279"/>
              <a:gd name="T81" fmla="*/ 568 h 1671"/>
              <a:gd name="T82" fmla="*/ 119 w 1279"/>
              <a:gd name="T83" fmla="*/ 656 h 1671"/>
              <a:gd name="T84" fmla="*/ 138 w 1279"/>
              <a:gd name="T85" fmla="*/ 799 h 1671"/>
              <a:gd name="T86" fmla="*/ 124 w 1279"/>
              <a:gd name="T87" fmla="*/ 814 h 1671"/>
              <a:gd name="T88" fmla="*/ 119 w 1279"/>
              <a:gd name="T89" fmla="*/ 937 h 1671"/>
              <a:gd name="T90" fmla="*/ 141 w 1279"/>
              <a:gd name="T91" fmla="*/ 1071 h 1671"/>
              <a:gd name="T92" fmla="*/ 121 w 1279"/>
              <a:gd name="T93" fmla="*/ 1188 h 1671"/>
              <a:gd name="T94" fmla="*/ 129 w 1279"/>
              <a:gd name="T95" fmla="*/ 1185 h 1671"/>
              <a:gd name="T96" fmla="*/ 182 w 1279"/>
              <a:gd name="T97" fmla="*/ 656 h 1671"/>
              <a:gd name="T98" fmla="*/ 189 w 1279"/>
              <a:gd name="T99" fmla="*/ 799 h 1671"/>
              <a:gd name="T100" fmla="*/ 199 w 1279"/>
              <a:gd name="T101" fmla="*/ 937 h 1671"/>
              <a:gd name="T102" fmla="*/ 199 w 1279"/>
              <a:gd name="T103" fmla="*/ 957 h 1671"/>
              <a:gd name="T104" fmla="*/ 184 w 1279"/>
              <a:gd name="T105" fmla="*/ 1185 h 1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79" h="1671">
                <a:moveTo>
                  <a:pt x="1279" y="1154"/>
                </a:moveTo>
                <a:lnTo>
                  <a:pt x="1182" y="1178"/>
                </a:lnTo>
                <a:lnTo>
                  <a:pt x="1100" y="1212"/>
                </a:lnTo>
                <a:lnTo>
                  <a:pt x="1063" y="1212"/>
                </a:lnTo>
                <a:lnTo>
                  <a:pt x="1063" y="988"/>
                </a:lnTo>
                <a:lnTo>
                  <a:pt x="933" y="988"/>
                </a:lnTo>
                <a:lnTo>
                  <a:pt x="933" y="933"/>
                </a:lnTo>
                <a:lnTo>
                  <a:pt x="894" y="933"/>
                </a:lnTo>
                <a:lnTo>
                  <a:pt x="894" y="877"/>
                </a:lnTo>
                <a:lnTo>
                  <a:pt x="783" y="877"/>
                </a:lnTo>
                <a:lnTo>
                  <a:pt x="783" y="933"/>
                </a:lnTo>
                <a:lnTo>
                  <a:pt x="712" y="933"/>
                </a:lnTo>
                <a:lnTo>
                  <a:pt x="712" y="988"/>
                </a:lnTo>
                <a:lnTo>
                  <a:pt x="671" y="988"/>
                </a:lnTo>
                <a:lnTo>
                  <a:pt x="671" y="1183"/>
                </a:lnTo>
                <a:lnTo>
                  <a:pt x="659" y="1180"/>
                </a:lnTo>
                <a:lnTo>
                  <a:pt x="618" y="1188"/>
                </a:lnTo>
                <a:lnTo>
                  <a:pt x="577" y="1207"/>
                </a:lnTo>
                <a:lnTo>
                  <a:pt x="543" y="1236"/>
                </a:lnTo>
                <a:lnTo>
                  <a:pt x="519" y="1275"/>
                </a:lnTo>
                <a:lnTo>
                  <a:pt x="506" y="1309"/>
                </a:lnTo>
                <a:lnTo>
                  <a:pt x="315" y="1309"/>
                </a:lnTo>
                <a:lnTo>
                  <a:pt x="303" y="1314"/>
                </a:lnTo>
                <a:lnTo>
                  <a:pt x="303" y="1336"/>
                </a:lnTo>
                <a:lnTo>
                  <a:pt x="247" y="1333"/>
                </a:lnTo>
                <a:lnTo>
                  <a:pt x="243" y="520"/>
                </a:lnTo>
                <a:lnTo>
                  <a:pt x="243" y="520"/>
                </a:lnTo>
                <a:lnTo>
                  <a:pt x="240" y="520"/>
                </a:lnTo>
                <a:lnTo>
                  <a:pt x="235" y="517"/>
                </a:lnTo>
                <a:lnTo>
                  <a:pt x="230" y="517"/>
                </a:lnTo>
                <a:lnTo>
                  <a:pt x="230" y="517"/>
                </a:lnTo>
                <a:lnTo>
                  <a:pt x="230" y="510"/>
                </a:lnTo>
                <a:lnTo>
                  <a:pt x="228" y="507"/>
                </a:lnTo>
                <a:lnTo>
                  <a:pt x="221" y="507"/>
                </a:lnTo>
                <a:lnTo>
                  <a:pt x="209" y="507"/>
                </a:lnTo>
                <a:lnTo>
                  <a:pt x="194" y="505"/>
                </a:lnTo>
                <a:lnTo>
                  <a:pt x="184" y="505"/>
                </a:lnTo>
                <a:lnTo>
                  <a:pt x="184" y="500"/>
                </a:lnTo>
                <a:lnTo>
                  <a:pt x="192" y="500"/>
                </a:lnTo>
                <a:lnTo>
                  <a:pt x="211" y="500"/>
                </a:lnTo>
                <a:lnTo>
                  <a:pt x="228" y="498"/>
                </a:lnTo>
                <a:lnTo>
                  <a:pt x="240" y="498"/>
                </a:lnTo>
                <a:lnTo>
                  <a:pt x="247" y="495"/>
                </a:lnTo>
                <a:lnTo>
                  <a:pt x="247" y="493"/>
                </a:lnTo>
                <a:lnTo>
                  <a:pt x="247" y="490"/>
                </a:lnTo>
                <a:lnTo>
                  <a:pt x="240" y="488"/>
                </a:lnTo>
                <a:lnTo>
                  <a:pt x="228" y="486"/>
                </a:lnTo>
                <a:lnTo>
                  <a:pt x="211" y="486"/>
                </a:lnTo>
                <a:lnTo>
                  <a:pt x="189" y="486"/>
                </a:lnTo>
                <a:lnTo>
                  <a:pt x="184" y="486"/>
                </a:lnTo>
                <a:lnTo>
                  <a:pt x="184" y="483"/>
                </a:lnTo>
                <a:lnTo>
                  <a:pt x="187" y="483"/>
                </a:lnTo>
                <a:lnTo>
                  <a:pt x="192" y="481"/>
                </a:lnTo>
                <a:lnTo>
                  <a:pt x="194" y="481"/>
                </a:lnTo>
                <a:lnTo>
                  <a:pt x="194" y="478"/>
                </a:lnTo>
                <a:lnTo>
                  <a:pt x="194" y="469"/>
                </a:lnTo>
                <a:lnTo>
                  <a:pt x="192" y="459"/>
                </a:lnTo>
                <a:lnTo>
                  <a:pt x="192" y="449"/>
                </a:lnTo>
                <a:lnTo>
                  <a:pt x="192" y="439"/>
                </a:lnTo>
                <a:lnTo>
                  <a:pt x="192" y="432"/>
                </a:lnTo>
                <a:lnTo>
                  <a:pt x="192" y="430"/>
                </a:lnTo>
                <a:lnTo>
                  <a:pt x="192" y="430"/>
                </a:lnTo>
                <a:lnTo>
                  <a:pt x="189" y="427"/>
                </a:lnTo>
                <a:lnTo>
                  <a:pt x="184" y="427"/>
                </a:lnTo>
                <a:lnTo>
                  <a:pt x="182" y="427"/>
                </a:lnTo>
                <a:lnTo>
                  <a:pt x="182" y="427"/>
                </a:lnTo>
                <a:lnTo>
                  <a:pt x="184" y="427"/>
                </a:lnTo>
                <a:lnTo>
                  <a:pt x="189" y="427"/>
                </a:lnTo>
                <a:lnTo>
                  <a:pt x="189" y="427"/>
                </a:lnTo>
                <a:lnTo>
                  <a:pt x="199" y="427"/>
                </a:lnTo>
                <a:lnTo>
                  <a:pt x="204" y="425"/>
                </a:lnTo>
                <a:lnTo>
                  <a:pt x="204" y="425"/>
                </a:lnTo>
                <a:lnTo>
                  <a:pt x="204" y="425"/>
                </a:lnTo>
                <a:lnTo>
                  <a:pt x="209" y="425"/>
                </a:lnTo>
                <a:lnTo>
                  <a:pt x="214" y="425"/>
                </a:lnTo>
                <a:lnTo>
                  <a:pt x="214" y="425"/>
                </a:lnTo>
                <a:lnTo>
                  <a:pt x="214" y="425"/>
                </a:lnTo>
                <a:lnTo>
                  <a:pt x="218" y="425"/>
                </a:lnTo>
                <a:lnTo>
                  <a:pt x="221" y="422"/>
                </a:lnTo>
                <a:lnTo>
                  <a:pt x="221" y="422"/>
                </a:lnTo>
                <a:lnTo>
                  <a:pt x="221" y="422"/>
                </a:lnTo>
                <a:lnTo>
                  <a:pt x="221" y="422"/>
                </a:lnTo>
                <a:lnTo>
                  <a:pt x="230" y="418"/>
                </a:lnTo>
                <a:lnTo>
                  <a:pt x="233" y="418"/>
                </a:lnTo>
                <a:lnTo>
                  <a:pt x="233" y="418"/>
                </a:lnTo>
                <a:lnTo>
                  <a:pt x="235" y="415"/>
                </a:lnTo>
                <a:lnTo>
                  <a:pt x="235" y="413"/>
                </a:lnTo>
                <a:lnTo>
                  <a:pt x="235" y="413"/>
                </a:lnTo>
                <a:lnTo>
                  <a:pt x="235" y="410"/>
                </a:lnTo>
                <a:lnTo>
                  <a:pt x="235" y="410"/>
                </a:lnTo>
                <a:lnTo>
                  <a:pt x="221" y="403"/>
                </a:lnTo>
                <a:lnTo>
                  <a:pt x="218" y="403"/>
                </a:lnTo>
                <a:lnTo>
                  <a:pt x="209" y="401"/>
                </a:lnTo>
                <a:lnTo>
                  <a:pt x="197" y="401"/>
                </a:lnTo>
                <a:lnTo>
                  <a:pt x="194" y="401"/>
                </a:lnTo>
                <a:lnTo>
                  <a:pt x="189" y="398"/>
                </a:lnTo>
                <a:lnTo>
                  <a:pt x="187" y="396"/>
                </a:lnTo>
                <a:lnTo>
                  <a:pt x="182" y="393"/>
                </a:lnTo>
                <a:lnTo>
                  <a:pt x="180" y="391"/>
                </a:lnTo>
                <a:lnTo>
                  <a:pt x="177" y="386"/>
                </a:lnTo>
                <a:lnTo>
                  <a:pt x="175" y="381"/>
                </a:lnTo>
                <a:lnTo>
                  <a:pt x="172" y="379"/>
                </a:lnTo>
                <a:lnTo>
                  <a:pt x="170" y="374"/>
                </a:lnTo>
                <a:lnTo>
                  <a:pt x="170" y="374"/>
                </a:lnTo>
                <a:lnTo>
                  <a:pt x="168" y="374"/>
                </a:lnTo>
                <a:lnTo>
                  <a:pt x="168" y="374"/>
                </a:lnTo>
                <a:lnTo>
                  <a:pt x="168" y="245"/>
                </a:lnTo>
                <a:lnTo>
                  <a:pt x="168" y="245"/>
                </a:lnTo>
                <a:lnTo>
                  <a:pt x="165" y="243"/>
                </a:lnTo>
                <a:lnTo>
                  <a:pt x="165" y="243"/>
                </a:lnTo>
                <a:lnTo>
                  <a:pt x="163" y="243"/>
                </a:lnTo>
                <a:lnTo>
                  <a:pt x="163" y="146"/>
                </a:lnTo>
                <a:lnTo>
                  <a:pt x="163" y="146"/>
                </a:lnTo>
                <a:lnTo>
                  <a:pt x="163" y="146"/>
                </a:lnTo>
                <a:lnTo>
                  <a:pt x="160" y="146"/>
                </a:lnTo>
                <a:lnTo>
                  <a:pt x="160" y="146"/>
                </a:lnTo>
                <a:lnTo>
                  <a:pt x="160" y="65"/>
                </a:lnTo>
                <a:lnTo>
                  <a:pt x="160" y="63"/>
                </a:lnTo>
                <a:lnTo>
                  <a:pt x="158" y="63"/>
                </a:lnTo>
                <a:lnTo>
                  <a:pt x="158" y="63"/>
                </a:lnTo>
                <a:lnTo>
                  <a:pt x="158" y="63"/>
                </a:lnTo>
                <a:lnTo>
                  <a:pt x="158" y="0"/>
                </a:lnTo>
                <a:lnTo>
                  <a:pt x="158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3" y="0"/>
                </a:lnTo>
                <a:lnTo>
                  <a:pt x="153" y="0"/>
                </a:lnTo>
                <a:lnTo>
                  <a:pt x="153" y="0"/>
                </a:lnTo>
                <a:lnTo>
                  <a:pt x="153" y="2"/>
                </a:lnTo>
                <a:lnTo>
                  <a:pt x="153" y="2"/>
                </a:lnTo>
                <a:lnTo>
                  <a:pt x="153" y="63"/>
                </a:lnTo>
                <a:lnTo>
                  <a:pt x="153" y="63"/>
                </a:lnTo>
                <a:lnTo>
                  <a:pt x="153" y="63"/>
                </a:lnTo>
                <a:lnTo>
                  <a:pt x="151" y="65"/>
                </a:lnTo>
                <a:lnTo>
                  <a:pt x="151" y="65"/>
                </a:lnTo>
                <a:lnTo>
                  <a:pt x="151" y="65"/>
                </a:lnTo>
                <a:lnTo>
                  <a:pt x="151" y="146"/>
                </a:lnTo>
                <a:lnTo>
                  <a:pt x="151" y="146"/>
                </a:lnTo>
                <a:lnTo>
                  <a:pt x="151" y="146"/>
                </a:lnTo>
                <a:lnTo>
                  <a:pt x="148" y="146"/>
                </a:lnTo>
                <a:lnTo>
                  <a:pt x="148" y="146"/>
                </a:lnTo>
                <a:lnTo>
                  <a:pt x="148" y="243"/>
                </a:lnTo>
                <a:lnTo>
                  <a:pt x="148" y="243"/>
                </a:lnTo>
                <a:lnTo>
                  <a:pt x="146" y="245"/>
                </a:lnTo>
                <a:lnTo>
                  <a:pt x="146" y="245"/>
                </a:lnTo>
                <a:lnTo>
                  <a:pt x="146" y="374"/>
                </a:lnTo>
                <a:lnTo>
                  <a:pt x="146" y="374"/>
                </a:lnTo>
                <a:lnTo>
                  <a:pt x="143" y="374"/>
                </a:lnTo>
                <a:lnTo>
                  <a:pt x="143" y="374"/>
                </a:lnTo>
                <a:lnTo>
                  <a:pt x="141" y="379"/>
                </a:lnTo>
                <a:lnTo>
                  <a:pt x="141" y="384"/>
                </a:lnTo>
                <a:lnTo>
                  <a:pt x="138" y="386"/>
                </a:lnTo>
                <a:lnTo>
                  <a:pt x="136" y="391"/>
                </a:lnTo>
                <a:lnTo>
                  <a:pt x="131" y="393"/>
                </a:lnTo>
                <a:lnTo>
                  <a:pt x="129" y="396"/>
                </a:lnTo>
                <a:lnTo>
                  <a:pt x="124" y="398"/>
                </a:lnTo>
                <a:lnTo>
                  <a:pt x="121" y="401"/>
                </a:lnTo>
                <a:lnTo>
                  <a:pt x="117" y="401"/>
                </a:lnTo>
                <a:lnTo>
                  <a:pt x="105" y="403"/>
                </a:lnTo>
                <a:lnTo>
                  <a:pt x="97" y="403"/>
                </a:lnTo>
                <a:lnTo>
                  <a:pt x="92" y="405"/>
                </a:lnTo>
                <a:lnTo>
                  <a:pt x="80" y="413"/>
                </a:lnTo>
                <a:lnTo>
                  <a:pt x="80" y="413"/>
                </a:lnTo>
                <a:lnTo>
                  <a:pt x="80" y="418"/>
                </a:lnTo>
                <a:lnTo>
                  <a:pt x="80" y="418"/>
                </a:lnTo>
                <a:lnTo>
                  <a:pt x="80" y="420"/>
                </a:lnTo>
                <a:lnTo>
                  <a:pt x="85" y="420"/>
                </a:lnTo>
                <a:lnTo>
                  <a:pt x="95" y="425"/>
                </a:lnTo>
                <a:lnTo>
                  <a:pt x="95" y="425"/>
                </a:lnTo>
                <a:lnTo>
                  <a:pt x="95" y="425"/>
                </a:lnTo>
                <a:lnTo>
                  <a:pt x="100" y="425"/>
                </a:lnTo>
                <a:lnTo>
                  <a:pt x="100" y="425"/>
                </a:lnTo>
                <a:lnTo>
                  <a:pt x="102" y="425"/>
                </a:lnTo>
                <a:lnTo>
                  <a:pt x="102" y="425"/>
                </a:lnTo>
                <a:lnTo>
                  <a:pt x="107" y="427"/>
                </a:lnTo>
                <a:lnTo>
                  <a:pt x="112" y="427"/>
                </a:lnTo>
                <a:lnTo>
                  <a:pt x="112" y="427"/>
                </a:lnTo>
                <a:lnTo>
                  <a:pt x="119" y="427"/>
                </a:lnTo>
                <a:lnTo>
                  <a:pt x="124" y="427"/>
                </a:lnTo>
                <a:lnTo>
                  <a:pt x="124" y="427"/>
                </a:lnTo>
                <a:lnTo>
                  <a:pt x="124" y="427"/>
                </a:lnTo>
                <a:lnTo>
                  <a:pt x="129" y="427"/>
                </a:lnTo>
                <a:lnTo>
                  <a:pt x="129" y="427"/>
                </a:lnTo>
                <a:lnTo>
                  <a:pt x="126" y="430"/>
                </a:lnTo>
                <a:lnTo>
                  <a:pt x="121" y="430"/>
                </a:lnTo>
                <a:lnTo>
                  <a:pt x="119" y="430"/>
                </a:lnTo>
                <a:lnTo>
                  <a:pt x="119" y="432"/>
                </a:lnTo>
                <a:lnTo>
                  <a:pt x="119" y="439"/>
                </a:lnTo>
                <a:lnTo>
                  <a:pt x="119" y="449"/>
                </a:lnTo>
                <a:lnTo>
                  <a:pt x="119" y="459"/>
                </a:lnTo>
                <a:lnTo>
                  <a:pt x="119" y="469"/>
                </a:lnTo>
                <a:lnTo>
                  <a:pt x="119" y="478"/>
                </a:lnTo>
                <a:lnTo>
                  <a:pt x="119" y="481"/>
                </a:lnTo>
                <a:lnTo>
                  <a:pt x="121" y="481"/>
                </a:lnTo>
                <a:lnTo>
                  <a:pt x="124" y="483"/>
                </a:lnTo>
                <a:lnTo>
                  <a:pt x="129" y="483"/>
                </a:lnTo>
                <a:lnTo>
                  <a:pt x="131" y="483"/>
                </a:lnTo>
                <a:lnTo>
                  <a:pt x="131" y="486"/>
                </a:lnTo>
                <a:lnTo>
                  <a:pt x="119" y="486"/>
                </a:lnTo>
                <a:lnTo>
                  <a:pt x="100" y="486"/>
                </a:lnTo>
                <a:lnTo>
                  <a:pt x="83" y="488"/>
                </a:lnTo>
                <a:lnTo>
                  <a:pt x="73" y="490"/>
                </a:lnTo>
                <a:lnTo>
                  <a:pt x="66" y="490"/>
                </a:lnTo>
                <a:lnTo>
                  <a:pt x="66" y="495"/>
                </a:lnTo>
                <a:lnTo>
                  <a:pt x="68" y="498"/>
                </a:lnTo>
                <a:lnTo>
                  <a:pt x="75" y="498"/>
                </a:lnTo>
                <a:lnTo>
                  <a:pt x="88" y="500"/>
                </a:lnTo>
                <a:lnTo>
                  <a:pt x="105" y="500"/>
                </a:lnTo>
                <a:lnTo>
                  <a:pt x="124" y="500"/>
                </a:lnTo>
                <a:lnTo>
                  <a:pt x="131" y="500"/>
                </a:lnTo>
                <a:lnTo>
                  <a:pt x="131" y="505"/>
                </a:lnTo>
                <a:lnTo>
                  <a:pt x="121" y="507"/>
                </a:lnTo>
                <a:lnTo>
                  <a:pt x="107" y="507"/>
                </a:lnTo>
                <a:lnTo>
                  <a:pt x="95" y="507"/>
                </a:lnTo>
                <a:lnTo>
                  <a:pt x="88" y="510"/>
                </a:lnTo>
                <a:lnTo>
                  <a:pt x="88" y="510"/>
                </a:lnTo>
                <a:lnTo>
                  <a:pt x="88" y="520"/>
                </a:lnTo>
                <a:lnTo>
                  <a:pt x="85" y="520"/>
                </a:lnTo>
                <a:lnTo>
                  <a:pt x="80" y="520"/>
                </a:lnTo>
                <a:lnTo>
                  <a:pt x="75" y="520"/>
                </a:lnTo>
                <a:lnTo>
                  <a:pt x="73" y="520"/>
                </a:lnTo>
                <a:lnTo>
                  <a:pt x="73" y="520"/>
                </a:lnTo>
                <a:lnTo>
                  <a:pt x="78" y="1331"/>
                </a:lnTo>
                <a:lnTo>
                  <a:pt x="27" y="1333"/>
                </a:lnTo>
                <a:lnTo>
                  <a:pt x="27" y="1350"/>
                </a:lnTo>
                <a:lnTo>
                  <a:pt x="0" y="1353"/>
                </a:lnTo>
                <a:lnTo>
                  <a:pt x="0" y="1671"/>
                </a:lnTo>
                <a:lnTo>
                  <a:pt x="1279" y="1671"/>
                </a:lnTo>
                <a:lnTo>
                  <a:pt x="1279" y="1154"/>
                </a:lnTo>
                <a:close/>
                <a:moveTo>
                  <a:pt x="126" y="498"/>
                </a:moveTo>
                <a:lnTo>
                  <a:pt x="124" y="498"/>
                </a:lnTo>
                <a:lnTo>
                  <a:pt x="121" y="498"/>
                </a:lnTo>
                <a:lnTo>
                  <a:pt x="119" y="498"/>
                </a:lnTo>
                <a:lnTo>
                  <a:pt x="117" y="498"/>
                </a:lnTo>
                <a:lnTo>
                  <a:pt x="119" y="498"/>
                </a:lnTo>
                <a:lnTo>
                  <a:pt x="121" y="498"/>
                </a:lnTo>
                <a:lnTo>
                  <a:pt x="124" y="498"/>
                </a:lnTo>
                <a:lnTo>
                  <a:pt x="126" y="498"/>
                </a:lnTo>
                <a:lnTo>
                  <a:pt x="131" y="498"/>
                </a:lnTo>
                <a:lnTo>
                  <a:pt x="126" y="498"/>
                </a:lnTo>
                <a:close/>
                <a:moveTo>
                  <a:pt x="117" y="568"/>
                </a:moveTo>
                <a:lnTo>
                  <a:pt x="121" y="568"/>
                </a:lnTo>
                <a:lnTo>
                  <a:pt x="131" y="568"/>
                </a:lnTo>
                <a:lnTo>
                  <a:pt x="138" y="568"/>
                </a:lnTo>
                <a:lnTo>
                  <a:pt x="138" y="656"/>
                </a:lnTo>
                <a:lnTo>
                  <a:pt x="134" y="656"/>
                </a:lnTo>
                <a:lnTo>
                  <a:pt x="124" y="656"/>
                </a:lnTo>
                <a:lnTo>
                  <a:pt x="119" y="656"/>
                </a:lnTo>
                <a:lnTo>
                  <a:pt x="117" y="568"/>
                </a:lnTo>
                <a:close/>
                <a:moveTo>
                  <a:pt x="119" y="673"/>
                </a:moveTo>
                <a:lnTo>
                  <a:pt x="126" y="673"/>
                </a:lnTo>
                <a:lnTo>
                  <a:pt x="136" y="673"/>
                </a:lnTo>
                <a:lnTo>
                  <a:pt x="138" y="673"/>
                </a:lnTo>
                <a:lnTo>
                  <a:pt x="138" y="799"/>
                </a:lnTo>
                <a:lnTo>
                  <a:pt x="136" y="799"/>
                </a:lnTo>
                <a:lnTo>
                  <a:pt x="126" y="799"/>
                </a:lnTo>
                <a:lnTo>
                  <a:pt x="119" y="799"/>
                </a:lnTo>
                <a:lnTo>
                  <a:pt x="119" y="673"/>
                </a:lnTo>
                <a:close/>
                <a:moveTo>
                  <a:pt x="119" y="814"/>
                </a:moveTo>
                <a:lnTo>
                  <a:pt x="124" y="814"/>
                </a:lnTo>
                <a:lnTo>
                  <a:pt x="136" y="814"/>
                </a:lnTo>
                <a:lnTo>
                  <a:pt x="141" y="814"/>
                </a:lnTo>
                <a:lnTo>
                  <a:pt x="141" y="937"/>
                </a:lnTo>
                <a:lnTo>
                  <a:pt x="136" y="937"/>
                </a:lnTo>
                <a:lnTo>
                  <a:pt x="129" y="937"/>
                </a:lnTo>
                <a:lnTo>
                  <a:pt x="119" y="937"/>
                </a:lnTo>
                <a:lnTo>
                  <a:pt x="119" y="814"/>
                </a:lnTo>
                <a:close/>
                <a:moveTo>
                  <a:pt x="119" y="957"/>
                </a:moveTo>
                <a:lnTo>
                  <a:pt x="126" y="957"/>
                </a:lnTo>
                <a:lnTo>
                  <a:pt x="136" y="957"/>
                </a:lnTo>
                <a:lnTo>
                  <a:pt x="141" y="957"/>
                </a:lnTo>
                <a:lnTo>
                  <a:pt x="141" y="1071"/>
                </a:lnTo>
                <a:lnTo>
                  <a:pt x="138" y="1071"/>
                </a:lnTo>
                <a:lnTo>
                  <a:pt x="129" y="1071"/>
                </a:lnTo>
                <a:lnTo>
                  <a:pt x="121" y="1073"/>
                </a:lnTo>
                <a:lnTo>
                  <a:pt x="119" y="957"/>
                </a:lnTo>
                <a:close/>
                <a:moveTo>
                  <a:pt x="129" y="1185"/>
                </a:moveTo>
                <a:lnTo>
                  <a:pt x="121" y="1188"/>
                </a:lnTo>
                <a:lnTo>
                  <a:pt x="121" y="1095"/>
                </a:lnTo>
                <a:lnTo>
                  <a:pt x="126" y="1095"/>
                </a:lnTo>
                <a:lnTo>
                  <a:pt x="136" y="1095"/>
                </a:lnTo>
                <a:lnTo>
                  <a:pt x="141" y="1095"/>
                </a:lnTo>
                <a:lnTo>
                  <a:pt x="141" y="1185"/>
                </a:lnTo>
                <a:lnTo>
                  <a:pt x="129" y="1185"/>
                </a:lnTo>
                <a:close/>
                <a:moveTo>
                  <a:pt x="182" y="568"/>
                </a:moveTo>
                <a:lnTo>
                  <a:pt x="189" y="568"/>
                </a:lnTo>
                <a:lnTo>
                  <a:pt x="197" y="568"/>
                </a:lnTo>
                <a:lnTo>
                  <a:pt x="197" y="656"/>
                </a:lnTo>
                <a:lnTo>
                  <a:pt x="194" y="656"/>
                </a:lnTo>
                <a:lnTo>
                  <a:pt x="182" y="656"/>
                </a:lnTo>
                <a:lnTo>
                  <a:pt x="182" y="568"/>
                </a:lnTo>
                <a:close/>
                <a:moveTo>
                  <a:pt x="182" y="673"/>
                </a:moveTo>
                <a:lnTo>
                  <a:pt x="189" y="673"/>
                </a:lnTo>
                <a:lnTo>
                  <a:pt x="197" y="673"/>
                </a:lnTo>
                <a:lnTo>
                  <a:pt x="199" y="799"/>
                </a:lnTo>
                <a:lnTo>
                  <a:pt x="189" y="799"/>
                </a:lnTo>
                <a:lnTo>
                  <a:pt x="182" y="799"/>
                </a:lnTo>
                <a:lnTo>
                  <a:pt x="182" y="673"/>
                </a:lnTo>
                <a:close/>
                <a:moveTo>
                  <a:pt x="182" y="814"/>
                </a:moveTo>
                <a:lnTo>
                  <a:pt x="194" y="814"/>
                </a:lnTo>
                <a:lnTo>
                  <a:pt x="199" y="814"/>
                </a:lnTo>
                <a:lnTo>
                  <a:pt x="199" y="937"/>
                </a:lnTo>
                <a:lnTo>
                  <a:pt x="192" y="937"/>
                </a:lnTo>
                <a:lnTo>
                  <a:pt x="184" y="937"/>
                </a:lnTo>
                <a:lnTo>
                  <a:pt x="182" y="814"/>
                </a:lnTo>
                <a:close/>
                <a:moveTo>
                  <a:pt x="184" y="957"/>
                </a:moveTo>
                <a:lnTo>
                  <a:pt x="194" y="957"/>
                </a:lnTo>
                <a:lnTo>
                  <a:pt x="199" y="957"/>
                </a:lnTo>
                <a:lnTo>
                  <a:pt x="199" y="1071"/>
                </a:lnTo>
                <a:lnTo>
                  <a:pt x="192" y="1071"/>
                </a:lnTo>
                <a:lnTo>
                  <a:pt x="184" y="1071"/>
                </a:lnTo>
                <a:lnTo>
                  <a:pt x="184" y="957"/>
                </a:lnTo>
                <a:close/>
                <a:moveTo>
                  <a:pt x="199" y="1188"/>
                </a:moveTo>
                <a:lnTo>
                  <a:pt x="184" y="1185"/>
                </a:lnTo>
                <a:lnTo>
                  <a:pt x="184" y="1098"/>
                </a:lnTo>
                <a:lnTo>
                  <a:pt x="197" y="1098"/>
                </a:lnTo>
                <a:lnTo>
                  <a:pt x="199" y="1098"/>
                </a:lnTo>
                <a:lnTo>
                  <a:pt x="201" y="1188"/>
                </a:lnTo>
                <a:lnTo>
                  <a:pt x="199" y="118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5" name="Rectangle 9"/>
          <p:cNvSpPr/>
          <p:nvPr/>
        </p:nvSpPr>
        <p:spPr>
          <a:xfrm>
            <a:off x="0" y="4913855"/>
            <a:ext cx="12192000" cy="194414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6" name="Straight Connector 24"/>
          <p:cNvCxnSpPr/>
          <p:nvPr/>
        </p:nvCxnSpPr>
        <p:spPr>
          <a:xfrm>
            <a:off x="7979275" y="4931231"/>
            <a:ext cx="0" cy="1562907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dash"/>
            <a:miter lim="800000"/>
            <a:headEnd type="oval"/>
            <a:tailEnd type="oval"/>
          </a:ln>
          <a:effectLst/>
        </p:spPr>
      </p:cxnSp>
      <p:sp>
        <p:nvSpPr>
          <p:cNvPr id="67" name="TextBox 30"/>
          <p:cNvSpPr txBox="1"/>
          <p:nvPr/>
        </p:nvSpPr>
        <p:spPr>
          <a:xfrm>
            <a:off x="8877899" y="5086584"/>
            <a:ext cx="2647829" cy="33855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prstClr val="white"/>
                </a:solidFill>
              </a:rPr>
              <a:t>K9.4 </a:t>
            </a:r>
            <a:r>
              <a:rPr lang="en-US" sz="1600" b="1" kern="0" dirty="0" err="1">
                <a:solidFill>
                  <a:prstClr val="white"/>
                </a:solidFill>
              </a:rPr>
              <a:t>Lepšie</a:t>
            </a:r>
            <a:r>
              <a:rPr lang="en-US" sz="1600" b="1" kern="0" dirty="0">
                <a:solidFill>
                  <a:prstClr val="white"/>
                </a:solidFill>
              </a:rPr>
              <a:t> </a:t>
            </a:r>
            <a:r>
              <a:rPr lang="en-US" sz="1600" b="1" kern="0" dirty="0" err="1">
                <a:solidFill>
                  <a:prstClr val="white"/>
                </a:solidFill>
              </a:rPr>
              <a:t>údaje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68" name="Group 63"/>
          <p:cNvGrpSpPr/>
          <p:nvPr/>
        </p:nvGrpSpPr>
        <p:grpSpPr>
          <a:xfrm>
            <a:off x="8335982" y="5733107"/>
            <a:ext cx="3723527" cy="315188"/>
            <a:chOff x="8335982" y="5733107"/>
            <a:chExt cx="3723527" cy="315188"/>
          </a:xfrm>
          <a:solidFill>
            <a:schemeClr val="accent1">
              <a:lumMod val="50000"/>
            </a:schemeClr>
          </a:solidFill>
        </p:grpSpPr>
        <p:sp>
          <p:nvSpPr>
            <p:cNvPr id="69" name="TextBox 33"/>
            <p:cNvSpPr txBox="1"/>
            <p:nvPr/>
          </p:nvSpPr>
          <p:spPr>
            <a:xfrm>
              <a:off x="8844831" y="5740518"/>
              <a:ext cx="3214678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sz="1400" kern="0" dirty="0">
                  <a:solidFill>
                    <a:prstClr val="white"/>
                  </a:solidFill>
                  <a:ea typeface="MS PGothic" pitchFamily="34" charset="-128"/>
                </a:rPr>
                <a:t>www.informatizacia.sk</a:t>
              </a: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8335982" y="5733107"/>
              <a:ext cx="212310" cy="195029"/>
            </a:xfrm>
            <a:custGeom>
              <a:avLst/>
              <a:gdLst>
                <a:gd name="T0" fmla="*/ 20 w 48"/>
                <a:gd name="T1" fmla="*/ 32 h 44"/>
                <a:gd name="T2" fmla="*/ 40 w 48"/>
                <a:gd name="T3" fmla="*/ 32 h 44"/>
                <a:gd name="T4" fmla="*/ 48 w 48"/>
                <a:gd name="T5" fmla="*/ 24 h 44"/>
                <a:gd name="T6" fmla="*/ 48 w 48"/>
                <a:gd name="T7" fmla="*/ 8 h 44"/>
                <a:gd name="T8" fmla="*/ 40 w 48"/>
                <a:gd name="T9" fmla="*/ 0 h 44"/>
                <a:gd name="T10" fmla="*/ 8 w 48"/>
                <a:gd name="T11" fmla="*/ 0 h 44"/>
                <a:gd name="T12" fmla="*/ 0 w 48"/>
                <a:gd name="T13" fmla="*/ 8 h 44"/>
                <a:gd name="T14" fmla="*/ 0 w 48"/>
                <a:gd name="T15" fmla="*/ 24 h 44"/>
                <a:gd name="T16" fmla="*/ 8 w 48"/>
                <a:gd name="T17" fmla="*/ 32 h 44"/>
                <a:gd name="T18" fmla="*/ 8 w 48"/>
                <a:gd name="T19" fmla="*/ 44 h 44"/>
                <a:gd name="T20" fmla="*/ 20 w 48"/>
                <a:gd name="T21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4">
                  <a:moveTo>
                    <a:pt x="20" y="32"/>
                  </a:moveTo>
                  <a:cubicBezTo>
                    <a:pt x="40" y="32"/>
                    <a:pt x="40" y="32"/>
                    <a:pt x="40" y="32"/>
                  </a:cubicBezTo>
                  <a:cubicBezTo>
                    <a:pt x="44" y="32"/>
                    <a:pt x="48" y="28"/>
                    <a:pt x="48" y="2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4" y="32"/>
                    <a:pt x="8" y="32"/>
                  </a:cubicBezTo>
                  <a:cubicBezTo>
                    <a:pt x="8" y="44"/>
                    <a:pt x="8" y="44"/>
                    <a:pt x="8" y="44"/>
                  </a:cubicBezTo>
                  <a:lnTo>
                    <a:pt x="2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8" name="TextBox 53"/>
          <p:cNvSpPr txBox="1"/>
          <p:nvPr/>
        </p:nvSpPr>
        <p:spPr>
          <a:xfrm>
            <a:off x="1764179" y="5217299"/>
            <a:ext cx="5349541" cy="67710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sk-SK" sz="3800" dirty="0">
                <a:solidFill>
                  <a:prstClr val="white"/>
                </a:solidFill>
                <a:latin typeface="Open Sans "/>
              </a:rPr>
              <a:t>Ďakujeme za pozornosť</a:t>
            </a:r>
            <a:endParaRPr lang="en-US" sz="3800" dirty="0">
              <a:solidFill>
                <a:prstClr val="white"/>
              </a:solidFill>
              <a:latin typeface="Open Sans "/>
            </a:endParaRPr>
          </a:p>
        </p:txBody>
      </p:sp>
      <p:sp>
        <p:nvSpPr>
          <p:cNvPr id="92" name="Freeform 101"/>
          <p:cNvSpPr>
            <a:spLocks noEditPoints="1"/>
          </p:cNvSpPr>
          <p:nvPr/>
        </p:nvSpPr>
        <p:spPr bwMode="auto">
          <a:xfrm>
            <a:off x="8234038" y="4965395"/>
            <a:ext cx="610793" cy="599983"/>
          </a:xfrm>
          <a:custGeom>
            <a:avLst/>
            <a:gdLst>
              <a:gd name="T0" fmla="*/ 61 w 61"/>
              <a:gd name="T1" fmla="*/ 4 h 60"/>
              <a:gd name="T2" fmla="*/ 57 w 61"/>
              <a:gd name="T3" fmla="*/ 0 h 60"/>
              <a:gd name="T4" fmla="*/ 47 w 61"/>
              <a:gd name="T5" fmla="*/ 11 h 60"/>
              <a:gd name="T6" fmla="*/ 28 w 61"/>
              <a:gd name="T7" fmla="*/ 4 h 60"/>
              <a:gd name="T8" fmla="*/ 0 w 61"/>
              <a:gd name="T9" fmla="*/ 32 h 60"/>
              <a:gd name="T10" fmla="*/ 28 w 61"/>
              <a:gd name="T11" fmla="*/ 60 h 60"/>
              <a:gd name="T12" fmla="*/ 56 w 61"/>
              <a:gd name="T13" fmla="*/ 32 h 60"/>
              <a:gd name="T14" fmla="*/ 51 w 61"/>
              <a:gd name="T15" fmla="*/ 17 h 60"/>
              <a:gd name="T16" fmla="*/ 61 w 61"/>
              <a:gd name="T17" fmla="*/ 4 h 60"/>
              <a:gd name="T18" fmla="*/ 52 w 61"/>
              <a:gd name="T19" fmla="*/ 32 h 60"/>
              <a:gd name="T20" fmla="*/ 28 w 61"/>
              <a:gd name="T21" fmla="*/ 56 h 60"/>
              <a:gd name="T22" fmla="*/ 4 w 61"/>
              <a:gd name="T23" fmla="*/ 32 h 60"/>
              <a:gd name="T24" fmla="*/ 28 w 61"/>
              <a:gd name="T25" fmla="*/ 8 h 60"/>
              <a:gd name="T26" fmla="*/ 44 w 61"/>
              <a:gd name="T27" fmla="*/ 14 h 60"/>
              <a:gd name="T28" fmla="*/ 27 w 61"/>
              <a:gd name="T29" fmla="*/ 34 h 60"/>
              <a:gd name="T30" fmla="*/ 14 w 61"/>
              <a:gd name="T31" fmla="*/ 21 h 60"/>
              <a:gd name="T32" fmla="*/ 10 w 61"/>
              <a:gd name="T33" fmla="*/ 30 h 60"/>
              <a:gd name="T34" fmla="*/ 23 w 61"/>
              <a:gd name="T35" fmla="*/ 45 h 60"/>
              <a:gd name="T36" fmla="*/ 26 w 61"/>
              <a:gd name="T37" fmla="*/ 49 h 60"/>
              <a:gd name="T38" fmla="*/ 29 w 61"/>
              <a:gd name="T39" fmla="*/ 45 h 60"/>
              <a:gd name="T40" fmla="*/ 49 w 61"/>
              <a:gd name="T41" fmla="*/ 20 h 60"/>
              <a:gd name="T42" fmla="*/ 52 w 61"/>
              <a:gd name="T43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" h="60">
                <a:moveTo>
                  <a:pt x="61" y="4"/>
                </a:moveTo>
                <a:cubicBezTo>
                  <a:pt x="57" y="0"/>
                  <a:pt x="57" y="0"/>
                  <a:pt x="57" y="0"/>
                </a:cubicBezTo>
                <a:cubicBezTo>
                  <a:pt x="47" y="11"/>
                  <a:pt x="47" y="11"/>
                  <a:pt x="47" y="11"/>
                </a:cubicBezTo>
                <a:cubicBezTo>
                  <a:pt x="42" y="7"/>
                  <a:pt x="35" y="4"/>
                  <a:pt x="28" y="4"/>
                </a:cubicBezTo>
                <a:cubicBezTo>
                  <a:pt x="12" y="4"/>
                  <a:pt x="0" y="16"/>
                  <a:pt x="0" y="32"/>
                </a:cubicBezTo>
                <a:cubicBezTo>
                  <a:pt x="0" y="47"/>
                  <a:pt x="12" y="60"/>
                  <a:pt x="28" y="60"/>
                </a:cubicBezTo>
                <a:cubicBezTo>
                  <a:pt x="43" y="60"/>
                  <a:pt x="56" y="47"/>
                  <a:pt x="56" y="32"/>
                </a:cubicBezTo>
                <a:cubicBezTo>
                  <a:pt x="56" y="26"/>
                  <a:pt x="54" y="21"/>
                  <a:pt x="51" y="17"/>
                </a:cubicBezTo>
                <a:lnTo>
                  <a:pt x="61" y="4"/>
                </a:lnTo>
                <a:close/>
                <a:moveTo>
                  <a:pt x="52" y="32"/>
                </a:moveTo>
                <a:cubicBezTo>
                  <a:pt x="52" y="45"/>
                  <a:pt x="41" y="56"/>
                  <a:pt x="28" y="56"/>
                </a:cubicBezTo>
                <a:cubicBezTo>
                  <a:pt x="14" y="56"/>
                  <a:pt x="4" y="45"/>
                  <a:pt x="4" y="32"/>
                </a:cubicBezTo>
                <a:cubicBezTo>
                  <a:pt x="4" y="19"/>
                  <a:pt x="14" y="8"/>
                  <a:pt x="28" y="8"/>
                </a:cubicBezTo>
                <a:cubicBezTo>
                  <a:pt x="34" y="8"/>
                  <a:pt x="40" y="10"/>
                  <a:pt x="44" y="14"/>
                </a:cubicBezTo>
                <a:cubicBezTo>
                  <a:pt x="27" y="34"/>
                  <a:pt x="27" y="34"/>
                  <a:pt x="27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0" y="30"/>
                  <a:pt x="10" y="30"/>
                  <a:pt x="10" y="30"/>
                </a:cubicBezTo>
                <a:cubicBezTo>
                  <a:pt x="23" y="45"/>
                  <a:pt x="23" y="45"/>
                  <a:pt x="23" y="45"/>
                </a:cubicBezTo>
                <a:cubicBezTo>
                  <a:pt x="26" y="49"/>
                  <a:pt x="26" y="49"/>
                  <a:pt x="26" y="49"/>
                </a:cubicBezTo>
                <a:cubicBezTo>
                  <a:pt x="29" y="45"/>
                  <a:pt x="29" y="45"/>
                  <a:pt x="29" y="45"/>
                </a:cubicBezTo>
                <a:cubicBezTo>
                  <a:pt x="49" y="20"/>
                  <a:pt x="49" y="20"/>
                  <a:pt x="49" y="20"/>
                </a:cubicBezTo>
                <a:cubicBezTo>
                  <a:pt x="51" y="24"/>
                  <a:pt x="52" y="28"/>
                  <a:pt x="52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71341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Zákon</a:t>
            </a:r>
            <a:r>
              <a:rPr lang="en-US" sz="4000" dirty="0"/>
              <a:t> o </a:t>
            </a:r>
            <a:r>
              <a:rPr lang="en-US" sz="4000" dirty="0" err="1"/>
              <a:t>údajoch</a:t>
            </a:r>
            <a:endParaRPr lang="sk-SK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Pracovná</a:t>
            </a:r>
            <a:r>
              <a:rPr lang="en-US" dirty="0"/>
              <a:t> </a:t>
            </a:r>
            <a:r>
              <a:rPr lang="en-US" dirty="0" err="1"/>
              <a:t>skupina</a:t>
            </a:r>
            <a:r>
              <a:rPr lang="en-US" dirty="0"/>
              <a:t> K9.4 </a:t>
            </a:r>
            <a:r>
              <a:rPr lang="en-US" dirty="0" err="1"/>
              <a:t>Lepšie</a:t>
            </a:r>
            <a:r>
              <a:rPr lang="en-US" dirty="0"/>
              <a:t> </a:t>
            </a:r>
            <a:r>
              <a:rPr lang="en-US" dirty="0" err="1"/>
              <a:t>údaje</a:t>
            </a:r>
            <a:endParaRPr lang="sk-SK" dirty="0"/>
          </a:p>
          <a:p>
            <a:r>
              <a:rPr lang="en-US" dirty="0"/>
              <a:t>21.6.2018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25345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4200" y="365552"/>
            <a:ext cx="3632200" cy="923330"/>
          </a:xfrm>
        </p:spPr>
        <p:txBody>
          <a:bodyPr/>
          <a:lstStyle/>
          <a:p>
            <a:r>
              <a:rPr lang="en-US" dirty="0" err="1"/>
              <a:t>Zákon</a:t>
            </a:r>
            <a:r>
              <a:rPr lang="en-US" dirty="0"/>
              <a:t> o </a:t>
            </a:r>
            <a:r>
              <a:rPr lang="en-US" dirty="0" err="1"/>
              <a:t>údajoch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Task force</a:t>
            </a:r>
            <a:endParaRPr lang="uk-UA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3</a:t>
            </a:fld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1600200"/>
            <a:ext cx="12192000" cy="36576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753349" y="1600201"/>
            <a:ext cx="4438651" cy="1173111"/>
            <a:chOff x="11630024" y="2400300"/>
            <a:chExt cx="6657976" cy="1759667"/>
          </a:xfrm>
        </p:grpSpPr>
        <p:grpSp>
          <p:nvGrpSpPr>
            <p:cNvPr id="14" name="Group 13"/>
            <p:cNvGrpSpPr/>
            <p:nvPr/>
          </p:nvGrpSpPr>
          <p:grpSpPr>
            <a:xfrm>
              <a:off x="11630024" y="2400300"/>
              <a:ext cx="6657976" cy="1759667"/>
              <a:chOff x="0" y="2400300"/>
              <a:chExt cx="6657976" cy="175966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2400300"/>
                <a:ext cx="1759667" cy="1759667"/>
              </a:xfrm>
              <a:prstGeom prst="rect">
                <a:avLst/>
              </a:prstGeom>
              <a:solidFill>
                <a:schemeClr val="tx1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759668" y="2400300"/>
                <a:ext cx="4898308" cy="1759667"/>
              </a:xfrm>
              <a:prstGeom prst="rect">
                <a:avLst/>
              </a:prstGeom>
              <a:solidFill>
                <a:schemeClr val="accent1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019301" y="2772302"/>
                <a:ext cx="43053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>
                    <a:solidFill>
                      <a:schemeClr val="bg1"/>
                    </a:solidFill>
                  </a:rPr>
                  <a:t>Koordinátor</a:t>
                </a:r>
                <a:r>
                  <a:rPr lang="en-US" sz="1333" dirty="0">
                    <a:solidFill>
                      <a:schemeClr val="bg1"/>
                    </a:solidFill>
                  </a:rPr>
                  <a:t>:</a:t>
                </a:r>
              </a:p>
              <a:p>
                <a:r>
                  <a:rPr lang="en-US" sz="1400" dirty="0">
                    <a:solidFill>
                      <a:schemeClr val="bg1"/>
                    </a:solidFill>
                  </a:rPr>
                  <a:t>Jaroslav </a:t>
                </a:r>
                <a:r>
                  <a:rPr lang="en-US" sz="1400" dirty="0" err="1">
                    <a:solidFill>
                      <a:schemeClr val="bg1"/>
                    </a:solidFill>
                  </a:rPr>
                  <a:t>Tkáč</a:t>
                </a:r>
                <a:r>
                  <a:rPr lang="en-US" sz="1400" dirty="0">
                    <a:solidFill>
                      <a:schemeClr val="bg1"/>
                    </a:solidFill>
                  </a:rPr>
                  <a:t> (</a:t>
                </a:r>
                <a:r>
                  <a:rPr lang="en-US" sz="1400" dirty="0" err="1">
                    <a:solidFill>
                      <a:schemeClr val="bg1"/>
                    </a:solidFill>
                  </a:rPr>
                  <a:t>Dátová</a:t>
                </a:r>
                <a:r>
                  <a:rPr lang="en-US" sz="1400" dirty="0">
                    <a:solidFill>
                      <a:schemeClr val="bg1"/>
                    </a:solidFill>
                  </a:rPr>
                  <a:t> </a:t>
                </a:r>
                <a:r>
                  <a:rPr lang="en-US" sz="1400" dirty="0" err="1">
                    <a:solidFill>
                      <a:schemeClr val="bg1"/>
                    </a:solidFill>
                  </a:rPr>
                  <a:t>kancelária</a:t>
                </a:r>
                <a:r>
                  <a:rPr lang="en-US" sz="1400" dirty="0">
                    <a:solidFill>
                      <a:schemeClr val="bg1"/>
                    </a:solidFill>
                  </a:rPr>
                  <a:t>)</a:t>
                </a:r>
              </a:p>
              <a:p>
                <a:r>
                  <a:rPr lang="en-US" sz="1400" dirty="0">
                    <a:solidFill>
                      <a:schemeClr val="bg1"/>
                    </a:solidFill>
                  </a:rPr>
                  <a:t>jaroslav.tkac@vicepremier.gov.sk</a:t>
                </a:r>
                <a:endParaRPr lang="uk-UA" sz="14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0" name="Freeform 456"/>
            <p:cNvSpPr>
              <a:spLocks noEditPoints="1"/>
            </p:cNvSpPr>
            <p:nvPr/>
          </p:nvSpPr>
          <p:spPr bwMode="auto">
            <a:xfrm>
              <a:off x="12002024" y="2772299"/>
              <a:ext cx="1015666" cy="1015666"/>
            </a:xfrm>
            <a:custGeom>
              <a:avLst/>
              <a:gdLst>
                <a:gd name="T0" fmla="*/ 80 w 176"/>
                <a:gd name="T1" fmla="*/ 88 h 176"/>
                <a:gd name="T2" fmla="*/ 96 w 176"/>
                <a:gd name="T3" fmla="*/ 88 h 176"/>
                <a:gd name="T4" fmla="*/ 176 w 176"/>
                <a:gd name="T5" fmla="*/ 88 h 176"/>
                <a:gd name="T6" fmla="*/ 150 w 176"/>
                <a:gd name="T7" fmla="*/ 26 h 176"/>
                <a:gd name="T8" fmla="*/ 88 w 176"/>
                <a:gd name="T9" fmla="*/ 0 h 176"/>
                <a:gd name="T10" fmla="*/ 26 w 176"/>
                <a:gd name="T11" fmla="*/ 26 h 176"/>
                <a:gd name="T12" fmla="*/ 0 w 176"/>
                <a:gd name="T13" fmla="*/ 88 h 176"/>
                <a:gd name="T14" fmla="*/ 26 w 176"/>
                <a:gd name="T15" fmla="*/ 150 h 176"/>
                <a:gd name="T16" fmla="*/ 88 w 176"/>
                <a:gd name="T17" fmla="*/ 176 h 176"/>
                <a:gd name="T18" fmla="*/ 150 w 176"/>
                <a:gd name="T19" fmla="*/ 150 h 176"/>
                <a:gd name="T20" fmla="*/ 176 w 176"/>
                <a:gd name="T21" fmla="*/ 88 h 176"/>
                <a:gd name="T22" fmla="*/ 34 w 176"/>
                <a:gd name="T23" fmla="*/ 70 h 176"/>
                <a:gd name="T24" fmla="*/ 34 w 176"/>
                <a:gd name="T25" fmla="*/ 106 h 176"/>
                <a:gd name="T26" fmla="*/ 56 w 176"/>
                <a:gd name="T27" fmla="*/ 75 h 176"/>
                <a:gd name="T28" fmla="*/ 41 w 176"/>
                <a:gd name="T29" fmla="*/ 69 h 176"/>
                <a:gd name="T30" fmla="*/ 56 w 176"/>
                <a:gd name="T31" fmla="*/ 75 h 176"/>
                <a:gd name="T32" fmla="*/ 41 w 176"/>
                <a:gd name="T33" fmla="*/ 107 h 176"/>
                <a:gd name="T34" fmla="*/ 56 w 176"/>
                <a:gd name="T35" fmla="*/ 101 h 176"/>
                <a:gd name="T36" fmla="*/ 31 w 176"/>
                <a:gd name="T37" fmla="*/ 145 h 176"/>
                <a:gd name="T38" fmla="*/ 58 w 176"/>
                <a:gd name="T39" fmla="*/ 118 h 176"/>
                <a:gd name="T40" fmla="*/ 31 w 176"/>
                <a:gd name="T41" fmla="*/ 145 h 176"/>
                <a:gd name="T42" fmla="*/ 37 w 176"/>
                <a:gd name="T43" fmla="*/ 62 h 176"/>
                <a:gd name="T44" fmla="*/ 62 w 176"/>
                <a:gd name="T45" fmla="*/ 37 h 176"/>
                <a:gd name="T46" fmla="*/ 110 w 176"/>
                <a:gd name="T47" fmla="*/ 57 h 176"/>
                <a:gd name="T48" fmla="*/ 94 w 176"/>
                <a:gd name="T49" fmla="*/ 50 h 176"/>
                <a:gd name="T50" fmla="*/ 110 w 176"/>
                <a:gd name="T51" fmla="*/ 57 h 176"/>
                <a:gd name="T52" fmla="*/ 106 w 176"/>
                <a:gd name="T53" fmla="*/ 34 h 176"/>
                <a:gd name="T54" fmla="*/ 70 w 176"/>
                <a:gd name="T55" fmla="*/ 34 h 176"/>
                <a:gd name="T56" fmla="*/ 69 w 176"/>
                <a:gd name="T57" fmla="*/ 41 h 176"/>
                <a:gd name="T58" fmla="*/ 75 w 176"/>
                <a:gd name="T59" fmla="*/ 56 h 176"/>
                <a:gd name="T60" fmla="*/ 69 w 176"/>
                <a:gd name="T61" fmla="*/ 41 h 176"/>
                <a:gd name="T62" fmla="*/ 75 w 176"/>
                <a:gd name="T63" fmla="*/ 120 h 176"/>
                <a:gd name="T64" fmla="*/ 69 w 176"/>
                <a:gd name="T65" fmla="*/ 135 h 176"/>
                <a:gd name="T66" fmla="*/ 88 w 176"/>
                <a:gd name="T67" fmla="*/ 168 h 176"/>
                <a:gd name="T68" fmla="*/ 88 w 176"/>
                <a:gd name="T69" fmla="*/ 130 h 176"/>
                <a:gd name="T70" fmla="*/ 88 w 176"/>
                <a:gd name="T71" fmla="*/ 168 h 176"/>
                <a:gd name="T72" fmla="*/ 94 w 176"/>
                <a:gd name="T73" fmla="*/ 126 h 176"/>
                <a:gd name="T74" fmla="*/ 110 w 176"/>
                <a:gd name="T75" fmla="*/ 119 h 176"/>
                <a:gd name="T76" fmla="*/ 112 w 176"/>
                <a:gd name="T77" fmla="*/ 98 h 176"/>
                <a:gd name="T78" fmla="*/ 98 w 176"/>
                <a:gd name="T79" fmla="*/ 112 h 176"/>
                <a:gd name="T80" fmla="*/ 78 w 176"/>
                <a:gd name="T81" fmla="*/ 112 h 176"/>
                <a:gd name="T82" fmla="*/ 64 w 176"/>
                <a:gd name="T83" fmla="*/ 98 h 176"/>
                <a:gd name="T84" fmla="*/ 64 w 176"/>
                <a:gd name="T85" fmla="*/ 78 h 176"/>
                <a:gd name="T86" fmla="*/ 78 w 176"/>
                <a:gd name="T87" fmla="*/ 64 h 176"/>
                <a:gd name="T88" fmla="*/ 98 w 176"/>
                <a:gd name="T89" fmla="*/ 64 h 176"/>
                <a:gd name="T90" fmla="*/ 112 w 176"/>
                <a:gd name="T91" fmla="*/ 78 h 176"/>
                <a:gd name="T92" fmla="*/ 112 w 176"/>
                <a:gd name="T93" fmla="*/ 98 h 176"/>
                <a:gd name="T94" fmla="*/ 139 w 176"/>
                <a:gd name="T95" fmla="*/ 62 h 176"/>
                <a:gd name="T96" fmla="*/ 114 w 176"/>
                <a:gd name="T97" fmla="*/ 37 h 176"/>
                <a:gd name="T98" fmla="*/ 126 w 176"/>
                <a:gd name="T99" fmla="*/ 82 h 176"/>
                <a:gd name="T100" fmla="*/ 119 w 176"/>
                <a:gd name="T101" fmla="*/ 66 h 176"/>
                <a:gd name="T102" fmla="*/ 126 w 176"/>
                <a:gd name="T103" fmla="*/ 82 h 176"/>
                <a:gd name="T104" fmla="*/ 135 w 176"/>
                <a:gd name="T105" fmla="*/ 107 h 176"/>
                <a:gd name="T106" fmla="*/ 120 w 176"/>
                <a:gd name="T107" fmla="*/ 101 h 176"/>
                <a:gd name="T108" fmla="*/ 145 w 176"/>
                <a:gd name="T109" fmla="*/ 145 h 176"/>
                <a:gd name="T110" fmla="*/ 118 w 176"/>
                <a:gd name="T111" fmla="*/ 118 h 176"/>
                <a:gd name="T112" fmla="*/ 145 w 176"/>
                <a:gd name="T113" fmla="*/ 145 h 176"/>
                <a:gd name="T114" fmla="*/ 130 w 176"/>
                <a:gd name="T115" fmla="*/ 88 h 176"/>
                <a:gd name="T116" fmla="*/ 168 w 176"/>
                <a:gd name="T117" fmla="*/ 8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76">
                  <a:moveTo>
                    <a:pt x="88" y="80"/>
                  </a:moveTo>
                  <a:cubicBezTo>
                    <a:pt x="84" y="80"/>
                    <a:pt x="80" y="84"/>
                    <a:pt x="80" y="88"/>
                  </a:cubicBezTo>
                  <a:cubicBezTo>
                    <a:pt x="80" y="92"/>
                    <a:pt x="84" y="96"/>
                    <a:pt x="88" y="96"/>
                  </a:cubicBezTo>
                  <a:cubicBezTo>
                    <a:pt x="92" y="96"/>
                    <a:pt x="96" y="92"/>
                    <a:pt x="96" y="88"/>
                  </a:cubicBezTo>
                  <a:cubicBezTo>
                    <a:pt x="96" y="84"/>
                    <a:pt x="92" y="80"/>
                    <a:pt x="88" y="80"/>
                  </a:cubicBezTo>
                  <a:moveTo>
                    <a:pt x="176" y="88"/>
                  </a:moveTo>
                  <a:cubicBezTo>
                    <a:pt x="176" y="78"/>
                    <a:pt x="164" y="70"/>
                    <a:pt x="146" y="64"/>
                  </a:cubicBezTo>
                  <a:cubicBezTo>
                    <a:pt x="155" y="47"/>
                    <a:pt x="157" y="33"/>
                    <a:pt x="150" y="26"/>
                  </a:cubicBezTo>
                  <a:cubicBezTo>
                    <a:pt x="143" y="19"/>
                    <a:pt x="129" y="21"/>
                    <a:pt x="112" y="30"/>
                  </a:cubicBezTo>
                  <a:cubicBezTo>
                    <a:pt x="106" y="12"/>
                    <a:pt x="98" y="0"/>
                    <a:pt x="88" y="0"/>
                  </a:cubicBezTo>
                  <a:cubicBezTo>
                    <a:pt x="78" y="0"/>
                    <a:pt x="70" y="12"/>
                    <a:pt x="64" y="30"/>
                  </a:cubicBezTo>
                  <a:cubicBezTo>
                    <a:pt x="47" y="21"/>
                    <a:pt x="33" y="19"/>
                    <a:pt x="26" y="26"/>
                  </a:cubicBezTo>
                  <a:cubicBezTo>
                    <a:pt x="19" y="33"/>
                    <a:pt x="21" y="47"/>
                    <a:pt x="30" y="64"/>
                  </a:cubicBezTo>
                  <a:cubicBezTo>
                    <a:pt x="12" y="70"/>
                    <a:pt x="0" y="78"/>
                    <a:pt x="0" y="88"/>
                  </a:cubicBezTo>
                  <a:cubicBezTo>
                    <a:pt x="0" y="98"/>
                    <a:pt x="12" y="106"/>
                    <a:pt x="30" y="112"/>
                  </a:cubicBezTo>
                  <a:cubicBezTo>
                    <a:pt x="21" y="129"/>
                    <a:pt x="19" y="143"/>
                    <a:pt x="26" y="150"/>
                  </a:cubicBezTo>
                  <a:cubicBezTo>
                    <a:pt x="33" y="157"/>
                    <a:pt x="47" y="155"/>
                    <a:pt x="64" y="146"/>
                  </a:cubicBezTo>
                  <a:cubicBezTo>
                    <a:pt x="70" y="164"/>
                    <a:pt x="78" y="176"/>
                    <a:pt x="88" y="176"/>
                  </a:cubicBezTo>
                  <a:cubicBezTo>
                    <a:pt x="98" y="176"/>
                    <a:pt x="106" y="164"/>
                    <a:pt x="112" y="146"/>
                  </a:cubicBezTo>
                  <a:cubicBezTo>
                    <a:pt x="129" y="155"/>
                    <a:pt x="143" y="157"/>
                    <a:pt x="150" y="150"/>
                  </a:cubicBezTo>
                  <a:cubicBezTo>
                    <a:pt x="157" y="143"/>
                    <a:pt x="155" y="129"/>
                    <a:pt x="146" y="112"/>
                  </a:cubicBezTo>
                  <a:cubicBezTo>
                    <a:pt x="164" y="106"/>
                    <a:pt x="176" y="98"/>
                    <a:pt x="176" y="88"/>
                  </a:cubicBezTo>
                  <a:moveTo>
                    <a:pt x="8" y="88"/>
                  </a:moveTo>
                  <a:cubicBezTo>
                    <a:pt x="8" y="81"/>
                    <a:pt x="18" y="75"/>
                    <a:pt x="34" y="70"/>
                  </a:cubicBezTo>
                  <a:cubicBezTo>
                    <a:pt x="37" y="76"/>
                    <a:pt x="41" y="82"/>
                    <a:pt x="46" y="88"/>
                  </a:cubicBezTo>
                  <a:cubicBezTo>
                    <a:pt x="41" y="94"/>
                    <a:pt x="37" y="100"/>
                    <a:pt x="34" y="106"/>
                  </a:cubicBezTo>
                  <a:cubicBezTo>
                    <a:pt x="18" y="101"/>
                    <a:pt x="8" y="95"/>
                    <a:pt x="8" y="88"/>
                  </a:cubicBezTo>
                  <a:moveTo>
                    <a:pt x="56" y="75"/>
                  </a:moveTo>
                  <a:cubicBezTo>
                    <a:pt x="54" y="77"/>
                    <a:pt x="52" y="79"/>
                    <a:pt x="50" y="82"/>
                  </a:cubicBezTo>
                  <a:cubicBezTo>
                    <a:pt x="47" y="77"/>
                    <a:pt x="44" y="73"/>
                    <a:pt x="41" y="69"/>
                  </a:cubicBezTo>
                  <a:cubicBezTo>
                    <a:pt x="46" y="67"/>
                    <a:pt x="51" y="67"/>
                    <a:pt x="57" y="66"/>
                  </a:cubicBezTo>
                  <a:cubicBezTo>
                    <a:pt x="57" y="69"/>
                    <a:pt x="57" y="72"/>
                    <a:pt x="56" y="75"/>
                  </a:cubicBezTo>
                  <a:moveTo>
                    <a:pt x="57" y="110"/>
                  </a:moveTo>
                  <a:cubicBezTo>
                    <a:pt x="51" y="109"/>
                    <a:pt x="46" y="109"/>
                    <a:pt x="41" y="107"/>
                  </a:cubicBezTo>
                  <a:cubicBezTo>
                    <a:pt x="44" y="103"/>
                    <a:pt x="47" y="99"/>
                    <a:pt x="50" y="94"/>
                  </a:cubicBezTo>
                  <a:cubicBezTo>
                    <a:pt x="52" y="97"/>
                    <a:pt x="54" y="99"/>
                    <a:pt x="56" y="101"/>
                  </a:cubicBezTo>
                  <a:cubicBezTo>
                    <a:pt x="57" y="104"/>
                    <a:pt x="57" y="107"/>
                    <a:pt x="57" y="110"/>
                  </a:cubicBezTo>
                  <a:moveTo>
                    <a:pt x="31" y="145"/>
                  </a:moveTo>
                  <a:cubicBezTo>
                    <a:pt x="27" y="140"/>
                    <a:pt x="29" y="128"/>
                    <a:pt x="37" y="114"/>
                  </a:cubicBezTo>
                  <a:cubicBezTo>
                    <a:pt x="44" y="116"/>
                    <a:pt x="50" y="117"/>
                    <a:pt x="58" y="118"/>
                  </a:cubicBezTo>
                  <a:cubicBezTo>
                    <a:pt x="59" y="126"/>
                    <a:pt x="60" y="132"/>
                    <a:pt x="62" y="139"/>
                  </a:cubicBezTo>
                  <a:cubicBezTo>
                    <a:pt x="48" y="147"/>
                    <a:pt x="36" y="149"/>
                    <a:pt x="31" y="145"/>
                  </a:cubicBezTo>
                  <a:moveTo>
                    <a:pt x="58" y="58"/>
                  </a:moveTo>
                  <a:cubicBezTo>
                    <a:pt x="50" y="59"/>
                    <a:pt x="44" y="60"/>
                    <a:pt x="37" y="62"/>
                  </a:cubicBezTo>
                  <a:cubicBezTo>
                    <a:pt x="29" y="48"/>
                    <a:pt x="27" y="36"/>
                    <a:pt x="31" y="31"/>
                  </a:cubicBezTo>
                  <a:cubicBezTo>
                    <a:pt x="36" y="27"/>
                    <a:pt x="48" y="29"/>
                    <a:pt x="62" y="37"/>
                  </a:cubicBezTo>
                  <a:cubicBezTo>
                    <a:pt x="60" y="43"/>
                    <a:pt x="59" y="50"/>
                    <a:pt x="58" y="58"/>
                  </a:cubicBezTo>
                  <a:moveTo>
                    <a:pt x="110" y="57"/>
                  </a:moveTo>
                  <a:cubicBezTo>
                    <a:pt x="107" y="57"/>
                    <a:pt x="104" y="57"/>
                    <a:pt x="101" y="56"/>
                  </a:cubicBezTo>
                  <a:cubicBezTo>
                    <a:pt x="99" y="54"/>
                    <a:pt x="97" y="52"/>
                    <a:pt x="94" y="50"/>
                  </a:cubicBezTo>
                  <a:cubicBezTo>
                    <a:pt x="99" y="47"/>
                    <a:pt x="103" y="44"/>
                    <a:pt x="107" y="41"/>
                  </a:cubicBezTo>
                  <a:cubicBezTo>
                    <a:pt x="109" y="46"/>
                    <a:pt x="109" y="51"/>
                    <a:pt x="110" y="57"/>
                  </a:cubicBezTo>
                  <a:moveTo>
                    <a:pt x="88" y="8"/>
                  </a:moveTo>
                  <a:cubicBezTo>
                    <a:pt x="95" y="8"/>
                    <a:pt x="101" y="18"/>
                    <a:pt x="106" y="34"/>
                  </a:cubicBezTo>
                  <a:cubicBezTo>
                    <a:pt x="100" y="37"/>
                    <a:pt x="94" y="41"/>
                    <a:pt x="88" y="46"/>
                  </a:cubicBezTo>
                  <a:cubicBezTo>
                    <a:pt x="82" y="41"/>
                    <a:pt x="76" y="37"/>
                    <a:pt x="70" y="34"/>
                  </a:cubicBezTo>
                  <a:cubicBezTo>
                    <a:pt x="75" y="18"/>
                    <a:pt x="81" y="8"/>
                    <a:pt x="88" y="8"/>
                  </a:cubicBezTo>
                  <a:moveTo>
                    <a:pt x="69" y="41"/>
                  </a:moveTo>
                  <a:cubicBezTo>
                    <a:pt x="73" y="44"/>
                    <a:pt x="77" y="47"/>
                    <a:pt x="82" y="50"/>
                  </a:cubicBezTo>
                  <a:cubicBezTo>
                    <a:pt x="79" y="52"/>
                    <a:pt x="77" y="54"/>
                    <a:pt x="75" y="56"/>
                  </a:cubicBezTo>
                  <a:cubicBezTo>
                    <a:pt x="72" y="57"/>
                    <a:pt x="69" y="57"/>
                    <a:pt x="66" y="57"/>
                  </a:cubicBezTo>
                  <a:cubicBezTo>
                    <a:pt x="67" y="51"/>
                    <a:pt x="67" y="46"/>
                    <a:pt x="69" y="41"/>
                  </a:cubicBezTo>
                  <a:moveTo>
                    <a:pt x="66" y="119"/>
                  </a:moveTo>
                  <a:cubicBezTo>
                    <a:pt x="69" y="119"/>
                    <a:pt x="72" y="119"/>
                    <a:pt x="75" y="120"/>
                  </a:cubicBezTo>
                  <a:cubicBezTo>
                    <a:pt x="77" y="122"/>
                    <a:pt x="79" y="124"/>
                    <a:pt x="82" y="126"/>
                  </a:cubicBezTo>
                  <a:cubicBezTo>
                    <a:pt x="77" y="129"/>
                    <a:pt x="73" y="132"/>
                    <a:pt x="69" y="135"/>
                  </a:cubicBezTo>
                  <a:cubicBezTo>
                    <a:pt x="67" y="130"/>
                    <a:pt x="67" y="125"/>
                    <a:pt x="66" y="119"/>
                  </a:cubicBezTo>
                  <a:moveTo>
                    <a:pt x="88" y="168"/>
                  </a:moveTo>
                  <a:cubicBezTo>
                    <a:pt x="81" y="168"/>
                    <a:pt x="75" y="158"/>
                    <a:pt x="70" y="142"/>
                  </a:cubicBezTo>
                  <a:cubicBezTo>
                    <a:pt x="76" y="139"/>
                    <a:pt x="82" y="135"/>
                    <a:pt x="88" y="130"/>
                  </a:cubicBezTo>
                  <a:cubicBezTo>
                    <a:pt x="94" y="135"/>
                    <a:pt x="100" y="139"/>
                    <a:pt x="106" y="142"/>
                  </a:cubicBezTo>
                  <a:cubicBezTo>
                    <a:pt x="101" y="158"/>
                    <a:pt x="95" y="168"/>
                    <a:pt x="88" y="168"/>
                  </a:cubicBezTo>
                  <a:moveTo>
                    <a:pt x="107" y="135"/>
                  </a:moveTo>
                  <a:cubicBezTo>
                    <a:pt x="103" y="132"/>
                    <a:pt x="99" y="129"/>
                    <a:pt x="94" y="126"/>
                  </a:cubicBezTo>
                  <a:cubicBezTo>
                    <a:pt x="97" y="124"/>
                    <a:pt x="99" y="122"/>
                    <a:pt x="101" y="120"/>
                  </a:cubicBezTo>
                  <a:cubicBezTo>
                    <a:pt x="104" y="119"/>
                    <a:pt x="107" y="119"/>
                    <a:pt x="110" y="119"/>
                  </a:cubicBezTo>
                  <a:cubicBezTo>
                    <a:pt x="109" y="125"/>
                    <a:pt x="109" y="130"/>
                    <a:pt x="107" y="135"/>
                  </a:cubicBezTo>
                  <a:moveTo>
                    <a:pt x="112" y="98"/>
                  </a:moveTo>
                  <a:cubicBezTo>
                    <a:pt x="110" y="100"/>
                    <a:pt x="107" y="103"/>
                    <a:pt x="105" y="105"/>
                  </a:cubicBezTo>
                  <a:cubicBezTo>
                    <a:pt x="103" y="107"/>
                    <a:pt x="100" y="110"/>
                    <a:pt x="98" y="112"/>
                  </a:cubicBezTo>
                  <a:cubicBezTo>
                    <a:pt x="95" y="112"/>
                    <a:pt x="91" y="112"/>
                    <a:pt x="88" y="112"/>
                  </a:cubicBezTo>
                  <a:cubicBezTo>
                    <a:pt x="85" y="112"/>
                    <a:pt x="81" y="112"/>
                    <a:pt x="78" y="112"/>
                  </a:cubicBezTo>
                  <a:cubicBezTo>
                    <a:pt x="76" y="110"/>
                    <a:pt x="73" y="107"/>
                    <a:pt x="71" y="105"/>
                  </a:cubicBezTo>
                  <a:cubicBezTo>
                    <a:pt x="69" y="103"/>
                    <a:pt x="66" y="100"/>
                    <a:pt x="64" y="98"/>
                  </a:cubicBezTo>
                  <a:cubicBezTo>
                    <a:pt x="64" y="95"/>
                    <a:pt x="64" y="91"/>
                    <a:pt x="64" y="88"/>
                  </a:cubicBezTo>
                  <a:cubicBezTo>
                    <a:pt x="64" y="85"/>
                    <a:pt x="64" y="81"/>
                    <a:pt x="64" y="78"/>
                  </a:cubicBezTo>
                  <a:cubicBezTo>
                    <a:pt x="66" y="76"/>
                    <a:pt x="69" y="73"/>
                    <a:pt x="71" y="71"/>
                  </a:cubicBezTo>
                  <a:cubicBezTo>
                    <a:pt x="73" y="69"/>
                    <a:pt x="76" y="66"/>
                    <a:pt x="78" y="64"/>
                  </a:cubicBezTo>
                  <a:cubicBezTo>
                    <a:pt x="81" y="64"/>
                    <a:pt x="85" y="64"/>
                    <a:pt x="88" y="64"/>
                  </a:cubicBezTo>
                  <a:cubicBezTo>
                    <a:pt x="91" y="64"/>
                    <a:pt x="95" y="64"/>
                    <a:pt x="98" y="64"/>
                  </a:cubicBezTo>
                  <a:cubicBezTo>
                    <a:pt x="100" y="66"/>
                    <a:pt x="103" y="69"/>
                    <a:pt x="105" y="71"/>
                  </a:cubicBezTo>
                  <a:cubicBezTo>
                    <a:pt x="107" y="73"/>
                    <a:pt x="110" y="76"/>
                    <a:pt x="112" y="78"/>
                  </a:cubicBezTo>
                  <a:cubicBezTo>
                    <a:pt x="112" y="81"/>
                    <a:pt x="112" y="85"/>
                    <a:pt x="112" y="88"/>
                  </a:cubicBezTo>
                  <a:cubicBezTo>
                    <a:pt x="112" y="91"/>
                    <a:pt x="112" y="95"/>
                    <a:pt x="112" y="98"/>
                  </a:cubicBezTo>
                  <a:moveTo>
                    <a:pt x="145" y="31"/>
                  </a:moveTo>
                  <a:cubicBezTo>
                    <a:pt x="149" y="36"/>
                    <a:pt x="147" y="48"/>
                    <a:pt x="139" y="62"/>
                  </a:cubicBezTo>
                  <a:cubicBezTo>
                    <a:pt x="133" y="60"/>
                    <a:pt x="126" y="59"/>
                    <a:pt x="118" y="58"/>
                  </a:cubicBezTo>
                  <a:cubicBezTo>
                    <a:pt x="117" y="50"/>
                    <a:pt x="116" y="43"/>
                    <a:pt x="114" y="37"/>
                  </a:cubicBezTo>
                  <a:cubicBezTo>
                    <a:pt x="128" y="29"/>
                    <a:pt x="140" y="27"/>
                    <a:pt x="145" y="31"/>
                  </a:cubicBezTo>
                  <a:moveTo>
                    <a:pt x="126" y="82"/>
                  </a:moveTo>
                  <a:cubicBezTo>
                    <a:pt x="124" y="79"/>
                    <a:pt x="122" y="77"/>
                    <a:pt x="120" y="75"/>
                  </a:cubicBezTo>
                  <a:cubicBezTo>
                    <a:pt x="119" y="72"/>
                    <a:pt x="119" y="69"/>
                    <a:pt x="119" y="66"/>
                  </a:cubicBezTo>
                  <a:cubicBezTo>
                    <a:pt x="125" y="67"/>
                    <a:pt x="130" y="67"/>
                    <a:pt x="135" y="69"/>
                  </a:cubicBezTo>
                  <a:cubicBezTo>
                    <a:pt x="132" y="73"/>
                    <a:pt x="129" y="77"/>
                    <a:pt x="126" y="82"/>
                  </a:cubicBezTo>
                  <a:moveTo>
                    <a:pt x="126" y="94"/>
                  </a:moveTo>
                  <a:cubicBezTo>
                    <a:pt x="129" y="99"/>
                    <a:pt x="132" y="103"/>
                    <a:pt x="135" y="107"/>
                  </a:cubicBezTo>
                  <a:cubicBezTo>
                    <a:pt x="130" y="109"/>
                    <a:pt x="125" y="109"/>
                    <a:pt x="119" y="110"/>
                  </a:cubicBezTo>
                  <a:cubicBezTo>
                    <a:pt x="119" y="107"/>
                    <a:pt x="119" y="104"/>
                    <a:pt x="120" y="101"/>
                  </a:cubicBezTo>
                  <a:cubicBezTo>
                    <a:pt x="122" y="99"/>
                    <a:pt x="124" y="97"/>
                    <a:pt x="126" y="94"/>
                  </a:cubicBezTo>
                  <a:moveTo>
                    <a:pt x="145" y="145"/>
                  </a:moveTo>
                  <a:cubicBezTo>
                    <a:pt x="140" y="149"/>
                    <a:pt x="128" y="147"/>
                    <a:pt x="114" y="139"/>
                  </a:cubicBezTo>
                  <a:cubicBezTo>
                    <a:pt x="116" y="132"/>
                    <a:pt x="117" y="126"/>
                    <a:pt x="118" y="118"/>
                  </a:cubicBezTo>
                  <a:cubicBezTo>
                    <a:pt x="126" y="117"/>
                    <a:pt x="133" y="116"/>
                    <a:pt x="139" y="114"/>
                  </a:cubicBezTo>
                  <a:cubicBezTo>
                    <a:pt x="147" y="128"/>
                    <a:pt x="149" y="140"/>
                    <a:pt x="145" y="145"/>
                  </a:cubicBezTo>
                  <a:moveTo>
                    <a:pt x="142" y="106"/>
                  </a:moveTo>
                  <a:cubicBezTo>
                    <a:pt x="139" y="100"/>
                    <a:pt x="135" y="94"/>
                    <a:pt x="130" y="88"/>
                  </a:cubicBezTo>
                  <a:cubicBezTo>
                    <a:pt x="135" y="82"/>
                    <a:pt x="139" y="76"/>
                    <a:pt x="142" y="70"/>
                  </a:cubicBezTo>
                  <a:cubicBezTo>
                    <a:pt x="158" y="75"/>
                    <a:pt x="168" y="81"/>
                    <a:pt x="168" y="88"/>
                  </a:cubicBezTo>
                  <a:cubicBezTo>
                    <a:pt x="168" y="95"/>
                    <a:pt x="158" y="101"/>
                    <a:pt x="142" y="10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</p:grpSp>
      <p:sp>
        <p:nvSpPr>
          <p:cNvPr id="12" name="TextBox 14">
            <a:extLst>
              <a:ext uri="{FF2B5EF4-FFF2-40B4-BE49-F238E27FC236}">
                <a16:creationId xmlns:a16="http://schemas.microsoft.com/office/drawing/2014/main" id="{9F7FBD6B-76B7-4800-9F09-8302EE6A1C76}"/>
              </a:ext>
            </a:extLst>
          </p:cNvPr>
          <p:cNvSpPr txBox="1"/>
          <p:nvPr/>
        </p:nvSpPr>
        <p:spPr>
          <a:xfrm>
            <a:off x="668487" y="1848200"/>
            <a:ext cx="4569820" cy="2395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Členovia</a:t>
            </a:r>
            <a:endParaRPr lang="sk-SK" sz="2400" dirty="0"/>
          </a:p>
          <a:p>
            <a:endParaRPr lang="sk-SK" sz="667" dirty="0"/>
          </a:p>
          <a:p>
            <a:pPr marL="228611" indent="-228611">
              <a:buFont typeface="Arial" charset="0"/>
              <a:buChar char="•"/>
            </a:pPr>
            <a:r>
              <a:rPr lang="sk-SK" sz="1700" dirty="0"/>
              <a:t>Milan </a:t>
            </a:r>
            <a:r>
              <a:rPr lang="sk-SK" sz="1700" dirty="0" err="1"/>
              <a:t>Andrejkovič</a:t>
            </a:r>
            <a:r>
              <a:rPr lang="en-US" sz="1700" dirty="0"/>
              <a:t> (ÚSROS MV SR)</a:t>
            </a:r>
          </a:p>
          <a:p>
            <a:pPr marL="228611" indent="-228611">
              <a:buFont typeface="Arial" charset="0"/>
              <a:buChar char="•"/>
            </a:pPr>
            <a:r>
              <a:rPr lang="en-US" sz="1700" dirty="0"/>
              <a:t>Dominika </a:t>
            </a:r>
            <a:r>
              <a:rPr lang="en-US" sz="1700" dirty="0" err="1"/>
              <a:t>Vargová</a:t>
            </a:r>
            <a:r>
              <a:rPr lang="en-US" sz="1700" dirty="0"/>
              <a:t>  (</a:t>
            </a:r>
            <a:r>
              <a:rPr lang="en-US" sz="1700" dirty="0" err="1"/>
              <a:t>Kataster</a:t>
            </a:r>
            <a:r>
              <a:rPr lang="en-US" sz="1700" dirty="0"/>
              <a:t>)</a:t>
            </a:r>
          </a:p>
          <a:p>
            <a:pPr marL="228611" indent="-228611">
              <a:buFont typeface="Arial" charset="0"/>
              <a:buChar char="•"/>
            </a:pPr>
            <a:r>
              <a:rPr lang="en-US" sz="1700" dirty="0" err="1"/>
              <a:t>Ľubomíra</a:t>
            </a:r>
            <a:r>
              <a:rPr lang="en-US" sz="1700" dirty="0"/>
              <a:t> </a:t>
            </a:r>
            <a:r>
              <a:rPr lang="en-US" sz="1700" dirty="0" err="1"/>
              <a:t>Šoltysová</a:t>
            </a:r>
            <a:r>
              <a:rPr lang="en-US" sz="1700" dirty="0"/>
              <a:t> (</a:t>
            </a:r>
            <a:r>
              <a:rPr lang="en-US" sz="1700" dirty="0" err="1"/>
              <a:t>Kataster</a:t>
            </a:r>
            <a:r>
              <a:rPr lang="en-US" sz="1700" dirty="0"/>
              <a:t>)</a:t>
            </a:r>
          </a:p>
          <a:p>
            <a:pPr marL="228611" indent="-228611">
              <a:buFont typeface="Arial" charset="0"/>
              <a:buChar char="•"/>
            </a:pPr>
            <a:r>
              <a:rPr lang="en-US" sz="1700" dirty="0"/>
              <a:t>Miroslav </a:t>
            </a:r>
            <a:r>
              <a:rPr lang="en-US" sz="1700" dirty="0" err="1"/>
              <a:t>Chlipala</a:t>
            </a:r>
            <a:r>
              <a:rPr lang="en-US" sz="1700" dirty="0"/>
              <a:t> (PPP)</a:t>
            </a:r>
            <a:endParaRPr lang="sk-SK" sz="1700" dirty="0"/>
          </a:p>
          <a:p>
            <a:pPr marL="228611" indent="-228611">
              <a:buFont typeface="Arial" charset="0"/>
              <a:buChar char="•"/>
            </a:pPr>
            <a:r>
              <a:rPr lang="sk-SK" sz="1700" dirty="0">
                <a:solidFill>
                  <a:srgbClr val="FF0000"/>
                </a:solidFill>
              </a:rPr>
              <a:t> - (NASES)</a:t>
            </a:r>
          </a:p>
          <a:p>
            <a:pPr marL="228611" indent="-228611">
              <a:buFont typeface="Arial" charset="0"/>
              <a:buChar char="•"/>
            </a:pPr>
            <a:r>
              <a:rPr lang="sk-SK" sz="1700" dirty="0">
                <a:solidFill>
                  <a:srgbClr val="FF0000"/>
                </a:solidFill>
              </a:rPr>
              <a:t> - (MS SR)</a:t>
            </a:r>
          </a:p>
          <a:p>
            <a:pPr marL="228611" indent="-228611">
              <a:buFont typeface="Arial" charset="0"/>
              <a:buChar char="•"/>
            </a:pPr>
            <a:r>
              <a:rPr lang="sk-SK" sz="1700" dirty="0"/>
              <a:t>Michal Číž (UPVII)</a:t>
            </a:r>
            <a:endParaRPr lang="uk-UA" sz="1700" dirty="0"/>
          </a:p>
        </p:txBody>
      </p:sp>
    </p:spTree>
    <p:extLst>
      <p:ext uri="{BB962C8B-B14F-4D97-AF65-F5344CB8AC3E}">
        <p14:creationId xmlns:p14="http://schemas.microsoft.com/office/powerpoint/2010/main" val="365883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4200" y="365552"/>
            <a:ext cx="3632200" cy="923330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Zákon</a:t>
            </a:r>
            <a:r>
              <a:rPr lang="en-US" dirty="0">
                <a:solidFill>
                  <a:schemeClr val="accent1"/>
                </a:solidFill>
              </a:rPr>
              <a:t> o </a:t>
            </a:r>
            <a:r>
              <a:rPr lang="en-US" dirty="0" err="1">
                <a:solidFill>
                  <a:schemeClr val="accent1"/>
                </a:solidFill>
              </a:rPr>
              <a:t>údajoch</a:t>
            </a:r>
            <a:r>
              <a:rPr lang="en-US" dirty="0">
                <a:solidFill>
                  <a:schemeClr val="accent1"/>
                </a:solidFill>
              </a:rPr>
              <a:t>:</a:t>
            </a:r>
            <a:br>
              <a:rPr lang="en-US" dirty="0"/>
            </a:br>
            <a:r>
              <a:rPr lang="en-US" dirty="0" err="1">
                <a:solidFill>
                  <a:schemeClr val="accent1"/>
                </a:solidFill>
              </a:rPr>
              <a:t>Výsledky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4</a:t>
            </a:fld>
            <a:endParaRPr/>
          </a:p>
        </p:txBody>
      </p:sp>
      <p:sp>
        <p:nvSpPr>
          <p:cNvPr id="17" name="Rectangle 16"/>
          <p:cNvSpPr/>
          <p:nvPr/>
        </p:nvSpPr>
        <p:spPr>
          <a:xfrm>
            <a:off x="0" y="1600200"/>
            <a:ext cx="12192000" cy="36576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641600" y="1754139"/>
            <a:ext cx="6908800" cy="609600"/>
            <a:chOff x="3276600" y="3298531"/>
            <a:chExt cx="10363200" cy="914400"/>
          </a:xfrm>
        </p:grpSpPr>
        <p:sp>
          <p:nvSpPr>
            <p:cNvPr id="18" name="Freeform 29"/>
            <p:cNvSpPr>
              <a:spLocks noEditPoints="1"/>
            </p:cNvSpPr>
            <p:nvPr/>
          </p:nvSpPr>
          <p:spPr bwMode="auto">
            <a:xfrm>
              <a:off x="3276600" y="3298531"/>
              <a:ext cx="914400" cy="9144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419600" y="3432567"/>
              <a:ext cx="9220200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Podpora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zavádzania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použitia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umelej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inteligencie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641600" y="2683934"/>
            <a:ext cx="6908800" cy="609600"/>
            <a:chOff x="3276600" y="3298531"/>
            <a:chExt cx="10363200" cy="914400"/>
          </a:xfrm>
        </p:grpSpPr>
        <p:sp>
          <p:nvSpPr>
            <p:cNvPr id="32" name="Freeform 29"/>
            <p:cNvSpPr>
              <a:spLocks noEditPoints="1"/>
            </p:cNvSpPr>
            <p:nvPr/>
          </p:nvSpPr>
          <p:spPr bwMode="auto">
            <a:xfrm>
              <a:off x="3276600" y="3298531"/>
              <a:ext cx="914400" cy="9144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419600" y="3432567"/>
              <a:ext cx="9220200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Riešenie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otázky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platforiem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641600" y="3613729"/>
            <a:ext cx="6908800" cy="920354"/>
            <a:chOff x="3276600" y="3298531"/>
            <a:chExt cx="10363200" cy="1380531"/>
          </a:xfrm>
        </p:grpSpPr>
        <p:sp>
          <p:nvSpPr>
            <p:cNvPr id="35" name="Freeform 29"/>
            <p:cNvSpPr>
              <a:spLocks noEditPoints="1"/>
            </p:cNvSpPr>
            <p:nvPr/>
          </p:nvSpPr>
          <p:spPr bwMode="auto">
            <a:xfrm>
              <a:off x="3276600" y="3298531"/>
              <a:ext cx="914400" cy="9144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19600" y="3432566"/>
              <a:ext cx="9220200" cy="1246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Verejný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sektor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maximálne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využívajúci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údaje</a:t>
              </a:r>
              <a:r>
                <a:rPr lang="sk-SK" sz="2400" dirty="0">
                  <a:solidFill>
                    <a:schemeClr val="bg1"/>
                  </a:solidFill>
                  <a:latin typeface="+mj-lt"/>
                </a:rPr>
                <a:t> (</a:t>
              </a:r>
              <a:r>
                <a:rPr lang="sk-SK" sz="2400" dirty="0" err="1">
                  <a:solidFill>
                    <a:schemeClr val="bg1"/>
                  </a:solidFill>
                  <a:latin typeface="+mj-lt"/>
                </a:rPr>
                <a:t>Data</a:t>
              </a:r>
              <a:r>
                <a:rPr lang="sk-SK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sk-SK" sz="2400" dirty="0" err="1">
                  <a:solidFill>
                    <a:schemeClr val="bg1"/>
                  </a:solidFill>
                  <a:latin typeface="+mj-lt"/>
                </a:rPr>
                <a:t>Driven</a:t>
              </a:r>
              <a:r>
                <a:rPr lang="sk-SK" sz="2400" dirty="0">
                  <a:solidFill>
                    <a:schemeClr val="bg1"/>
                  </a:solidFill>
                  <a:latin typeface="+mj-lt"/>
                </a:rPr>
                <a:t> State)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F48EC6A-C315-44CD-814B-65E1F8B5F4B5}"/>
              </a:ext>
            </a:extLst>
          </p:cNvPr>
          <p:cNvGrpSpPr/>
          <p:nvPr/>
        </p:nvGrpSpPr>
        <p:grpSpPr>
          <a:xfrm>
            <a:off x="2641600" y="4552840"/>
            <a:ext cx="6908800" cy="609600"/>
            <a:chOff x="3276600" y="3298531"/>
            <a:chExt cx="10363200" cy="914400"/>
          </a:xfrm>
        </p:grpSpPr>
        <p:sp>
          <p:nvSpPr>
            <p:cNvPr id="15" name="Freeform 29">
              <a:extLst>
                <a:ext uri="{FF2B5EF4-FFF2-40B4-BE49-F238E27FC236}">
                  <a16:creationId xmlns:a16="http://schemas.microsoft.com/office/drawing/2014/main" id="{C349CA7A-493D-4CA8-8A8D-7C5E32C78C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6600" y="3298531"/>
              <a:ext cx="914400" cy="9144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3E2F04D-1227-4FBC-A712-83F6BCB0F8CD}"/>
                </a:ext>
              </a:extLst>
            </p:cNvPr>
            <p:cNvSpPr txBox="1"/>
            <p:nvPr/>
          </p:nvSpPr>
          <p:spPr>
            <a:xfrm>
              <a:off x="4419600" y="3432567"/>
              <a:ext cx="9220200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2400" dirty="0">
                  <a:solidFill>
                    <a:schemeClr val="bg1"/>
                  </a:solidFill>
                  <a:latin typeface="+mj-lt"/>
                </a:rPr>
                <a:t>Čistota a </a:t>
              </a:r>
              <a:r>
                <a:rPr lang="sk-SK" sz="2400" dirty="0" err="1">
                  <a:solidFill>
                    <a:schemeClr val="bg1"/>
                  </a:solidFill>
                  <a:latin typeface="+mj-lt"/>
                </a:rPr>
                <a:t>referencovateľnosť</a:t>
              </a:r>
              <a:r>
                <a:rPr lang="sk-SK" sz="2400" dirty="0">
                  <a:solidFill>
                    <a:schemeClr val="bg1"/>
                  </a:solidFill>
                  <a:latin typeface="+mj-lt"/>
                </a:rPr>
                <a:t> údajov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025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84200" y="157803"/>
            <a:ext cx="3632200" cy="1338828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Zákon</a:t>
            </a:r>
            <a:r>
              <a:rPr lang="en-US" dirty="0">
                <a:solidFill>
                  <a:schemeClr val="accent1"/>
                </a:solidFill>
              </a:rPr>
              <a:t> o </a:t>
            </a:r>
            <a:r>
              <a:rPr lang="en-US" dirty="0" err="1">
                <a:solidFill>
                  <a:schemeClr val="accent1"/>
                </a:solidFill>
              </a:rPr>
              <a:t>údajoch</a:t>
            </a:r>
            <a:r>
              <a:rPr lang="en-US" dirty="0">
                <a:solidFill>
                  <a:schemeClr val="accent1"/>
                </a:solidFill>
              </a:rPr>
              <a:t>: </a:t>
            </a:r>
            <a:r>
              <a:rPr lang="en-US" b="0" dirty="0" err="1">
                <a:solidFill>
                  <a:schemeClr val="accent1"/>
                </a:solidFill>
              </a:rPr>
              <a:t>participatívna</a:t>
            </a:r>
            <a:r>
              <a:rPr lang="en-US" b="0" dirty="0">
                <a:solidFill>
                  <a:schemeClr val="accent1"/>
                </a:solidFill>
              </a:rPr>
              <a:t> </a:t>
            </a:r>
            <a:r>
              <a:rPr lang="en-US" b="0" dirty="0" err="1">
                <a:solidFill>
                  <a:schemeClr val="accent1"/>
                </a:solidFill>
              </a:rPr>
              <a:t>príprava</a:t>
            </a:r>
            <a:endParaRPr lang="uk-UA" b="0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5</a:t>
            </a:fld>
            <a:endParaRPr/>
          </a:p>
        </p:txBody>
      </p:sp>
      <p:grpSp>
        <p:nvGrpSpPr>
          <p:cNvPr id="12" name="Group 11"/>
          <p:cNvGrpSpPr/>
          <p:nvPr/>
        </p:nvGrpSpPr>
        <p:grpSpPr>
          <a:xfrm>
            <a:off x="1250731" y="3613027"/>
            <a:ext cx="6659064" cy="304800"/>
            <a:chOff x="1876097" y="5419541"/>
            <a:chExt cx="9988596" cy="457200"/>
          </a:xfrm>
        </p:grpSpPr>
        <p:cxnSp>
          <p:nvCxnSpPr>
            <p:cNvPr id="6" name="Straight Connector 5"/>
            <p:cNvCxnSpPr>
              <a:stCxn id="8" idx="6"/>
              <a:endCxn id="16" idx="2"/>
            </p:cNvCxnSpPr>
            <p:nvPr/>
          </p:nvCxnSpPr>
          <p:spPr>
            <a:xfrm>
              <a:off x="2333297" y="5648141"/>
              <a:ext cx="9074196" cy="0"/>
            </a:xfrm>
            <a:prstGeom prst="line">
              <a:avLst/>
            </a:prstGeom>
            <a:ln w="254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5053229" y="5419541"/>
              <a:ext cx="457200" cy="45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sz="1333" b="1">
                  <a:solidFill>
                    <a:schemeClr val="accent2"/>
                  </a:solidFill>
                </a:rPr>
                <a:t>2</a:t>
              </a:r>
              <a:endParaRPr lang="uk-UA" sz="1333" b="1">
                <a:solidFill>
                  <a:schemeClr val="accent2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1876097" y="5419541"/>
              <a:ext cx="457200" cy="45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sz="1333" b="1">
                  <a:solidFill>
                    <a:schemeClr val="accent2"/>
                  </a:solidFill>
                </a:rPr>
                <a:t>1</a:t>
              </a:r>
              <a:endParaRPr lang="uk-UA" sz="1333" b="1">
                <a:solidFill>
                  <a:schemeClr val="accent2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8230361" y="5419541"/>
              <a:ext cx="457200" cy="45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sz="1333" b="1">
                  <a:solidFill>
                    <a:schemeClr val="accent2"/>
                  </a:solidFill>
                </a:rPr>
                <a:t>3</a:t>
              </a:r>
              <a:endParaRPr lang="uk-UA" sz="1333" b="1">
                <a:solidFill>
                  <a:schemeClr val="accent2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1407493" y="5419541"/>
              <a:ext cx="457200" cy="45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sz="1333" b="1">
                  <a:solidFill>
                    <a:schemeClr val="accent2"/>
                  </a:solidFill>
                </a:rPr>
                <a:t>4</a:t>
              </a:r>
              <a:endParaRPr lang="uk-UA" sz="1333" b="1">
                <a:solidFill>
                  <a:schemeClr val="accent2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84200" y="2206353"/>
            <a:ext cx="3938788" cy="1277431"/>
            <a:chOff x="876300" y="3309531"/>
            <a:chExt cx="5908180" cy="1916147"/>
          </a:xfrm>
        </p:grpSpPr>
        <p:sp>
          <p:nvSpPr>
            <p:cNvPr id="9" name="TextBox 8"/>
            <p:cNvSpPr txBox="1"/>
            <p:nvPr/>
          </p:nvSpPr>
          <p:spPr>
            <a:xfrm>
              <a:off x="876300" y="3309531"/>
              <a:ext cx="5448299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Zriadenie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pracovnej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skupiny</a:t>
              </a:r>
              <a:endParaRPr lang="uk-UA" sz="1333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835585" y="4090877"/>
              <a:ext cx="4948895" cy="446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 err="1">
                  <a:solidFill>
                    <a:schemeClr val="tx2"/>
                  </a:solidFill>
                </a:rPr>
                <a:t>Bude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stretávať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na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týždennej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báze</a:t>
              </a:r>
              <a:endParaRPr lang="uk-UA" sz="1333" dirty="0">
                <a:solidFill>
                  <a:schemeClr val="tx2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876097" y="4533180"/>
              <a:ext cx="2127760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latin typeface="+mj-lt"/>
                </a:rPr>
                <a:t>júl</a:t>
              </a:r>
              <a:r>
                <a:rPr lang="en-US" sz="2400" dirty="0">
                  <a:latin typeface="+mj-lt"/>
                </a:rPr>
                <a:t> 2018</a:t>
              </a:r>
              <a:endParaRPr lang="uk-UA" sz="2400" dirty="0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68819" y="4051918"/>
            <a:ext cx="2230994" cy="2088892"/>
            <a:chOff x="5053227" y="6077877"/>
            <a:chExt cx="3346490" cy="2000242"/>
          </a:xfrm>
        </p:grpSpPr>
        <p:sp>
          <p:nvSpPr>
            <p:cNvPr id="29" name="TextBox 28"/>
            <p:cNvSpPr txBox="1"/>
            <p:nvPr/>
          </p:nvSpPr>
          <p:spPr>
            <a:xfrm>
              <a:off x="5053228" y="6077877"/>
              <a:ext cx="2523904" cy="1800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Legislatívny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zámer</a:t>
              </a:r>
              <a:r>
                <a:rPr lang="sk-SK" sz="2400" dirty="0">
                  <a:solidFill>
                    <a:schemeClr val="accent1"/>
                  </a:solidFill>
                  <a:latin typeface="+mj-lt"/>
                </a:rPr>
                <a:t> (+MPK)</a:t>
              </a:r>
              <a:endParaRPr lang="uk-UA" sz="1333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053227" y="7282388"/>
              <a:ext cx="3346490" cy="795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+mj-lt"/>
                </a:rPr>
                <a:t>august </a:t>
              </a:r>
              <a:r>
                <a:rPr lang="sk-SK" sz="2400" dirty="0">
                  <a:latin typeface="+mj-lt"/>
                </a:rPr>
                <a:t> - september </a:t>
              </a:r>
              <a:r>
                <a:rPr lang="en-US" sz="2400" dirty="0">
                  <a:latin typeface="+mj-lt"/>
                </a:rPr>
                <a:t>2018</a:t>
              </a:r>
              <a:endParaRPr lang="uk-UA" sz="2400" dirty="0">
                <a:latin typeface="+mj-l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536527" y="1707531"/>
            <a:ext cx="3299264" cy="1623443"/>
            <a:chOff x="8304788" y="3704865"/>
            <a:chExt cx="4948896" cy="2435165"/>
          </a:xfrm>
        </p:grpSpPr>
        <p:sp>
          <p:nvSpPr>
            <p:cNvPr id="33" name="TextBox 32"/>
            <p:cNvSpPr txBox="1"/>
            <p:nvPr/>
          </p:nvSpPr>
          <p:spPr>
            <a:xfrm>
              <a:off x="8304788" y="3704865"/>
              <a:ext cx="2523903" cy="1246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Paragrafové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znenie</a:t>
              </a:r>
              <a:endParaRPr lang="uk-UA" sz="1333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304788" y="4994042"/>
              <a:ext cx="4948896" cy="446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 err="1">
                  <a:solidFill>
                    <a:schemeClr val="tx2"/>
                  </a:solidFill>
                </a:rPr>
                <a:t>Vypracovaná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doložka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vplyvov</a:t>
              </a:r>
              <a:endParaRPr lang="uk-UA" sz="1333" dirty="0">
                <a:solidFill>
                  <a:schemeClr val="tx2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304788" y="5447532"/>
              <a:ext cx="4262894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latin typeface="+mj-lt"/>
                </a:rPr>
                <a:t>november</a:t>
              </a:r>
              <a:r>
                <a:rPr lang="en-US" sz="2400" dirty="0">
                  <a:latin typeface="+mj-lt"/>
                </a:rPr>
                <a:t> 2018</a:t>
              </a:r>
              <a:endParaRPr lang="uk-UA" sz="2400" dirty="0">
                <a:latin typeface="+mj-lt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75720" y="4136882"/>
            <a:ext cx="3657600" cy="1363874"/>
            <a:chOff x="10271048" y="6628844"/>
            <a:chExt cx="5486399" cy="2045811"/>
          </a:xfrm>
        </p:grpSpPr>
        <p:sp>
          <p:nvSpPr>
            <p:cNvPr id="37" name="TextBox 36"/>
            <p:cNvSpPr txBox="1"/>
            <p:nvPr/>
          </p:nvSpPr>
          <p:spPr>
            <a:xfrm>
              <a:off x="10271048" y="6628844"/>
              <a:ext cx="5486399" cy="1246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Medzirezortné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pripomienkovaice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konanie</a:t>
              </a:r>
              <a:endParaRPr lang="uk-UA" sz="1333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407493" y="7982157"/>
              <a:ext cx="3552514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+mj-lt"/>
                </a:rPr>
                <a:t>December 2018</a:t>
              </a:r>
              <a:endParaRPr lang="uk-UA" sz="2400" dirty="0">
                <a:latin typeface="+mj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909795" y="3528737"/>
            <a:ext cx="4099955" cy="473381"/>
            <a:chOff x="11864692" y="5293105"/>
            <a:chExt cx="6149933" cy="710072"/>
          </a:xfrm>
        </p:grpSpPr>
        <p:cxnSp>
          <p:nvCxnSpPr>
            <p:cNvPr id="5" name="Straight Connector 4"/>
            <p:cNvCxnSpPr>
              <a:stCxn id="16" idx="6"/>
            </p:cNvCxnSpPr>
            <p:nvPr/>
          </p:nvCxnSpPr>
          <p:spPr>
            <a:xfrm>
              <a:off x="11864692" y="5648141"/>
              <a:ext cx="2715768" cy="0"/>
            </a:xfrm>
            <a:prstGeom prst="line">
              <a:avLst/>
            </a:prstGeom>
            <a:ln w="254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15490723" y="5293105"/>
              <a:ext cx="2523902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Schválenie</a:t>
              </a:r>
              <a:endParaRPr lang="uk-UA" sz="1333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43" name="Freeform 196"/>
            <p:cNvSpPr>
              <a:spLocks noEditPoints="1"/>
            </p:cNvSpPr>
            <p:nvPr/>
          </p:nvSpPr>
          <p:spPr bwMode="auto">
            <a:xfrm>
              <a:off x="14584623" y="5293105"/>
              <a:ext cx="710072" cy="710072"/>
            </a:xfrm>
            <a:custGeom>
              <a:avLst/>
              <a:gdLst>
                <a:gd name="T0" fmla="*/ 97 w 176"/>
                <a:gd name="T1" fmla="*/ 84 h 176"/>
                <a:gd name="T2" fmla="*/ 90 w 176"/>
                <a:gd name="T3" fmla="*/ 62 h 176"/>
                <a:gd name="T4" fmla="*/ 99 w 176"/>
                <a:gd name="T5" fmla="*/ 72 h 176"/>
                <a:gd name="T6" fmla="*/ 107 w 176"/>
                <a:gd name="T7" fmla="*/ 64 h 176"/>
                <a:gd name="T8" fmla="*/ 97 w 176"/>
                <a:gd name="T9" fmla="*/ 55 h 176"/>
                <a:gd name="T10" fmla="*/ 90 w 176"/>
                <a:gd name="T11" fmla="*/ 48 h 176"/>
                <a:gd name="T12" fmla="*/ 85 w 176"/>
                <a:gd name="T13" fmla="*/ 54 h 176"/>
                <a:gd name="T14" fmla="*/ 72 w 176"/>
                <a:gd name="T15" fmla="*/ 58 h 176"/>
                <a:gd name="T16" fmla="*/ 66 w 176"/>
                <a:gd name="T17" fmla="*/ 72 h 176"/>
                <a:gd name="T18" fmla="*/ 72 w 176"/>
                <a:gd name="T19" fmla="*/ 86 h 176"/>
                <a:gd name="T20" fmla="*/ 85 w 176"/>
                <a:gd name="T21" fmla="*/ 92 h 176"/>
                <a:gd name="T22" fmla="*/ 77 w 176"/>
                <a:gd name="T23" fmla="*/ 110 h 176"/>
                <a:gd name="T24" fmla="*/ 64 w 176"/>
                <a:gd name="T25" fmla="*/ 100 h 176"/>
                <a:gd name="T26" fmla="*/ 70 w 176"/>
                <a:gd name="T27" fmla="*/ 116 h 176"/>
                <a:gd name="T28" fmla="*/ 85 w 176"/>
                <a:gd name="T29" fmla="*/ 122 h 176"/>
                <a:gd name="T30" fmla="*/ 90 w 176"/>
                <a:gd name="T31" fmla="*/ 128 h 176"/>
                <a:gd name="T32" fmla="*/ 98 w 176"/>
                <a:gd name="T33" fmla="*/ 120 h 176"/>
                <a:gd name="T34" fmla="*/ 109 w 176"/>
                <a:gd name="T35" fmla="*/ 110 h 176"/>
                <a:gd name="T36" fmla="*/ 109 w 176"/>
                <a:gd name="T37" fmla="*/ 93 h 176"/>
                <a:gd name="T38" fmla="*/ 85 w 176"/>
                <a:gd name="T39" fmla="*/ 80 h 176"/>
                <a:gd name="T40" fmla="*/ 79 w 176"/>
                <a:gd name="T41" fmla="*/ 77 h 176"/>
                <a:gd name="T42" fmla="*/ 76 w 176"/>
                <a:gd name="T43" fmla="*/ 71 h 176"/>
                <a:gd name="T44" fmla="*/ 85 w 176"/>
                <a:gd name="T45" fmla="*/ 62 h 176"/>
                <a:gd name="T46" fmla="*/ 97 w 176"/>
                <a:gd name="T47" fmla="*/ 111 h 176"/>
                <a:gd name="T48" fmla="*/ 90 w 176"/>
                <a:gd name="T49" fmla="*/ 92 h 176"/>
                <a:gd name="T50" fmla="*/ 97 w 176"/>
                <a:gd name="T51" fmla="*/ 96 h 176"/>
                <a:gd name="T52" fmla="*/ 100 w 176"/>
                <a:gd name="T53" fmla="*/ 103 h 176"/>
                <a:gd name="T54" fmla="*/ 88 w 176"/>
                <a:gd name="T55" fmla="*/ 0 h 176"/>
                <a:gd name="T56" fmla="*/ 88 w 176"/>
                <a:gd name="T57" fmla="*/ 176 h 176"/>
                <a:gd name="T58" fmla="*/ 88 w 176"/>
                <a:gd name="T59" fmla="*/ 0 h 176"/>
                <a:gd name="T60" fmla="*/ 8 w 176"/>
                <a:gd name="T61" fmla="*/ 88 h 176"/>
                <a:gd name="T62" fmla="*/ 168 w 176"/>
                <a:gd name="T63" fmla="*/ 8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6" h="176">
                  <a:moveTo>
                    <a:pt x="104" y="87"/>
                  </a:moveTo>
                  <a:cubicBezTo>
                    <a:pt x="102" y="86"/>
                    <a:pt x="100" y="85"/>
                    <a:pt x="97" y="84"/>
                  </a:cubicBezTo>
                  <a:cubicBezTo>
                    <a:pt x="95" y="83"/>
                    <a:pt x="93" y="82"/>
                    <a:pt x="90" y="81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3" y="62"/>
                    <a:pt x="95" y="63"/>
                    <a:pt x="96" y="64"/>
                  </a:cubicBezTo>
                  <a:cubicBezTo>
                    <a:pt x="98" y="66"/>
                    <a:pt x="99" y="68"/>
                    <a:pt x="99" y="72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69"/>
                    <a:pt x="108" y="66"/>
                    <a:pt x="107" y="64"/>
                  </a:cubicBezTo>
                  <a:cubicBezTo>
                    <a:pt x="106" y="62"/>
                    <a:pt x="105" y="60"/>
                    <a:pt x="103" y="58"/>
                  </a:cubicBezTo>
                  <a:cubicBezTo>
                    <a:pt x="101" y="57"/>
                    <a:pt x="99" y="56"/>
                    <a:pt x="97" y="55"/>
                  </a:cubicBezTo>
                  <a:cubicBezTo>
                    <a:pt x="95" y="54"/>
                    <a:pt x="93" y="54"/>
                    <a:pt x="90" y="54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2" y="54"/>
                    <a:pt x="81" y="54"/>
                    <a:pt x="78" y="55"/>
                  </a:cubicBezTo>
                  <a:cubicBezTo>
                    <a:pt x="76" y="56"/>
                    <a:pt x="74" y="57"/>
                    <a:pt x="72" y="58"/>
                  </a:cubicBezTo>
                  <a:cubicBezTo>
                    <a:pt x="70" y="60"/>
                    <a:pt x="69" y="62"/>
                    <a:pt x="67" y="64"/>
                  </a:cubicBezTo>
                  <a:cubicBezTo>
                    <a:pt x="66" y="66"/>
                    <a:pt x="66" y="69"/>
                    <a:pt x="66" y="72"/>
                  </a:cubicBezTo>
                  <a:cubicBezTo>
                    <a:pt x="66" y="75"/>
                    <a:pt x="66" y="78"/>
                    <a:pt x="68" y="80"/>
                  </a:cubicBezTo>
                  <a:cubicBezTo>
                    <a:pt x="69" y="82"/>
                    <a:pt x="70" y="84"/>
                    <a:pt x="72" y="86"/>
                  </a:cubicBezTo>
                  <a:cubicBezTo>
                    <a:pt x="74" y="87"/>
                    <a:pt x="76" y="88"/>
                    <a:pt x="79" y="89"/>
                  </a:cubicBezTo>
                  <a:cubicBezTo>
                    <a:pt x="81" y="90"/>
                    <a:pt x="83" y="91"/>
                    <a:pt x="85" y="92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81" y="113"/>
                    <a:pt x="79" y="112"/>
                    <a:pt x="77" y="110"/>
                  </a:cubicBezTo>
                  <a:cubicBezTo>
                    <a:pt x="75" y="108"/>
                    <a:pt x="74" y="104"/>
                    <a:pt x="75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4" y="104"/>
                    <a:pt x="65" y="107"/>
                    <a:pt x="66" y="109"/>
                  </a:cubicBezTo>
                  <a:cubicBezTo>
                    <a:pt x="67" y="112"/>
                    <a:pt x="68" y="114"/>
                    <a:pt x="70" y="116"/>
                  </a:cubicBezTo>
                  <a:cubicBezTo>
                    <a:pt x="72" y="118"/>
                    <a:pt x="74" y="119"/>
                    <a:pt x="77" y="120"/>
                  </a:cubicBezTo>
                  <a:cubicBezTo>
                    <a:pt x="80" y="121"/>
                    <a:pt x="82" y="122"/>
                    <a:pt x="85" y="122"/>
                  </a:cubicBezTo>
                  <a:cubicBezTo>
                    <a:pt x="85" y="128"/>
                    <a:pt x="85" y="128"/>
                    <a:pt x="85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93" y="122"/>
                    <a:pt x="95" y="121"/>
                    <a:pt x="98" y="120"/>
                  </a:cubicBezTo>
                  <a:cubicBezTo>
                    <a:pt x="100" y="119"/>
                    <a:pt x="102" y="118"/>
                    <a:pt x="104" y="116"/>
                  </a:cubicBezTo>
                  <a:cubicBezTo>
                    <a:pt x="106" y="115"/>
                    <a:pt x="108" y="113"/>
                    <a:pt x="109" y="110"/>
                  </a:cubicBezTo>
                  <a:cubicBezTo>
                    <a:pt x="110" y="108"/>
                    <a:pt x="110" y="105"/>
                    <a:pt x="110" y="101"/>
                  </a:cubicBezTo>
                  <a:cubicBezTo>
                    <a:pt x="110" y="98"/>
                    <a:pt x="110" y="95"/>
                    <a:pt x="109" y="93"/>
                  </a:cubicBezTo>
                  <a:cubicBezTo>
                    <a:pt x="108" y="91"/>
                    <a:pt x="106" y="89"/>
                    <a:pt x="104" y="87"/>
                  </a:cubicBezTo>
                  <a:moveTo>
                    <a:pt x="85" y="80"/>
                  </a:moveTo>
                  <a:cubicBezTo>
                    <a:pt x="84" y="80"/>
                    <a:pt x="83" y="79"/>
                    <a:pt x="82" y="79"/>
                  </a:cubicBezTo>
                  <a:cubicBezTo>
                    <a:pt x="81" y="79"/>
                    <a:pt x="80" y="78"/>
                    <a:pt x="79" y="77"/>
                  </a:cubicBezTo>
                  <a:cubicBezTo>
                    <a:pt x="78" y="77"/>
                    <a:pt x="77" y="76"/>
                    <a:pt x="77" y="75"/>
                  </a:cubicBezTo>
                  <a:cubicBezTo>
                    <a:pt x="76" y="74"/>
                    <a:pt x="76" y="72"/>
                    <a:pt x="76" y="71"/>
                  </a:cubicBezTo>
                  <a:cubicBezTo>
                    <a:pt x="76" y="68"/>
                    <a:pt x="77" y="65"/>
                    <a:pt x="78" y="64"/>
                  </a:cubicBezTo>
                  <a:cubicBezTo>
                    <a:pt x="80" y="63"/>
                    <a:pt x="82" y="62"/>
                    <a:pt x="85" y="62"/>
                  </a:cubicBezTo>
                  <a:lnTo>
                    <a:pt x="85" y="80"/>
                  </a:lnTo>
                  <a:close/>
                  <a:moveTo>
                    <a:pt x="97" y="111"/>
                  </a:moveTo>
                  <a:cubicBezTo>
                    <a:pt x="95" y="112"/>
                    <a:pt x="93" y="113"/>
                    <a:pt x="90" y="114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2" y="93"/>
                    <a:pt x="92" y="93"/>
                    <a:pt x="94" y="94"/>
                  </a:cubicBezTo>
                  <a:cubicBezTo>
                    <a:pt x="95" y="94"/>
                    <a:pt x="96" y="95"/>
                    <a:pt x="97" y="96"/>
                  </a:cubicBezTo>
                  <a:cubicBezTo>
                    <a:pt x="98" y="96"/>
                    <a:pt x="99" y="97"/>
                    <a:pt x="99" y="98"/>
                  </a:cubicBezTo>
                  <a:cubicBezTo>
                    <a:pt x="100" y="100"/>
                    <a:pt x="100" y="101"/>
                    <a:pt x="100" y="103"/>
                  </a:cubicBezTo>
                  <a:cubicBezTo>
                    <a:pt x="100" y="106"/>
                    <a:pt x="99" y="109"/>
                    <a:pt x="97" y="111"/>
                  </a:cubicBezTo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moveTo>
                    <a:pt x="88" y="168"/>
                  </a:move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32" y="8"/>
                    <a:pt x="168" y="44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</p:grpSp>
    </p:spTree>
    <p:extLst>
      <p:ext uri="{BB962C8B-B14F-4D97-AF65-F5344CB8AC3E}">
        <p14:creationId xmlns:p14="http://schemas.microsoft.com/office/powerpoint/2010/main" val="293553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157803"/>
            <a:ext cx="3632200" cy="1338828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Zákon</a:t>
            </a:r>
            <a:r>
              <a:rPr lang="en-US" dirty="0">
                <a:solidFill>
                  <a:schemeClr val="accent1"/>
                </a:solidFill>
              </a:rPr>
              <a:t> o </a:t>
            </a:r>
            <a:r>
              <a:rPr lang="en-US" dirty="0" err="1">
                <a:solidFill>
                  <a:schemeClr val="accent1"/>
                </a:solidFill>
              </a:rPr>
              <a:t>údajoch</a:t>
            </a:r>
            <a:r>
              <a:rPr lang="en-US" dirty="0">
                <a:solidFill>
                  <a:schemeClr val="accent1"/>
                </a:solidFill>
              </a:rPr>
              <a:t>:</a:t>
            </a:r>
            <a:br>
              <a:rPr lang="en-US" dirty="0"/>
            </a:br>
            <a:r>
              <a:rPr lang="en-US" b="0" dirty="0" err="1">
                <a:solidFill>
                  <a:schemeClr val="accent1"/>
                </a:solidFill>
              </a:rPr>
              <a:t>údaje</a:t>
            </a:r>
            <a:r>
              <a:rPr lang="en-US" b="0" dirty="0">
                <a:solidFill>
                  <a:schemeClr val="accent1"/>
                </a:solidFill>
              </a:rPr>
              <a:t> </a:t>
            </a:r>
            <a:r>
              <a:rPr lang="en-US" b="0" dirty="0" err="1">
                <a:solidFill>
                  <a:schemeClr val="accent1"/>
                </a:solidFill>
              </a:rPr>
              <a:t>vo</a:t>
            </a:r>
            <a:r>
              <a:rPr lang="en-US" b="0" dirty="0">
                <a:solidFill>
                  <a:schemeClr val="accent1"/>
                </a:solidFill>
              </a:rPr>
              <a:t> </a:t>
            </a:r>
            <a:r>
              <a:rPr lang="en-US" b="0" dirty="0" err="1">
                <a:solidFill>
                  <a:schemeClr val="accent1"/>
                </a:solidFill>
              </a:rPr>
              <a:t>verejnej</a:t>
            </a:r>
            <a:r>
              <a:rPr lang="en-US" b="0" dirty="0">
                <a:solidFill>
                  <a:schemeClr val="accent1"/>
                </a:solidFill>
              </a:rPr>
              <a:t> </a:t>
            </a:r>
            <a:r>
              <a:rPr lang="en-US" b="0" dirty="0" err="1">
                <a:solidFill>
                  <a:schemeClr val="accent1"/>
                </a:solidFill>
              </a:rPr>
              <a:t>správe</a:t>
            </a:r>
            <a:endParaRPr lang="uk-UA" b="0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6</a:t>
            </a:fld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608842" y="3769730"/>
            <a:ext cx="3607557" cy="955951"/>
            <a:chOff x="913262" y="5654593"/>
            <a:chExt cx="5411336" cy="1433927"/>
          </a:xfrm>
        </p:grpSpPr>
        <p:sp>
          <p:nvSpPr>
            <p:cNvPr id="16" name="TextBox 15"/>
            <p:cNvSpPr txBox="1"/>
            <p:nvPr/>
          </p:nvSpPr>
          <p:spPr>
            <a:xfrm>
              <a:off x="913262" y="5654593"/>
              <a:ext cx="5411336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err="1">
                  <a:latin typeface="+mj-lt"/>
                </a:rPr>
                <a:t>Vlastníctvo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údajov</a:t>
              </a:r>
              <a:endParaRPr lang="en-US" sz="2400" dirty="0">
                <a:latin typeface="+mj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13262" y="6334660"/>
              <a:ext cx="5411336" cy="753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33" dirty="0" err="1">
                  <a:solidFill>
                    <a:schemeClr val="tx2"/>
                  </a:solidFill>
                </a:rPr>
                <a:t>definícia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konceptu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vlastníctva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r>
                <a:rPr lang="en-US" sz="1333" dirty="0">
                  <a:solidFill>
                    <a:schemeClr val="tx2"/>
                  </a:solidFill>
                </a:rPr>
                <a:t>, </a:t>
              </a:r>
              <a:r>
                <a:rPr lang="en-US" sz="1333" dirty="0" err="1">
                  <a:solidFill>
                    <a:schemeClr val="tx2"/>
                  </a:solidFill>
                </a:rPr>
                <a:t>nastavenie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práv</a:t>
              </a:r>
              <a:r>
                <a:rPr lang="en-US" sz="1333" dirty="0">
                  <a:solidFill>
                    <a:schemeClr val="tx2"/>
                  </a:solidFill>
                </a:rPr>
                <a:t> a </a:t>
              </a:r>
              <a:r>
                <a:rPr lang="en-US" sz="1333" dirty="0" err="1">
                  <a:solidFill>
                    <a:schemeClr val="tx2"/>
                  </a:solidFill>
                </a:rPr>
                <a:t>povinnosti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vlastníkov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endParaRPr lang="uk-UA" sz="1333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08841" y="2112341"/>
            <a:ext cx="3607559" cy="1366192"/>
            <a:chOff x="913262" y="3168509"/>
            <a:chExt cx="5411338" cy="2049288"/>
          </a:xfrm>
        </p:grpSpPr>
        <p:sp>
          <p:nvSpPr>
            <p:cNvPr id="19" name="TextBox 18"/>
            <p:cNvSpPr txBox="1"/>
            <p:nvPr/>
          </p:nvSpPr>
          <p:spPr>
            <a:xfrm>
              <a:off x="913262" y="3168509"/>
              <a:ext cx="5411338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err="1">
                  <a:latin typeface="+mj-lt"/>
                </a:rPr>
                <a:t>Otvorené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údaje</a:t>
              </a:r>
              <a:endParaRPr lang="en-US" sz="2400" dirty="0">
                <a:latin typeface="+mj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13262" y="3848576"/>
              <a:ext cx="5411338" cy="1369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33" dirty="0" err="1">
                  <a:solidFill>
                    <a:schemeClr val="tx2"/>
                  </a:solidFill>
                </a:rPr>
                <a:t>špecifikácia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publikovania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verejnej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správy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vo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formáte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otvorených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r>
                <a:rPr lang="en-US" sz="1333" dirty="0">
                  <a:solidFill>
                    <a:schemeClr val="tx2"/>
                  </a:solidFill>
                </a:rPr>
                <a:t> a </a:t>
              </a:r>
              <a:r>
                <a:rPr lang="en-US" sz="1333" dirty="0" err="1">
                  <a:solidFill>
                    <a:schemeClr val="tx2"/>
                  </a:solidFill>
                </a:rPr>
                <a:t>jasná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definícia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verejného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záujmu</a:t>
              </a:r>
              <a:r>
                <a:rPr lang="en-US" sz="1333" dirty="0">
                  <a:solidFill>
                    <a:schemeClr val="tx2"/>
                  </a:solidFill>
                </a:rPr>
                <a:t> pre </a:t>
              </a:r>
              <a:r>
                <a:rPr lang="en-US" sz="1333" dirty="0" err="1">
                  <a:solidFill>
                    <a:schemeClr val="tx2"/>
                  </a:solidFill>
                </a:rPr>
                <a:t>použitie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endParaRPr lang="en-US" sz="1333" dirty="0">
                <a:solidFill>
                  <a:schemeClr val="tx2"/>
                </a:solidFill>
              </a:endParaRPr>
            </a:p>
            <a:p>
              <a:pPr algn="r"/>
              <a:endParaRPr lang="uk-UA" sz="1333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975600" y="2112339"/>
            <a:ext cx="3607557" cy="1571314"/>
            <a:chOff x="11963400" y="3168509"/>
            <a:chExt cx="5411336" cy="2356970"/>
          </a:xfrm>
        </p:grpSpPr>
        <p:sp>
          <p:nvSpPr>
            <p:cNvPr id="22" name="TextBox 21"/>
            <p:cNvSpPr txBox="1"/>
            <p:nvPr/>
          </p:nvSpPr>
          <p:spPr>
            <a:xfrm>
              <a:off x="11963400" y="3168509"/>
              <a:ext cx="5411336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latin typeface="+mj-lt"/>
                </a:rPr>
                <a:t>Používanie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údajov</a:t>
              </a:r>
              <a:endParaRPr lang="en-US" sz="2400" dirty="0">
                <a:latin typeface="+mj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1963400" y="3848577"/>
              <a:ext cx="5411334" cy="1676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 err="1">
                  <a:solidFill>
                    <a:schemeClr val="tx2"/>
                  </a:solidFill>
                </a:rPr>
                <a:t>modernizácia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spôsobu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používania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vo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verejnej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správe</a:t>
              </a:r>
              <a:r>
                <a:rPr lang="en-US" sz="1333" dirty="0">
                  <a:solidFill>
                    <a:schemeClr val="tx2"/>
                  </a:solidFill>
                </a:rPr>
                <a:t> – </a:t>
              </a:r>
              <a:r>
                <a:rPr lang="en-US" sz="1333" dirty="0" err="1">
                  <a:solidFill>
                    <a:schemeClr val="tx2"/>
                  </a:solidFill>
                </a:rPr>
                <a:t>údaje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bude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možné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používať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na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analytické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účely</a:t>
              </a:r>
              <a:r>
                <a:rPr lang="en-US" sz="1333" dirty="0">
                  <a:solidFill>
                    <a:schemeClr val="tx2"/>
                  </a:solidFill>
                </a:rPr>
                <a:t> a pre </a:t>
              </a:r>
              <a:r>
                <a:rPr lang="en-US" sz="1333" dirty="0" err="1">
                  <a:solidFill>
                    <a:schemeClr val="tx2"/>
                  </a:solidFill>
                </a:rPr>
                <a:t>podporu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rozhodovania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ak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zabezpečí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ochrana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osobných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endParaRPr lang="en-US" sz="1333" dirty="0">
                <a:solidFill>
                  <a:schemeClr val="tx2"/>
                </a:solidFill>
              </a:endParaRPr>
            </a:p>
            <a:p>
              <a:r>
                <a:rPr lang="en-US" sz="1333" dirty="0" err="1">
                  <a:solidFill>
                    <a:schemeClr val="tx2"/>
                  </a:solidFill>
                </a:rPr>
                <a:t>Rámec</a:t>
              </a:r>
              <a:r>
                <a:rPr lang="en-US" sz="1333" dirty="0">
                  <a:solidFill>
                    <a:schemeClr val="tx2"/>
                  </a:solidFill>
                </a:rPr>
                <a:t> pre </a:t>
              </a:r>
              <a:r>
                <a:rPr lang="en-US" sz="1333" dirty="0" err="1">
                  <a:solidFill>
                    <a:schemeClr val="tx2"/>
                  </a:solidFill>
                </a:rPr>
                <a:t>anonymizáciu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endParaRPr lang="uk-UA" sz="1333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975600" y="3769730"/>
            <a:ext cx="3607557" cy="955951"/>
            <a:chOff x="11963399" y="5654593"/>
            <a:chExt cx="5411335" cy="1433927"/>
          </a:xfrm>
        </p:grpSpPr>
        <p:sp>
          <p:nvSpPr>
            <p:cNvPr id="25" name="TextBox 24"/>
            <p:cNvSpPr txBox="1"/>
            <p:nvPr/>
          </p:nvSpPr>
          <p:spPr>
            <a:xfrm>
              <a:off x="11963399" y="5654593"/>
              <a:ext cx="5411335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latin typeface="+mj-lt"/>
                </a:rPr>
                <a:t>Biznis</a:t>
              </a:r>
              <a:r>
                <a:rPr lang="en-US" sz="2400" dirty="0">
                  <a:latin typeface="+mj-lt"/>
                </a:rPr>
                <a:t> model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963400" y="6334660"/>
              <a:ext cx="5411334" cy="753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 err="1">
                  <a:solidFill>
                    <a:schemeClr val="tx2"/>
                  </a:solidFill>
                </a:rPr>
                <a:t>Spôsob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financovania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tvorby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vo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vzťahu</a:t>
              </a:r>
              <a:r>
                <a:rPr lang="en-US" sz="1333" dirty="0">
                  <a:solidFill>
                    <a:schemeClr val="tx2"/>
                  </a:solidFill>
                </a:rPr>
                <a:t> k ich </a:t>
              </a:r>
              <a:r>
                <a:rPr lang="en-US" sz="1333" dirty="0" err="1">
                  <a:solidFill>
                    <a:schemeClr val="tx2"/>
                  </a:solidFill>
                </a:rPr>
                <a:t>zverejňovaniu</a:t>
              </a:r>
              <a:endParaRPr lang="uk-UA" sz="1333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06280" y="2234436"/>
            <a:ext cx="2579441" cy="2439268"/>
            <a:chOff x="7209419" y="3351654"/>
            <a:chExt cx="3869162" cy="3658902"/>
          </a:xfrm>
        </p:grpSpPr>
        <p:sp>
          <p:nvSpPr>
            <p:cNvPr id="5" name="Oval 7"/>
            <p:cNvSpPr/>
            <p:nvPr/>
          </p:nvSpPr>
          <p:spPr>
            <a:xfrm>
              <a:off x="7248170" y="3351654"/>
              <a:ext cx="3658902" cy="3658902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6" name="Oval 3"/>
            <p:cNvSpPr/>
            <p:nvPr/>
          </p:nvSpPr>
          <p:spPr>
            <a:xfrm>
              <a:off x="7209419" y="3534798"/>
              <a:ext cx="1151007" cy="1151007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8" name="Oval 3"/>
            <p:cNvSpPr/>
            <p:nvPr/>
          </p:nvSpPr>
          <p:spPr>
            <a:xfrm>
              <a:off x="9927574" y="3534798"/>
              <a:ext cx="1151007" cy="1151007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10" name="Oval 3"/>
            <p:cNvSpPr/>
            <p:nvPr/>
          </p:nvSpPr>
          <p:spPr>
            <a:xfrm>
              <a:off x="7209419" y="5607259"/>
              <a:ext cx="1151007" cy="1151007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12" name="Oval 3"/>
            <p:cNvSpPr/>
            <p:nvPr/>
          </p:nvSpPr>
          <p:spPr>
            <a:xfrm>
              <a:off x="9927574" y="5607259"/>
              <a:ext cx="1151007" cy="1151007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28" name="Freeform 118"/>
            <p:cNvSpPr>
              <a:spLocks noEditPoints="1"/>
            </p:cNvSpPr>
            <p:nvPr/>
          </p:nvSpPr>
          <p:spPr bwMode="auto">
            <a:xfrm>
              <a:off x="7542471" y="3860960"/>
              <a:ext cx="484901" cy="495673"/>
            </a:xfrm>
            <a:custGeom>
              <a:avLst/>
              <a:gdLst>
                <a:gd name="T0" fmla="*/ 168 w 176"/>
                <a:gd name="T1" fmla="*/ 80 h 176"/>
                <a:gd name="T2" fmla="*/ 176 w 176"/>
                <a:gd name="T3" fmla="*/ 80 h 176"/>
                <a:gd name="T4" fmla="*/ 92 w 176"/>
                <a:gd name="T5" fmla="*/ 4 h 176"/>
                <a:gd name="T6" fmla="*/ 96 w 176"/>
                <a:gd name="T7" fmla="*/ 48 h 176"/>
                <a:gd name="T8" fmla="*/ 132 w 176"/>
                <a:gd name="T9" fmla="*/ 84 h 176"/>
                <a:gd name="T10" fmla="*/ 96 w 176"/>
                <a:gd name="T11" fmla="*/ 40 h 176"/>
                <a:gd name="T12" fmla="*/ 96 w 176"/>
                <a:gd name="T13" fmla="*/ 48 h 176"/>
                <a:gd name="T14" fmla="*/ 104 w 176"/>
                <a:gd name="T15" fmla="*/ 80 h 176"/>
                <a:gd name="T16" fmla="*/ 88 w 176"/>
                <a:gd name="T17" fmla="*/ 80 h 176"/>
                <a:gd name="T18" fmla="*/ 176 w 176"/>
                <a:gd name="T19" fmla="*/ 140 h 176"/>
                <a:gd name="T20" fmla="*/ 170 w 176"/>
                <a:gd name="T21" fmla="*/ 130 h 176"/>
                <a:gd name="T22" fmla="*/ 128 w 176"/>
                <a:gd name="T23" fmla="*/ 100 h 176"/>
                <a:gd name="T24" fmla="*/ 111 w 176"/>
                <a:gd name="T25" fmla="*/ 112 h 176"/>
                <a:gd name="T26" fmla="*/ 105 w 176"/>
                <a:gd name="T27" fmla="*/ 115 h 176"/>
                <a:gd name="T28" fmla="*/ 99 w 176"/>
                <a:gd name="T29" fmla="*/ 111 h 176"/>
                <a:gd name="T30" fmla="*/ 65 w 176"/>
                <a:gd name="T31" fmla="*/ 77 h 176"/>
                <a:gd name="T32" fmla="*/ 64 w 176"/>
                <a:gd name="T33" fmla="*/ 65 h 176"/>
                <a:gd name="T34" fmla="*/ 73 w 176"/>
                <a:gd name="T35" fmla="*/ 55 h 176"/>
                <a:gd name="T36" fmla="*/ 72 w 176"/>
                <a:gd name="T37" fmla="*/ 40 h 176"/>
                <a:gd name="T38" fmla="*/ 44 w 176"/>
                <a:gd name="T39" fmla="*/ 4 h 176"/>
                <a:gd name="T40" fmla="*/ 0 w 176"/>
                <a:gd name="T41" fmla="*/ 42 h 176"/>
                <a:gd name="T42" fmla="*/ 4 w 176"/>
                <a:gd name="T43" fmla="*/ 60 h 176"/>
                <a:gd name="T44" fmla="*/ 116 w 176"/>
                <a:gd name="T45" fmla="*/ 172 h 176"/>
                <a:gd name="T46" fmla="*/ 176 w 176"/>
                <a:gd name="T47" fmla="*/ 140 h 176"/>
                <a:gd name="T48" fmla="*/ 134 w 176"/>
                <a:gd name="T49" fmla="*/ 168 h 176"/>
                <a:gd name="T50" fmla="*/ 118 w 176"/>
                <a:gd name="T51" fmla="*/ 164 h 176"/>
                <a:gd name="T52" fmla="*/ 11 w 176"/>
                <a:gd name="T53" fmla="*/ 57 h 176"/>
                <a:gd name="T54" fmla="*/ 36 w 176"/>
                <a:gd name="T55" fmla="*/ 8 h 176"/>
                <a:gd name="T56" fmla="*/ 39 w 176"/>
                <a:gd name="T57" fmla="*/ 10 h 176"/>
                <a:gd name="T58" fmla="*/ 66 w 176"/>
                <a:gd name="T59" fmla="*/ 44 h 176"/>
                <a:gd name="T60" fmla="*/ 68 w 176"/>
                <a:gd name="T61" fmla="*/ 48 h 176"/>
                <a:gd name="T62" fmla="*/ 58 w 176"/>
                <a:gd name="T63" fmla="*/ 59 h 176"/>
                <a:gd name="T64" fmla="*/ 53 w 176"/>
                <a:gd name="T65" fmla="*/ 71 h 176"/>
                <a:gd name="T66" fmla="*/ 58 w 176"/>
                <a:gd name="T67" fmla="*/ 82 h 176"/>
                <a:gd name="T68" fmla="*/ 94 w 176"/>
                <a:gd name="T69" fmla="*/ 118 h 176"/>
                <a:gd name="T70" fmla="*/ 116 w 176"/>
                <a:gd name="T71" fmla="*/ 118 h 176"/>
                <a:gd name="T72" fmla="*/ 126 w 176"/>
                <a:gd name="T73" fmla="*/ 109 h 176"/>
                <a:gd name="T74" fmla="*/ 131 w 176"/>
                <a:gd name="T75" fmla="*/ 109 h 176"/>
                <a:gd name="T76" fmla="*/ 165 w 176"/>
                <a:gd name="T77" fmla="*/ 136 h 176"/>
                <a:gd name="T78" fmla="*/ 167 w 176"/>
                <a:gd name="T79" fmla="*/ 137 h 176"/>
                <a:gd name="T80" fmla="*/ 168 w 176"/>
                <a:gd name="T81" fmla="*/ 14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176">
                  <a:moveTo>
                    <a:pt x="96" y="8"/>
                  </a:moveTo>
                  <a:cubicBezTo>
                    <a:pt x="136" y="8"/>
                    <a:pt x="168" y="40"/>
                    <a:pt x="168" y="80"/>
                  </a:cubicBezTo>
                  <a:cubicBezTo>
                    <a:pt x="168" y="82"/>
                    <a:pt x="170" y="84"/>
                    <a:pt x="172" y="84"/>
                  </a:cubicBezTo>
                  <a:cubicBezTo>
                    <a:pt x="174" y="84"/>
                    <a:pt x="176" y="82"/>
                    <a:pt x="176" y="80"/>
                  </a:cubicBezTo>
                  <a:cubicBezTo>
                    <a:pt x="176" y="36"/>
                    <a:pt x="140" y="0"/>
                    <a:pt x="96" y="0"/>
                  </a:cubicBezTo>
                  <a:cubicBezTo>
                    <a:pt x="94" y="0"/>
                    <a:pt x="92" y="2"/>
                    <a:pt x="92" y="4"/>
                  </a:cubicBezTo>
                  <a:cubicBezTo>
                    <a:pt x="92" y="6"/>
                    <a:pt x="94" y="8"/>
                    <a:pt x="96" y="8"/>
                  </a:cubicBezTo>
                  <a:moveTo>
                    <a:pt x="96" y="48"/>
                  </a:moveTo>
                  <a:cubicBezTo>
                    <a:pt x="114" y="48"/>
                    <a:pt x="128" y="62"/>
                    <a:pt x="128" y="80"/>
                  </a:cubicBezTo>
                  <a:cubicBezTo>
                    <a:pt x="128" y="82"/>
                    <a:pt x="130" y="84"/>
                    <a:pt x="132" y="84"/>
                  </a:cubicBezTo>
                  <a:cubicBezTo>
                    <a:pt x="134" y="84"/>
                    <a:pt x="136" y="82"/>
                    <a:pt x="136" y="80"/>
                  </a:cubicBezTo>
                  <a:cubicBezTo>
                    <a:pt x="136" y="58"/>
                    <a:pt x="118" y="40"/>
                    <a:pt x="96" y="40"/>
                  </a:cubicBezTo>
                  <a:cubicBezTo>
                    <a:pt x="94" y="40"/>
                    <a:pt x="92" y="42"/>
                    <a:pt x="92" y="44"/>
                  </a:cubicBezTo>
                  <a:cubicBezTo>
                    <a:pt x="92" y="46"/>
                    <a:pt x="94" y="48"/>
                    <a:pt x="96" y="48"/>
                  </a:cubicBezTo>
                  <a:moveTo>
                    <a:pt x="96" y="88"/>
                  </a:moveTo>
                  <a:cubicBezTo>
                    <a:pt x="100" y="88"/>
                    <a:pt x="104" y="84"/>
                    <a:pt x="104" y="80"/>
                  </a:cubicBezTo>
                  <a:cubicBezTo>
                    <a:pt x="104" y="76"/>
                    <a:pt x="100" y="72"/>
                    <a:pt x="96" y="72"/>
                  </a:cubicBezTo>
                  <a:cubicBezTo>
                    <a:pt x="92" y="72"/>
                    <a:pt x="88" y="76"/>
                    <a:pt x="88" y="80"/>
                  </a:cubicBezTo>
                  <a:cubicBezTo>
                    <a:pt x="88" y="84"/>
                    <a:pt x="92" y="88"/>
                    <a:pt x="96" y="88"/>
                  </a:cubicBezTo>
                  <a:moveTo>
                    <a:pt x="176" y="140"/>
                  </a:moveTo>
                  <a:cubicBezTo>
                    <a:pt x="176" y="137"/>
                    <a:pt x="175" y="134"/>
                    <a:pt x="172" y="131"/>
                  </a:cubicBezTo>
                  <a:cubicBezTo>
                    <a:pt x="172" y="131"/>
                    <a:pt x="171" y="130"/>
                    <a:pt x="170" y="130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4" y="101"/>
                    <a:pt x="131" y="100"/>
                    <a:pt x="128" y="100"/>
                  </a:cubicBezTo>
                  <a:cubicBezTo>
                    <a:pt x="125" y="100"/>
                    <a:pt x="123" y="101"/>
                    <a:pt x="121" y="10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0" y="114"/>
                    <a:pt x="108" y="115"/>
                    <a:pt x="105" y="115"/>
                  </a:cubicBezTo>
                  <a:cubicBezTo>
                    <a:pt x="103" y="115"/>
                    <a:pt x="100" y="113"/>
                    <a:pt x="99" y="111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86" y="102"/>
                    <a:pt x="74" y="91"/>
                    <a:pt x="64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3" y="76"/>
                    <a:pt x="61" y="73"/>
                    <a:pt x="61" y="71"/>
                  </a:cubicBezTo>
                  <a:cubicBezTo>
                    <a:pt x="61" y="68"/>
                    <a:pt x="62" y="66"/>
                    <a:pt x="64" y="65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5" y="53"/>
                    <a:pt x="76" y="51"/>
                    <a:pt x="76" y="48"/>
                  </a:cubicBezTo>
                  <a:cubicBezTo>
                    <a:pt x="76" y="45"/>
                    <a:pt x="75" y="42"/>
                    <a:pt x="72" y="40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5"/>
                    <a:pt x="45" y="4"/>
                    <a:pt x="44" y="4"/>
                  </a:cubicBezTo>
                  <a:cubicBezTo>
                    <a:pt x="42" y="1"/>
                    <a:pt x="39" y="0"/>
                    <a:pt x="36" y="0"/>
                  </a:cubicBezTo>
                  <a:cubicBezTo>
                    <a:pt x="20" y="0"/>
                    <a:pt x="0" y="19"/>
                    <a:pt x="0" y="42"/>
                  </a:cubicBezTo>
                  <a:cubicBezTo>
                    <a:pt x="0" y="48"/>
                    <a:pt x="1" y="54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8" y="108"/>
                    <a:pt x="68" y="148"/>
                    <a:pt x="116" y="172"/>
                  </a:cubicBezTo>
                  <a:cubicBezTo>
                    <a:pt x="116" y="172"/>
                    <a:pt x="116" y="172"/>
                    <a:pt x="116" y="172"/>
                  </a:cubicBezTo>
                  <a:cubicBezTo>
                    <a:pt x="121" y="175"/>
                    <a:pt x="128" y="176"/>
                    <a:pt x="134" y="176"/>
                  </a:cubicBezTo>
                  <a:cubicBezTo>
                    <a:pt x="157" y="176"/>
                    <a:pt x="176" y="156"/>
                    <a:pt x="176" y="140"/>
                  </a:cubicBezTo>
                  <a:cubicBezTo>
                    <a:pt x="176" y="140"/>
                    <a:pt x="176" y="140"/>
                    <a:pt x="176" y="140"/>
                  </a:cubicBezTo>
                  <a:close/>
                  <a:moveTo>
                    <a:pt x="134" y="168"/>
                  </a:moveTo>
                  <a:cubicBezTo>
                    <a:pt x="129" y="168"/>
                    <a:pt x="124" y="167"/>
                    <a:pt x="119" y="165"/>
                  </a:cubicBezTo>
                  <a:cubicBezTo>
                    <a:pt x="119" y="165"/>
                    <a:pt x="119" y="164"/>
                    <a:pt x="118" y="164"/>
                  </a:cubicBezTo>
                  <a:cubicBezTo>
                    <a:pt x="73" y="141"/>
                    <a:pt x="35" y="103"/>
                    <a:pt x="12" y="58"/>
                  </a:cubicBezTo>
                  <a:cubicBezTo>
                    <a:pt x="12" y="57"/>
                    <a:pt x="11" y="57"/>
                    <a:pt x="11" y="57"/>
                  </a:cubicBezTo>
                  <a:cubicBezTo>
                    <a:pt x="9" y="52"/>
                    <a:pt x="8" y="47"/>
                    <a:pt x="8" y="42"/>
                  </a:cubicBezTo>
                  <a:cubicBezTo>
                    <a:pt x="8" y="23"/>
                    <a:pt x="25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39" y="9"/>
                    <a:pt x="39" y="9"/>
                    <a:pt x="39" y="10"/>
                  </a:cubicBezTo>
                  <a:cubicBezTo>
                    <a:pt x="39" y="10"/>
                    <a:pt x="40" y="10"/>
                    <a:pt x="40" y="11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5"/>
                    <a:pt x="67" y="45"/>
                    <a:pt x="67" y="45"/>
                  </a:cubicBezTo>
                  <a:cubicBezTo>
                    <a:pt x="67" y="46"/>
                    <a:pt x="68" y="47"/>
                    <a:pt x="68" y="48"/>
                  </a:cubicBezTo>
                  <a:cubicBezTo>
                    <a:pt x="68" y="49"/>
                    <a:pt x="68" y="49"/>
                    <a:pt x="67" y="50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5" y="62"/>
                    <a:pt x="53" y="66"/>
                    <a:pt x="53" y="71"/>
                  </a:cubicBezTo>
                  <a:cubicBezTo>
                    <a:pt x="53" y="75"/>
                    <a:pt x="55" y="79"/>
                    <a:pt x="58" y="82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68" y="96"/>
                    <a:pt x="80" y="108"/>
                    <a:pt x="94" y="118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7" y="121"/>
                    <a:pt x="101" y="123"/>
                    <a:pt x="105" y="123"/>
                  </a:cubicBezTo>
                  <a:cubicBezTo>
                    <a:pt x="109" y="123"/>
                    <a:pt x="113" y="121"/>
                    <a:pt x="116" y="118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26" y="109"/>
                    <a:pt x="126" y="109"/>
                    <a:pt x="126" y="109"/>
                  </a:cubicBezTo>
                  <a:cubicBezTo>
                    <a:pt x="127" y="108"/>
                    <a:pt x="127" y="108"/>
                    <a:pt x="128" y="108"/>
                  </a:cubicBezTo>
                  <a:cubicBezTo>
                    <a:pt x="129" y="108"/>
                    <a:pt x="130" y="109"/>
                    <a:pt x="131" y="109"/>
                  </a:cubicBezTo>
                  <a:cubicBezTo>
                    <a:pt x="131" y="109"/>
                    <a:pt x="131" y="110"/>
                    <a:pt x="131" y="110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6" y="136"/>
                    <a:pt x="166" y="136"/>
                    <a:pt x="166" y="137"/>
                  </a:cubicBezTo>
                  <a:cubicBezTo>
                    <a:pt x="166" y="137"/>
                    <a:pt x="167" y="137"/>
                    <a:pt x="167" y="137"/>
                  </a:cubicBezTo>
                  <a:cubicBezTo>
                    <a:pt x="167" y="138"/>
                    <a:pt x="168" y="138"/>
                    <a:pt x="168" y="140"/>
                  </a:cubicBezTo>
                  <a:cubicBezTo>
                    <a:pt x="168" y="140"/>
                    <a:pt x="168" y="140"/>
                    <a:pt x="168" y="141"/>
                  </a:cubicBezTo>
                  <a:cubicBezTo>
                    <a:pt x="167" y="152"/>
                    <a:pt x="153" y="168"/>
                    <a:pt x="134" y="168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  <p:sp>
          <p:nvSpPr>
            <p:cNvPr id="31" name="Freeform 80"/>
            <p:cNvSpPr>
              <a:spLocks noEditPoints="1"/>
            </p:cNvSpPr>
            <p:nvPr/>
          </p:nvSpPr>
          <p:spPr bwMode="auto">
            <a:xfrm>
              <a:off x="7480122" y="5877962"/>
              <a:ext cx="609600" cy="609600"/>
            </a:xfrm>
            <a:custGeom>
              <a:avLst/>
              <a:gdLst>
                <a:gd name="T0" fmla="*/ 162 w 176"/>
                <a:gd name="T1" fmla="*/ 68 h 176"/>
                <a:gd name="T2" fmla="*/ 159 w 176"/>
                <a:gd name="T3" fmla="*/ 42 h 176"/>
                <a:gd name="T4" fmla="*/ 142 w 176"/>
                <a:gd name="T5" fmla="*/ 17 h 176"/>
                <a:gd name="T6" fmla="*/ 134 w 176"/>
                <a:gd name="T7" fmla="*/ 17 h 176"/>
                <a:gd name="T8" fmla="*/ 108 w 176"/>
                <a:gd name="T9" fmla="*/ 14 h 176"/>
                <a:gd name="T10" fmla="*/ 100 w 176"/>
                <a:gd name="T11" fmla="*/ 0 h 176"/>
                <a:gd name="T12" fmla="*/ 70 w 176"/>
                <a:gd name="T13" fmla="*/ 6 h 176"/>
                <a:gd name="T14" fmla="*/ 50 w 176"/>
                <a:gd name="T15" fmla="*/ 22 h 176"/>
                <a:gd name="T16" fmla="*/ 38 w 176"/>
                <a:gd name="T17" fmla="*/ 16 h 176"/>
                <a:gd name="T18" fmla="*/ 17 w 176"/>
                <a:gd name="T19" fmla="*/ 34 h 176"/>
                <a:gd name="T20" fmla="*/ 22 w 176"/>
                <a:gd name="T21" fmla="*/ 50 h 176"/>
                <a:gd name="T22" fmla="*/ 6 w 176"/>
                <a:gd name="T23" fmla="*/ 70 h 176"/>
                <a:gd name="T24" fmla="*/ 0 w 176"/>
                <a:gd name="T25" fmla="*/ 100 h 176"/>
                <a:gd name="T26" fmla="*/ 14 w 176"/>
                <a:gd name="T27" fmla="*/ 108 h 176"/>
                <a:gd name="T28" fmla="*/ 17 w 176"/>
                <a:gd name="T29" fmla="*/ 134 h 176"/>
                <a:gd name="T30" fmla="*/ 34 w 176"/>
                <a:gd name="T31" fmla="*/ 159 h 176"/>
                <a:gd name="T32" fmla="*/ 42 w 176"/>
                <a:gd name="T33" fmla="*/ 159 h 176"/>
                <a:gd name="T34" fmla="*/ 68 w 176"/>
                <a:gd name="T35" fmla="*/ 162 h 176"/>
                <a:gd name="T36" fmla="*/ 76 w 176"/>
                <a:gd name="T37" fmla="*/ 176 h 176"/>
                <a:gd name="T38" fmla="*/ 106 w 176"/>
                <a:gd name="T39" fmla="*/ 170 h 176"/>
                <a:gd name="T40" fmla="*/ 126 w 176"/>
                <a:gd name="T41" fmla="*/ 154 h 176"/>
                <a:gd name="T42" fmla="*/ 138 w 176"/>
                <a:gd name="T43" fmla="*/ 160 h 176"/>
                <a:gd name="T44" fmla="*/ 159 w 176"/>
                <a:gd name="T45" fmla="*/ 142 h 176"/>
                <a:gd name="T46" fmla="*/ 154 w 176"/>
                <a:gd name="T47" fmla="*/ 126 h 176"/>
                <a:gd name="T48" fmla="*/ 170 w 176"/>
                <a:gd name="T49" fmla="*/ 106 h 176"/>
                <a:gd name="T50" fmla="*/ 176 w 176"/>
                <a:gd name="T51" fmla="*/ 76 h 176"/>
                <a:gd name="T52" fmla="*/ 168 w 176"/>
                <a:gd name="T53" fmla="*/ 98 h 176"/>
                <a:gd name="T54" fmla="*/ 160 w 176"/>
                <a:gd name="T55" fmla="*/ 100 h 176"/>
                <a:gd name="T56" fmla="*/ 147 w 176"/>
                <a:gd name="T57" fmla="*/ 122 h 176"/>
                <a:gd name="T58" fmla="*/ 152 w 176"/>
                <a:gd name="T59" fmla="*/ 138 h 176"/>
                <a:gd name="T60" fmla="*/ 138 w 176"/>
                <a:gd name="T61" fmla="*/ 152 h 176"/>
                <a:gd name="T62" fmla="*/ 126 w 176"/>
                <a:gd name="T63" fmla="*/ 146 h 176"/>
                <a:gd name="T64" fmla="*/ 106 w 176"/>
                <a:gd name="T65" fmla="*/ 154 h 176"/>
                <a:gd name="T66" fmla="*/ 98 w 176"/>
                <a:gd name="T67" fmla="*/ 168 h 176"/>
                <a:gd name="T68" fmla="*/ 78 w 176"/>
                <a:gd name="T69" fmla="*/ 168 h 176"/>
                <a:gd name="T70" fmla="*/ 70 w 176"/>
                <a:gd name="T71" fmla="*/ 154 h 176"/>
                <a:gd name="T72" fmla="*/ 50 w 176"/>
                <a:gd name="T73" fmla="*/ 146 h 176"/>
                <a:gd name="T74" fmla="*/ 39 w 176"/>
                <a:gd name="T75" fmla="*/ 152 h 176"/>
                <a:gd name="T76" fmla="*/ 24 w 176"/>
                <a:gd name="T77" fmla="*/ 138 h 176"/>
                <a:gd name="T78" fmla="*/ 29 w 176"/>
                <a:gd name="T79" fmla="*/ 122 h 176"/>
                <a:gd name="T80" fmla="*/ 16 w 176"/>
                <a:gd name="T81" fmla="*/ 100 h 176"/>
                <a:gd name="T82" fmla="*/ 8 w 176"/>
                <a:gd name="T83" fmla="*/ 98 h 176"/>
                <a:gd name="T84" fmla="*/ 16 w 176"/>
                <a:gd name="T85" fmla="*/ 76 h 176"/>
                <a:gd name="T86" fmla="*/ 29 w 176"/>
                <a:gd name="T87" fmla="*/ 54 h 176"/>
                <a:gd name="T88" fmla="*/ 24 w 176"/>
                <a:gd name="T89" fmla="*/ 38 h 176"/>
                <a:gd name="T90" fmla="*/ 38 w 176"/>
                <a:gd name="T91" fmla="*/ 24 h 176"/>
                <a:gd name="T92" fmla="*/ 50 w 176"/>
                <a:gd name="T93" fmla="*/ 30 h 176"/>
                <a:gd name="T94" fmla="*/ 70 w 176"/>
                <a:gd name="T95" fmla="*/ 22 h 176"/>
                <a:gd name="T96" fmla="*/ 78 w 176"/>
                <a:gd name="T97" fmla="*/ 8 h 176"/>
                <a:gd name="T98" fmla="*/ 98 w 176"/>
                <a:gd name="T99" fmla="*/ 8 h 176"/>
                <a:gd name="T100" fmla="*/ 106 w 176"/>
                <a:gd name="T101" fmla="*/ 22 h 176"/>
                <a:gd name="T102" fmla="*/ 126 w 176"/>
                <a:gd name="T103" fmla="*/ 30 h 176"/>
                <a:gd name="T104" fmla="*/ 138 w 176"/>
                <a:gd name="T105" fmla="*/ 24 h 176"/>
                <a:gd name="T106" fmla="*/ 152 w 176"/>
                <a:gd name="T107" fmla="*/ 39 h 176"/>
                <a:gd name="T108" fmla="*/ 147 w 176"/>
                <a:gd name="T109" fmla="*/ 54 h 176"/>
                <a:gd name="T110" fmla="*/ 160 w 176"/>
                <a:gd name="T111" fmla="*/ 76 h 176"/>
                <a:gd name="T112" fmla="*/ 168 w 176"/>
                <a:gd name="T113" fmla="*/ 98 h 176"/>
                <a:gd name="T114" fmla="*/ 48 w 176"/>
                <a:gd name="T115" fmla="*/ 88 h 176"/>
                <a:gd name="T116" fmla="*/ 128 w 176"/>
                <a:gd name="T117" fmla="*/ 88 h 176"/>
                <a:gd name="T118" fmla="*/ 88 w 176"/>
                <a:gd name="T119" fmla="*/ 120 h 176"/>
                <a:gd name="T120" fmla="*/ 88 w 176"/>
                <a:gd name="T121" fmla="*/ 56 h 176"/>
                <a:gd name="T122" fmla="*/ 88 w 176"/>
                <a:gd name="T123" fmla="*/ 12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6" h="176">
                  <a:moveTo>
                    <a:pt x="170" y="70"/>
                  </a:moveTo>
                  <a:cubicBezTo>
                    <a:pt x="162" y="68"/>
                    <a:pt x="162" y="68"/>
                    <a:pt x="162" y="68"/>
                  </a:cubicBezTo>
                  <a:cubicBezTo>
                    <a:pt x="160" y="62"/>
                    <a:pt x="157" y="56"/>
                    <a:pt x="154" y="50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60" y="40"/>
                    <a:pt x="161" y="36"/>
                    <a:pt x="159" y="34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1" y="16"/>
                    <a:pt x="140" y="16"/>
                    <a:pt x="138" y="16"/>
                  </a:cubicBezTo>
                  <a:cubicBezTo>
                    <a:pt x="137" y="16"/>
                    <a:pt x="135" y="17"/>
                    <a:pt x="134" y="1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0" y="19"/>
                    <a:pt x="114" y="16"/>
                    <a:pt x="108" y="14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5" y="3"/>
                    <a:pt x="103" y="0"/>
                    <a:pt x="10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3" y="0"/>
                    <a:pt x="71" y="3"/>
                    <a:pt x="70" y="6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2" y="16"/>
                    <a:pt x="56" y="19"/>
                    <a:pt x="50" y="22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39" y="16"/>
                    <a:pt x="38" y="16"/>
                  </a:cubicBezTo>
                  <a:cubicBezTo>
                    <a:pt x="36" y="16"/>
                    <a:pt x="35" y="16"/>
                    <a:pt x="34" y="17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5" y="36"/>
                    <a:pt x="16" y="40"/>
                    <a:pt x="17" y="42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19" y="56"/>
                    <a:pt x="16" y="62"/>
                    <a:pt x="14" y="68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3" y="71"/>
                    <a:pt x="0" y="73"/>
                    <a:pt x="0" y="7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3"/>
                    <a:pt x="3" y="105"/>
                    <a:pt x="6" y="106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6" y="114"/>
                    <a:pt x="19" y="120"/>
                    <a:pt x="22" y="126"/>
                  </a:cubicBezTo>
                  <a:cubicBezTo>
                    <a:pt x="17" y="134"/>
                    <a:pt x="17" y="134"/>
                    <a:pt x="17" y="134"/>
                  </a:cubicBezTo>
                  <a:cubicBezTo>
                    <a:pt x="16" y="136"/>
                    <a:pt x="15" y="140"/>
                    <a:pt x="17" y="142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5" y="160"/>
                    <a:pt x="36" y="160"/>
                    <a:pt x="38" y="160"/>
                  </a:cubicBezTo>
                  <a:cubicBezTo>
                    <a:pt x="39" y="160"/>
                    <a:pt x="41" y="159"/>
                    <a:pt x="42" y="159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7"/>
                    <a:pt x="62" y="160"/>
                    <a:pt x="68" y="16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1" y="173"/>
                    <a:pt x="73" y="176"/>
                    <a:pt x="76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103" y="176"/>
                    <a:pt x="105" y="173"/>
                    <a:pt x="106" y="170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14" y="160"/>
                    <a:pt x="120" y="157"/>
                    <a:pt x="126" y="154"/>
                  </a:cubicBezTo>
                  <a:cubicBezTo>
                    <a:pt x="134" y="159"/>
                    <a:pt x="134" y="159"/>
                    <a:pt x="134" y="159"/>
                  </a:cubicBezTo>
                  <a:cubicBezTo>
                    <a:pt x="135" y="159"/>
                    <a:pt x="137" y="160"/>
                    <a:pt x="138" y="160"/>
                  </a:cubicBezTo>
                  <a:cubicBezTo>
                    <a:pt x="140" y="160"/>
                    <a:pt x="141" y="160"/>
                    <a:pt x="142" y="159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1" y="140"/>
                    <a:pt x="160" y="136"/>
                    <a:pt x="159" y="134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7" y="120"/>
                    <a:pt x="160" y="114"/>
                    <a:pt x="162" y="108"/>
                  </a:cubicBezTo>
                  <a:cubicBezTo>
                    <a:pt x="170" y="106"/>
                    <a:pt x="170" y="106"/>
                    <a:pt x="170" y="106"/>
                  </a:cubicBezTo>
                  <a:cubicBezTo>
                    <a:pt x="173" y="105"/>
                    <a:pt x="176" y="103"/>
                    <a:pt x="176" y="100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3"/>
                    <a:pt x="173" y="71"/>
                    <a:pt x="170" y="70"/>
                  </a:cubicBezTo>
                  <a:moveTo>
                    <a:pt x="168" y="98"/>
                  </a:moveTo>
                  <a:cubicBezTo>
                    <a:pt x="168" y="98"/>
                    <a:pt x="168" y="98"/>
                    <a:pt x="168" y="98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7" y="101"/>
                    <a:pt x="155" y="103"/>
                    <a:pt x="154" y="106"/>
                  </a:cubicBezTo>
                  <a:cubicBezTo>
                    <a:pt x="152" y="111"/>
                    <a:pt x="150" y="117"/>
                    <a:pt x="147" y="122"/>
                  </a:cubicBezTo>
                  <a:cubicBezTo>
                    <a:pt x="146" y="125"/>
                    <a:pt x="146" y="128"/>
                    <a:pt x="147" y="130"/>
                  </a:cubicBezTo>
                  <a:cubicBezTo>
                    <a:pt x="152" y="138"/>
                    <a:pt x="152" y="138"/>
                    <a:pt x="152" y="138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6"/>
                    <a:pt x="128" y="146"/>
                    <a:pt x="126" y="146"/>
                  </a:cubicBezTo>
                  <a:cubicBezTo>
                    <a:pt x="125" y="146"/>
                    <a:pt x="123" y="146"/>
                    <a:pt x="122" y="147"/>
                  </a:cubicBezTo>
                  <a:cubicBezTo>
                    <a:pt x="117" y="150"/>
                    <a:pt x="111" y="152"/>
                    <a:pt x="106" y="154"/>
                  </a:cubicBezTo>
                  <a:cubicBezTo>
                    <a:pt x="103" y="155"/>
                    <a:pt x="101" y="157"/>
                    <a:pt x="100" y="160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78" y="168"/>
                    <a:pt x="78" y="168"/>
                    <a:pt x="78" y="168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5" y="157"/>
                    <a:pt x="73" y="155"/>
                    <a:pt x="70" y="154"/>
                  </a:cubicBezTo>
                  <a:cubicBezTo>
                    <a:pt x="65" y="152"/>
                    <a:pt x="59" y="150"/>
                    <a:pt x="54" y="147"/>
                  </a:cubicBezTo>
                  <a:cubicBezTo>
                    <a:pt x="53" y="146"/>
                    <a:pt x="51" y="146"/>
                    <a:pt x="50" y="146"/>
                  </a:cubicBezTo>
                  <a:cubicBezTo>
                    <a:pt x="48" y="146"/>
                    <a:pt x="47" y="146"/>
                    <a:pt x="46" y="147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24" y="138"/>
                    <a:pt x="24" y="138"/>
                    <a:pt x="24" y="138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28"/>
                    <a:pt x="30" y="125"/>
                    <a:pt x="29" y="122"/>
                  </a:cubicBezTo>
                  <a:cubicBezTo>
                    <a:pt x="26" y="117"/>
                    <a:pt x="24" y="111"/>
                    <a:pt x="22" y="106"/>
                  </a:cubicBezTo>
                  <a:cubicBezTo>
                    <a:pt x="21" y="103"/>
                    <a:pt x="19" y="101"/>
                    <a:pt x="16" y="100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9" y="75"/>
                    <a:pt x="21" y="73"/>
                    <a:pt x="22" y="70"/>
                  </a:cubicBezTo>
                  <a:cubicBezTo>
                    <a:pt x="24" y="65"/>
                    <a:pt x="26" y="59"/>
                    <a:pt x="29" y="54"/>
                  </a:cubicBezTo>
                  <a:cubicBezTo>
                    <a:pt x="30" y="51"/>
                    <a:pt x="30" y="48"/>
                    <a:pt x="29" y="46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7" y="30"/>
                    <a:pt x="48" y="30"/>
                    <a:pt x="50" y="30"/>
                  </a:cubicBezTo>
                  <a:cubicBezTo>
                    <a:pt x="51" y="30"/>
                    <a:pt x="53" y="30"/>
                    <a:pt x="54" y="29"/>
                  </a:cubicBezTo>
                  <a:cubicBezTo>
                    <a:pt x="59" y="26"/>
                    <a:pt x="65" y="24"/>
                    <a:pt x="70" y="22"/>
                  </a:cubicBezTo>
                  <a:cubicBezTo>
                    <a:pt x="73" y="21"/>
                    <a:pt x="75" y="19"/>
                    <a:pt x="76" y="16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01" y="19"/>
                    <a:pt x="103" y="21"/>
                    <a:pt x="106" y="22"/>
                  </a:cubicBezTo>
                  <a:cubicBezTo>
                    <a:pt x="111" y="24"/>
                    <a:pt x="117" y="26"/>
                    <a:pt x="122" y="29"/>
                  </a:cubicBezTo>
                  <a:cubicBezTo>
                    <a:pt x="123" y="30"/>
                    <a:pt x="125" y="30"/>
                    <a:pt x="126" y="30"/>
                  </a:cubicBezTo>
                  <a:cubicBezTo>
                    <a:pt x="128" y="30"/>
                    <a:pt x="129" y="30"/>
                    <a:pt x="130" y="29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52" y="38"/>
                    <a:pt x="152" y="38"/>
                    <a:pt x="152" y="38"/>
                  </a:cubicBezTo>
                  <a:cubicBezTo>
                    <a:pt x="152" y="38"/>
                    <a:pt x="152" y="38"/>
                    <a:pt x="152" y="39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8"/>
                    <a:pt x="146" y="51"/>
                    <a:pt x="147" y="54"/>
                  </a:cubicBezTo>
                  <a:cubicBezTo>
                    <a:pt x="150" y="59"/>
                    <a:pt x="152" y="65"/>
                    <a:pt x="154" y="70"/>
                  </a:cubicBezTo>
                  <a:cubicBezTo>
                    <a:pt x="155" y="73"/>
                    <a:pt x="157" y="75"/>
                    <a:pt x="160" y="76"/>
                  </a:cubicBezTo>
                  <a:cubicBezTo>
                    <a:pt x="168" y="78"/>
                    <a:pt x="168" y="78"/>
                    <a:pt x="168" y="78"/>
                  </a:cubicBezTo>
                  <a:lnTo>
                    <a:pt x="168" y="98"/>
                  </a:lnTo>
                  <a:close/>
                  <a:moveTo>
                    <a:pt x="88" y="48"/>
                  </a:moveTo>
                  <a:cubicBezTo>
                    <a:pt x="66" y="48"/>
                    <a:pt x="48" y="66"/>
                    <a:pt x="48" y="88"/>
                  </a:cubicBezTo>
                  <a:cubicBezTo>
                    <a:pt x="48" y="110"/>
                    <a:pt x="66" y="128"/>
                    <a:pt x="88" y="128"/>
                  </a:cubicBezTo>
                  <a:cubicBezTo>
                    <a:pt x="110" y="128"/>
                    <a:pt x="128" y="110"/>
                    <a:pt x="128" y="88"/>
                  </a:cubicBezTo>
                  <a:cubicBezTo>
                    <a:pt x="128" y="66"/>
                    <a:pt x="110" y="48"/>
                    <a:pt x="88" y="48"/>
                  </a:cubicBezTo>
                  <a:moveTo>
                    <a:pt x="88" y="120"/>
                  </a:moveTo>
                  <a:cubicBezTo>
                    <a:pt x="70" y="120"/>
                    <a:pt x="56" y="106"/>
                    <a:pt x="56" y="88"/>
                  </a:cubicBezTo>
                  <a:cubicBezTo>
                    <a:pt x="56" y="70"/>
                    <a:pt x="70" y="56"/>
                    <a:pt x="88" y="56"/>
                  </a:cubicBezTo>
                  <a:cubicBezTo>
                    <a:pt x="106" y="56"/>
                    <a:pt x="120" y="70"/>
                    <a:pt x="120" y="88"/>
                  </a:cubicBezTo>
                  <a:cubicBezTo>
                    <a:pt x="120" y="106"/>
                    <a:pt x="106" y="120"/>
                    <a:pt x="88" y="12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  <p:sp>
          <p:nvSpPr>
            <p:cNvPr id="32" name="Freeform 361"/>
            <p:cNvSpPr>
              <a:spLocks noEditPoints="1"/>
            </p:cNvSpPr>
            <p:nvPr/>
          </p:nvSpPr>
          <p:spPr bwMode="auto">
            <a:xfrm>
              <a:off x="10296381" y="3820677"/>
              <a:ext cx="413391" cy="576237"/>
            </a:xfrm>
            <a:custGeom>
              <a:avLst/>
              <a:gdLst>
                <a:gd name="T0" fmla="*/ 64 w 128"/>
                <a:gd name="T1" fmla="*/ 152 h 176"/>
                <a:gd name="T2" fmla="*/ 24 w 128"/>
                <a:gd name="T3" fmla="*/ 112 h 176"/>
                <a:gd name="T4" fmla="*/ 20 w 128"/>
                <a:gd name="T5" fmla="*/ 108 h 176"/>
                <a:gd name="T6" fmla="*/ 16 w 128"/>
                <a:gd name="T7" fmla="*/ 112 h 176"/>
                <a:gd name="T8" fmla="*/ 64 w 128"/>
                <a:gd name="T9" fmla="*/ 160 h 176"/>
                <a:gd name="T10" fmla="*/ 68 w 128"/>
                <a:gd name="T11" fmla="*/ 156 h 176"/>
                <a:gd name="T12" fmla="*/ 64 w 128"/>
                <a:gd name="T13" fmla="*/ 152 h 176"/>
                <a:gd name="T14" fmla="*/ 64 w 128"/>
                <a:gd name="T15" fmla="*/ 0 h 176"/>
                <a:gd name="T16" fmla="*/ 0 w 128"/>
                <a:gd name="T17" fmla="*/ 112 h 176"/>
                <a:gd name="T18" fmla="*/ 64 w 128"/>
                <a:gd name="T19" fmla="*/ 176 h 176"/>
                <a:gd name="T20" fmla="*/ 128 w 128"/>
                <a:gd name="T21" fmla="*/ 112 h 176"/>
                <a:gd name="T22" fmla="*/ 64 w 128"/>
                <a:gd name="T23" fmla="*/ 0 h 176"/>
                <a:gd name="T24" fmla="*/ 64 w 128"/>
                <a:gd name="T25" fmla="*/ 168 h 176"/>
                <a:gd name="T26" fmla="*/ 8 w 128"/>
                <a:gd name="T27" fmla="*/ 110 h 176"/>
                <a:gd name="T28" fmla="*/ 64 w 128"/>
                <a:gd name="T29" fmla="*/ 9 h 176"/>
                <a:gd name="T30" fmla="*/ 120 w 128"/>
                <a:gd name="T31" fmla="*/ 110 h 176"/>
                <a:gd name="T32" fmla="*/ 64 w 128"/>
                <a:gd name="T33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" h="176">
                  <a:moveTo>
                    <a:pt x="64" y="152"/>
                  </a:moveTo>
                  <a:cubicBezTo>
                    <a:pt x="42" y="152"/>
                    <a:pt x="24" y="134"/>
                    <a:pt x="24" y="112"/>
                  </a:cubicBezTo>
                  <a:cubicBezTo>
                    <a:pt x="24" y="110"/>
                    <a:pt x="22" y="108"/>
                    <a:pt x="20" y="108"/>
                  </a:cubicBezTo>
                  <a:cubicBezTo>
                    <a:pt x="18" y="108"/>
                    <a:pt x="16" y="110"/>
                    <a:pt x="16" y="112"/>
                  </a:cubicBezTo>
                  <a:cubicBezTo>
                    <a:pt x="16" y="139"/>
                    <a:pt x="37" y="160"/>
                    <a:pt x="64" y="160"/>
                  </a:cubicBezTo>
                  <a:cubicBezTo>
                    <a:pt x="66" y="160"/>
                    <a:pt x="68" y="158"/>
                    <a:pt x="68" y="156"/>
                  </a:cubicBezTo>
                  <a:cubicBezTo>
                    <a:pt x="68" y="154"/>
                    <a:pt x="66" y="152"/>
                    <a:pt x="64" y="152"/>
                  </a:cubicBezTo>
                  <a:moveTo>
                    <a:pt x="64" y="0"/>
                  </a:moveTo>
                  <a:cubicBezTo>
                    <a:pt x="56" y="0"/>
                    <a:pt x="0" y="68"/>
                    <a:pt x="0" y="112"/>
                  </a:cubicBezTo>
                  <a:cubicBezTo>
                    <a:pt x="0" y="147"/>
                    <a:pt x="29" y="176"/>
                    <a:pt x="64" y="176"/>
                  </a:cubicBezTo>
                  <a:cubicBezTo>
                    <a:pt x="99" y="176"/>
                    <a:pt x="128" y="147"/>
                    <a:pt x="128" y="112"/>
                  </a:cubicBezTo>
                  <a:cubicBezTo>
                    <a:pt x="128" y="68"/>
                    <a:pt x="72" y="0"/>
                    <a:pt x="64" y="0"/>
                  </a:cubicBezTo>
                  <a:moveTo>
                    <a:pt x="64" y="168"/>
                  </a:moveTo>
                  <a:cubicBezTo>
                    <a:pt x="33" y="168"/>
                    <a:pt x="8" y="142"/>
                    <a:pt x="8" y="110"/>
                  </a:cubicBezTo>
                  <a:cubicBezTo>
                    <a:pt x="8" y="72"/>
                    <a:pt x="60" y="9"/>
                    <a:pt x="64" y="9"/>
                  </a:cubicBezTo>
                  <a:cubicBezTo>
                    <a:pt x="68" y="9"/>
                    <a:pt x="120" y="72"/>
                    <a:pt x="120" y="110"/>
                  </a:cubicBezTo>
                  <a:cubicBezTo>
                    <a:pt x="120" y="142"/>
                    <a:pt x="95" y="168"/>
                    <a:pt x="64" y="168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  <p:sp>
          <p:nvSpPr>
            <p:cNvPr id="34" name="Freeform 230"/>
            <p:cNvSpPr>
              <a:spLocks noEditPoints="1"/>
            </p:cNvSpPr>
            <p:nvPr/>
          </p:nvSpPr>
          <p:spPr bwMode="auto">
            <a:xfrm>
              <a:off x="10205271" y="5977758"/>
              <a:ext cx="615129" cy="451096"/>
            </a:xfrm>
            <a:custGeom>
              <a:avLst/>
              <a:gdLst>
                <a:gd name="T0" fmla="*/ 28 w 176"/>
                <a:gd name="T1" fmla="*/ 32 h 128"/>
                <a:gd name="T2" fmla="*/ 28 w 176"/>
                <a:gd name="T3" fmla="*/ 40 h 128"/>
                <a:gd name="T4" fmla="*/ 40 w 176"/>
                <a:gd name="T5" fmla="*/ 36 h 128"/>
                <a:gd name="T6" fmla="*/ 60 w 176"/>
                <a:gd name="T7" fmla="*/ 32 h 128"/>
                <a:gd name="T8" fmla="*/ 48 w 176"/>
                <a:gd name="T9" fmla="*/ 36 h 128"/>
                <a:gd name="T10" fmla="*/ 60 w 176"/>
                <a:gd name="T11" fmla="*/ 40 h 128"/>
                <a:gd name="T12" fmla="*/ 60 w 176"/>
                <a:gd name="T13" fmla="*/ 32 h 128"/>
                <a:gd name="T14" fmla="*/ 52 w 176"/>
                <a:gd name="T15" fmla="*/ 104 h 128"/>
                <a:gd name="T16" fmla="*/ 52 w 176"/>
                <a:gd name="T17" fmla="*/ 112 h 128"/>
                <a:gd name="T18" fmla="*/ 64 w 176"/>
                <a:gd name="T19" fmla="*/ 108 h 128"/>
                <a:gd name="T20" fmla="*/ 140 w 176"/>
                <a:gd name="T21" fmla="*/ 68 h 128"/>
                <a:gd name="T22" fmla="*/ 140 w 176"/>
                <a:gd name="T23" fmla="*/ 76 h 128"/>
                <a:gd name="T24" fmla="*/ 140 w 176"/>
                <a:gd name="T25" fmla="*/ 68 h 128"/>
                <a:gd name="T26" fmla="*/ 160 w 176"/>
                <a:gd name="T27" fmla="*/ 16 h 128"/>
                <a:gd name="T28" fmla="*/ 16 w 176"/>
                <a:gd name="T29" fmla="*/ 0 h 128"/>
                <a:gd name="T30" fmla="*/ 0 w 176"/>
                <a:gd name="T31" fmla="*/ 112 h 128"/>
                <a:gd name="T32" fmla="*/ 144 w 176"/>
                <a:gd name="T33" fmla="*/ 128 h 128"/>
                <a:gd name="T34" fmla="*/ 160 w 176"/>
                <a:gd name="T35" fmla="*/ 96 h 128"/>
                <a:gd name="T36" fmla="*/ 176 w 176"/>
                <a:gd name="T37" fmla="*/ 64 h 128"/>
                <a:gd name="T38" fmla="*/ 8 w 176"/>
                <a:gd name="T39" fmla="*/ 16 h 128"/>
                <a:gd name="T40" fmla="*/ 144 w 176"/>
                <a:gd name="T41" fmla="*/ 8 h 128"/>
                <a:gd name="T42" fmla="*/ 152 w 176"/>
                <a:gd name="T43" fmla="*/ 18 h 128"/>
                <a:gd name="T44" fmla="*/ 16 w 176"/>
                <a:gd name="T45" fmla="*/ 16 h 128"/>
                <a:gd name="T46" fmla="*/ 8 w 176"/>
                <a:gd name="T47" fmla="*/ 16 h 128"/>
                <a:gd name="T48" fmla="*/ 144 w 176"/>
                <a:gd name="T49" fmla="*/ 120 h 128"/>
                <a:gd name="T50" fmla="*/ 8 w 176"/>
                <a:gd name="T51" fmla="*/ 112 h 128"/>
                <a:gd name="T52" fmla="*/ 16 w 176"/>
                <a:gd name="T53" fmla="*/ 24 h 128"/>
                <a:gd name="T54" fmla="*/ 152 w 176"/>
                <a:gd name="T55" fmla="*/ 32 h 128"/>
                <a:gd name="T56" fmla="*/ 136 w 176"/>
                <a:gd name="T57" fmla="*/ 48 h 128"/>
                <a:gd name="T58" fmla="*/ 120 w 176"/>
                <a:gd name="T59" fmla="*/ 80 h 128"/>
                <a:gd name="T60" fmla="*/ 152 w 176"/>
                <a:gd name="T61" fmla="*/ 96 h 128"/>
                <a:gd name="T62" fmla="*/ 168 w 176"/>
                <a:gd name="T63" fmla="*/ 80 h 128"/>
                <a:gd name="T64" fmla="*/ 136 w 176"/>
                <a:gd name="T65" fmla="*/ 88 h 128"/>
                <a:gd name="T66" fmla="*/ 128 w 176"/>
                <a:gd name="T67" fmla="*/ 64 h 128"/>
                <a:gd name="T68" fmla="*/ 160 w 176"/>
                <a:gd name="T69" fmla="*/ 56 h 128"/>
                <a:gd name="T70" fmla="*/ 168 w 176"/>
                <a:gd name="T71" fmla="*/ 80 h 128"/>
                <a:gd name="T72" fmla="*/ 132 w 176"/>
                <a:gd name="T73" fmla="*/ 40 h 128"/>
                <a:gd name="T74" fmla="*/ 132 w 176"/>
                <a:gd name="T75" fmla="*/ 32 h 128"/>
                <a:gd name="T76" fmla="*/ 120 w 176"/>
                <a:gd name="T77" fmla="*/ 36 h 128"/>
                <a:gd name="T78" fmla="*/ 36 w 176"/>
                <a:gd name="T79" fmla="*/ 104 h 128"/>
                <a:gd name="T80" fmla="*/ 24 w 176"/>
                <a:gd name="T81" fmla="*/ 108 h 128"/>
                <a:gd name="T82" fmla="*/ 36 w 176"/>
                <a:gd name="T83" fmla="*/ 112 h 128"/>
                <a:gd name="T84" fmla="*/ 36 w 176"/>
                <a:gd name="T85" fmla="*/ 104 h 128"/>
                <a:gd name="T86" fmla="*/ 76 w 176"/>
                <a:gd name="T87" fmla="*/ 104 h 128"/>
                <a:gd name="T88" fmla="*/ 76 w 176"/>
                <a:gd name="T89" fmla="*/ 112 h 128"/>
                <a:gd name="T90" fmla="*/ 88 w 176"/>
                <a:gd name="T91" fmla="*/ 108 h 128"/>
                <a:gd name="T92" fmla="*/ 108 w 176"/>
                <a:gd name="T93" fmla="*/ 32 h 128"/>
                <a:gd name="T94" fmla="*/ 96 w 176"/>
                <a:gd name="T95" fmla="*/ 36 h 128"/>
                <a:gd name="T96" fmla="*/ 108 w 176"/>
                <a:gd name="T97" fmla="*/ 40 h 128"/>
                <a:gd name="T98" fmla="*/ 108 w 176"/>
                <a:gd name="T99" fmla="*/ 32 h 128"/>
                <a:gd name="T100" fmla="*/ 124 w 176"/>
                <a:gd name="T101" fmla="*/ 104 h 128"/>
                <a:gd name="T102" fmla="*/ 124 w 176"/>
                <a:gd name="T103" fmla="*/ 112 h 128"/>
                <a:gd name="T104" fmla="*/ 136 w 176"/>
                <a:gd name="T105" fmla="*/ 108 h 128"/>
                <a:gd name="T106" fmla="*/ 84 w 176"/>
                <a:gd name="T107" fmla="*/ 32 h 128"/>
                <a:gd name="T108" fmla="*/ 72 w 176"/>
                <a:gd name="T109" fmla="*/ 36 h 128"/>
                <a:gd name="T110" fmla="*/ 84 w 176"/>
                <a:gd name="T111" fmla="*/ 40 h 128"/>
                <a:gd name="T112" fmla="*/ 84 w 176"/>
                <a:gd name="T113" fmla="*/ 32 h 128"/>
                <a:gd name="T114" fmla="*/ 100 w 176"/>
                <a:gd name="T115" fmla="*/ 104 h 128"/>
                <a:gd name="T116" fmla="*/ 100 w 176"/>
                <a:gd name="T117" fmla="*/ 112 h 128"/>
                <a:gd name="T118" fmla="*/ 112 w 176"/>
                <a:gd name="T119" fmla="*/ 10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6" h="128">
                  <a:moveTo>
                    <a:pt x="36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6" y="32"/>
                    <a:pt x="24" y="34"/>
                    <a:pt x="24" y="36"/>
                  </a:cubicBezTo>
                  <a:cubicBezTo>
                    <a:pt x="24" y="38"/>
                    <a:pt x="26" y="40"/>
                    <a:pt x="28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8" y="40"/>
                    <a:pt x="40" y="38"/>
                    <a:pt x="40" y="36"/>
                  </a:cubicBezTo>
                  <a:cubicBezTo>
                    <a:pt x="40" y="34"/>
                    <a:pt x="38" y="32"/>
                    <a:pt x="36" y="32"/>
                  </a:cubicBezTo>
                  <a:moveTo>
                    <a:pt x="60" y="32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0" y="32"/>
                    <a:pt x="48" y="34"/>
                    <a:pt x="48" y="36"/>
                  </a:cubicBezTo>
                  <a:cubicBezTo>
                    <a:pt x="48" y="38"/>
                    <a:pt x="50" y="40"/>
                    <a:pt x="52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2" y="40"/>
                    <a:pt x="64" y="38"/>
                    <a:pt x="64" y="36"/>
                  </a:cubicBezTo>
                  <a:cubicBezTo>
                    <a:pt x="64" y="34"/>
                    <a:pt x="62" y="32"/>
                    <a:pt x="60" y="32"/>
                  </a:cubicBezTo>
                  <a:moveTo>
                    <a:pt x="60" y="104"/>
                  </a:moveTo>
                  <a:cubicBezTo>
                    <a:pt x="52" y="104"/>
                    <a:pt x="52" y="104"/>
                    <a:pt x="52" y="104"/>
                  </a:cubicBezTo>
                  <a:cubicBezTo>
                    <a:pt x="50" y="104"/>
                    <a:pt x="48" y="106"/>
                    <a:pt x="48" y="108"/>
                  </a:cubicBezTo>
                  <a:cubicBezTo>
                    <a:pt x="48" y="110"/>
                    <a:pt x="50" y="112"/>
                    <a:pt x="52" y="112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2" y="112"/>
                    <a:pt x="64" y="110"/>
                    <a:pt x="64" y="108"/>
                  </a:cubicBezTo>
                  <a:cubicBezTo>
                    <a:pt x="64" y="106"/>
                    <a:pt x="62" y="104"/>
                    <a:pt x="60" y="104"/>
                  </a:cubicBezTo>
                  <a:moveTo>
                    <a:pt x="140" y="68"/>
                  </a:moveTo>
                  <a:cubicBezTo>
                    <a:pt x="138" y="68"/>
                    <a:pt x="136" y="70"/>
                    <a:pt x="136" y="72"/>
                  </a:cubicBezTo>
                  <a:cubicBezTo>
                    <a:pt x="136" y="74"/>
                    <a:pt x="138" y="76"/>
                    <a:pt x="140" y="76"/>
                  </a:cubicBezTo>
                  <a:cubicBezTo>
                    <a:pt x="142" y="76"/>
                    <a:pt x="144" y="74"/>
                    <a:pt x="144" y="72"/>
                  </a:cubicBezTo>
                  <a:cubicBezTo>
                    <a:pt x="144" y="70"/>
                    <a:pt x="142" y="68"/>
                    <a:pt x="140" y="68"/>
                  </a:cubicBezTo>
                  <a:moveTo>
                    <a:pt x="160" y="48"/>
                  </a:moveTo>
                  <a:cubicBezTo>
                    <a:pt x="160" y="16"/>
                    <a:pt x="160" y="16"/>
                    <a:pt x="160" y="16"/>
                  </a:cubicBezTo>
                  <a:cubicBezTo>
                    <a:pt x="160" y="7"/>
                    <a:pt x="153" y="0"/>
                    <a:pt x="14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53" y="128"/>
                    <a:pt x="160" y="121"/>
                    <a:pt x="160" y="112"/>
                  </a:cubicBezTo>
                  <a:cubicBezTo>
                    <a:pt x="160" y="96"/>
                    <a:pt x="160" y="96"/>
                    <a:pt x="160" y="96"/>
                  </a:cubicBezTo>
                  <a:cubicBezTo>
                    <a:pt x="169" y="96"/>
                    <a:pt x="176" y="89"/>
                    <a:pt x="176" y="80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6" y="55"/>
                    <a:pt x="169" y="48"/>
                    <a:pt x="160" y="48"/>
                  </a:cubicBezTo>
                  <a:moveTo>
                    <a:pt x="8" y="16"/>
                  </a:moveTo>
                  <a:cubicBezTo>
                    <a:pt x="8" y="12"/>
                    <a:pt x="12" y="8"/>
                    <a:pt x="16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8" y="8"/>
                    <a:pt x="152" y="12"/>
                    <a:pt x="152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0" y="17"/>
                    <a:pt x="147" y="16"/>
                    <a:pt x="14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" y="16"/>
                    <a:pt x="10" y="17"/>
                    <a:pt x="8" y="18"/>
                  </a:cubicBezTo>
                  <a:lnTo>
                    <a:pt x="8" y="16"/>
                  </a:lnTo>
                  <a:close/>
                  <a:moveTo>
                    <a:pt x="152" y="112"/>
                  </a:moveTo>
                  <a:cubicBezTo>
                    <a:pt x="152" y="116"/>
                    <a:pt x="148" y="120"/>
                    <a:pt x="14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12" y="24"/>
                    <a:pt x="16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8" y="24"/>
                    <a:pt x="152" y="28"/>
                    <a:pt x="152" y="3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36" y="48"/>
                    <a:pt x="136" y="48"/>
                    <a:pt x="136" y="48"/>
                  </a:cubicBezTo>
                  <a:cubicBezTo>
                    <a:pt x="127" y="48"/>
                    <a:pt x="120" y="55"/>
                    <a:pt x="120" y="64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20" y="89"/>
                    <a:pt x="127" y="96"/>
                    <a:pt x="136" y="96"/>
                  </a:cubicBezTo>
                  <a:cubicBezTo>
                    <a:pt x="152" y="96"/>
                    <a:pt x="152" y="96"/>
                    <a:pt x="152" y="96"/>
                  </a:cubicBezTo>
                  <a:lnTo>
                    <a:pt x="152" y="112"/>
                  </a:lnTo>
                  <a:close/>
                  <a:moveTo>
                    <a:pt x="168" y="80"/>
                  </a:moveTo>
                  <a:cubicBezTo>
                    <a:pt x="168" y="84"/>
                    <a:pt x="164" y="88"/>
                    <a:pt x="160" y="88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2" y="88"/>
                    <a:pt x="128" y="84"/>
                    <a:pt x="128" y="80"/>
                  </a:cubicBezTo>
                  <a:cubicBezTo>
                    <a:pt x="128" y="64"/>
                    <a:pt x="128" y="64"/>
                    <a:pt x="128" y="64"/>
                  </a:cubicBezTo>
                  <a:cubicBezTo>
                    <a:pt x="128" y="60"/>
                    <a:pt x="132" y="56"/>
                    <a:pt x="136" y="56"/>
                  </a:cubicBezTo>
                  <a:cubicBezTo>
                    <a:pt x="160" y="56"/>
                    <a:pt x="160" y="56"/>
                    <a:pt x="160" y="56"/>
                  </a:cubicBezTo>
                  <a:cubicBezTo>
                    <a:pt x="164" y="56"/>
                    <a:pt x="168" y="60"/>
                    <a:pt x="168" y="64"/>
                  </a:cubicBezTo>
                  <a:lnTo>
                    <a:pt x="168" y="80"/>
                  </a:lnTo>
                  <a:close/>
                  <a:moveTo>
                    <a:pt x="124" y="40"/>
                  </a:moveTo>
                  <a:cubicBezTo>
                    <a:pt x="132" y="40"/>
                    <a:pt x="132" y="40"/>
                    <a:pt x="132" y="40"/>
                  </a:cubicBezTo>
                  <a:cubicBezTo>
                    <a:pt x="134" y="40"/>
                    <a:pt x="136" y="38"/>
                    <a:pt x="136" y="36"/>
                  </a:cubicBezTo>
                  <a:cubicBezTo>
                    <a:pt x="136" y="34"/>
                    <a:pt x="134" y="32"/>
                    <a:pt x="132" y="32"/>
                  </a:cubicBezTo>
                  <a:cubicBezTo>
                    <a:pt x="124" y="32"/>
                    <a:pt x="124" y="32"/>
                    <a:pt x="124" y="32"/>
                  </a:cubicBezTo>
                  <a:cubicBezTo>
                    <a:pt x="122" y="32"/>
                    <a:pt x="120" y="34"/>
                    <a:pt x="120" y="36"/>
                  </a:cubicBezTo>
                  <a:cubicBezTo>
                    <a:pt x="120" y="38"/>
                    <a:pt x="122" y="40"/>
                    <a:pt x="124" y="40"/>
                  </a:cubicBezTo>
                  <a:moveTo>
                    <a:pt x="36" y="104"/>
                  </a:moveTo>
                  <a:cubicBezTo>
                    <a:pt x="28" y="104"/>
                    <a:pt x="28" y="104"/>
                    <a:pt x="28" y="104"/>
                  </a:cubicBezTo>
                  <a:cubicBezTo>
                    <a:pt x="26" y="104"/>
                    <a:pt x="24" y="106"/>
                    <a:pt x="24" y="108"/>
                  </a:cubicBezTo>
                  <a:cubicBezTo>
                    <a:pt x="24" y="110"/>
                    <a:pt x="26" y="112"/>
                    <a:pt x="28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8" y="112"/>
                    <a:pt x="40" y="110"/>
                    <a:pt x="40" y="108"/>
                  </a:cubicBezTo>
                  <a:cubicBezTo>
                    <a:pt x="40" y="106"/>
                    <a:pt x="38" y="104"/>
                    <a:pt x="36" y="104"/>
                  </a:cubicBezTo>
                  <a:moveTo>
                    <a:pt x="84" y="104"/>
                  </a:moveTo>
                  <a:cubicBezTo>
                    <a:pt x="76" y="104"/>
                    <a:pt x="76" y="104"/>
                    <a:pt x="76" y="104"/>
                  </a:cubicBezTo>
                  <a:cubicBezTo>
                    <a:pt x="74" y="104"/>
                    <a:pt x="72" y="106"/>
                    <a:pt x="72" y="108"/>
                  </a:cubicBezTo>
                  <a:cubicBezTo>
                    <a:pt x="72" y="110"/>
                    <a:pt x="74" y="112"/>
                    <a:pt x="76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6" y="112"/>
                    <a:pt x="88" y="110"/>
                    <a:pt x="88" y="108"/>
                  </a:cubicBezTo>
                  <a:cubicBezTo>
                    <a:pt x="88" y="106"/>
                    <a:pt x="86" y="104"/>
                    <a:pt x="84" y="104"/>
                  </a:cubicBezTo>
                  <a:moveTo>
                    <a:pt x="108" y="32"/>
                  </a:moveTo>
                  <a:cubicBezTo>
                    <a:pt x="100" y="32"/>
                    <a:pt x="100" y="32"/>
                    <a:pt x="100" y="32"/>
                  </a:cubicBezTo>
                  <a:cubicBezTo>
                    <a:pt x="98" y="32"/>
                    <a:pt x="96" y="34"/>
                    <a:pt x="96" y="36"/>
                  </a:cubicBezTo>
                  <a:cubicBezTo>
                    <a:pt x="96" y="38"/>
                    <a:pt x="98" y="40"/>
                    <a:pt x="100" y="40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10" y="40"/>
                    <a:pt x="112" y="38"/>
                    <a:pt x="112" y="36"/>
                  </a:cubicBezTo>
                  <a:cubicBezTo>
                    <a:pt x="112" y="34"/>
                    <a:pt x="110" y="32"/>
                    <a:pt x="108" y="32"/>
                  </a:cubicBezTo>
                  <a:moveTo>
                    <a:pt x="132" y="104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22" y="104"/>
                    <a:pt x="120" y="106"/>
                    <a:pt x="120" y="108"/>
                  </a:cubicBezTo>
                  <a:cubicBezTo>
                    <a:pt x="120" y="110"/>
                    <a:pt x="122" y="112"/>
                    <a:pt x="124" y="112"/>
                  </a:cubicBezTo>
                  <a:cubicBezTo>
                    <a:pt x="132" y="112"/>
                    <a:pt x="132" y="112"/>
                    <a:pt x="132" y="112"/>
                  </a:cubicBezTo>
                  <a:cubicBezTo>
                    <a:pt x="134" y="112"/>
                    <a:pt x="136" y="110"/>
                    <a:pt x="136" y="108"/>
                  </a:cubicBezTo>
                  <a:cubicBezTo>
                    <a:pt x="136" y="106"/>
                    <a:pt x="134" y="104"/>
                    <a:pt x="132" y="104"/>
                  </a:cubicBezTo>
                  <a:moveTo>
                    <a:pt x="84" y="32"/>
                  </a:moveTo>
                  <a:cubicBezTo>
                    <a:pt x="76" y="32"/>
                    <a:pt x="76" y="32"/>
                    <a:pt x="76" y="32"/>
                  </a:cubicBezTo>
                  <a:cubicBezTo>
                    <a:pt x="74" y="32"/>
                    <a:pt x="72" y="34"/>
                    <a:pt x="72" y="36"/>
                  </a:cubicBezTo>
                  <a:cubicBezTo>
                    <a:pt x="72" y="38"/>
                    <a:pt x="74" y="40"/>
                    <a:pt x="76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6" y="40"/>
                    <a:pt x="88" y="38"/>
                    <a:pt x="88" y="36"/>
                  </a:cubicBezTo>
                  <a:cubicBezTo>
                    <a:pt x="88" y="34"/>
                    <a:pt x="86" y="32"/>
                    <a:pt x="84" y="32"/>
                  </a:cubicBezTo>
                  <a:moveTo>
                    <a:pt x="108" y="104"/>
                  </a:moveTo>
                  <a:cubicBezTo>
                    <a:pt x="100" y="104"/>
                    <a:pt x="100" y="104"/>
                    <a:pt x="100" y="104"/>
                  </a:cubicBezTo>
                  <a:cubicBezTo>
                    <a:pt x="98" y="104"/>
                    <a:pt x="96" y="106"/>
                    <a:pt x="96" y="108"/>
                  </a:cubicBezTo>
                  <a:cubicBezTo>
                    <a:pt x="96" y="110"/>
                    <a:pt x="98" y="112"/>
                    <a:pt x="100" y="112"/>
                  </a:cubicBezTo>
                  <a:cubicBezTo>
                    <a:pt x="108" y="112"/>
                    <a:pt x="108" y="112"/>
                    <a:pt x="108" y="112"/>
                  </a:cubicBezTo>
                  <a:cubicBezTo>
                    <a:pt x="110" y="112"/>
                    <a:pt x="112" y="110"/>
                    <a:pt x="112" y="108"/>
                  </a:cubicBezTo>
                  <a:cubicBezTo>
                    <a:pt x="112" y="106"/>
                    <a:pt x="110" y="104"/>
                    <a:pt x="108" y="104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  <p:sp>
          <p:nvSpPr>
            <p:cNvPr id="37" name="Freeform 77"/>
            <p:cNvSpPr>
              <a:spLocks noEditPoints="1"/>
            </p:cNvSpPr>
            <p:nvPr/>
          </p:nvSpPr>
          <p:spPr bwMode="auto">
            <a:xfrm>
              <a:off x="8647112" y="4679741"/>
              <a:ext cx="993778" cy="927518"/>
            </a:xfrm>
            <a:custGeom>
              <a:avLst/>
              <a:gdLst>
                <a:gd name="T0" fmla="*/ 172 w 176"/>
                <a:gd name="T1" fmla="*/ 136 h 160"/>
                <a:gd name="T2" fmla="*/ 96 w 176"/>
                <a:gd name="T3" fmla="*/ 136 h 160"/>
                <a:gd name="T4" fmla="*/ 76 w 176"/>
                <a:gd name="T5" fmla="*/ 120 h 160"/>
                <a:gd name="T6" fmla="*/ 56 w 176"/>
                <a:gd name="T7" fmla="*/ 136 h 160"/>
                <a:gd name="T8" fmla="*/ 4 w 176"/>
                <a:gd name="T9" fmla="*/ 136 h 160"/>
                <a:gd name="T10" fmla="*/ 0 w 176"/>
                <a:gd name="T11" fmla="*/ 140 h 160"/>
                <a:gd name="T12" fmla="*/ 4 w 176"/>
                <a:gd name="T13" fmla="*/ 144 h 160"/>
                <a:gd name="T14" fmla="*/ 56 w 176"/>
                <a:gd name="T15" fmla="*/ 144 h 160"/>
                <a:gd name="T16" fmla="*/ 76 w 176"/>
                <a:gd name="T17" fmla="*/ 160 h 160"/>
                <a:gd name="T18" fmla="*/ 96 w 176"/>
                <a:gd name="T19" fmla="*/ 144 h 160"/>
                <a:gd name="T20" fmla="*/ 172 w 176"/>
                <a:gd name="T21" fmla="*/ 144 h 160"/>
                <a:gd name="T22" fmla="*/ 176 w 176"/>
                <a:gd name="T23" fmla="*/ 140 h 160"/>
                <a:gd name="T24" fmla="*/ 172 w 176"/>
                <a:gd name="T25" fmla="*/ 136 h 160"/>
                <a:gd name="T26" fmla="*/ 76 w 176"/>
                <a:gd name="T27" fmla="*/ 152 h 160"/>
                <a:gd name="T28" fmla="*/ 64 w 176"/>
                <a:gd name="T29" fmla="*/ 140 h 160"/>
                <a:gd name="T30" fmla="*/ 76 w 176"/>
                <a:gd name="T31" fmla="*/ 128 h 160"/>
                <a:gd name="T32" fmla="*/ 88 w 176"/>
                <a:gd name="T33" fmla="*/ 140 h 160"/>
                <a:gd name="T34" fmla="*/ 76 w 176"/>
                <a:gd name="T35" fmla="*/ 152 h 160"/>
                <a:gd name="T36" fmla="*/ 4 w 176"/>
                <a:gd name="T37" fmla="*/ 24 h 160"/>
                <a:gd name="T38" fmla="*/ 24 w 176"/>
                <a:gd name="T39" fmla="*/ 24 h 160"/>
                <a:gd name="T40" fmla="*/ 44 w 176"/>
                <a:gd name="T41" fmla="*/ 40 h 160"/>
                <a:gd name="T42" fmla="*/ 64 w 176"/>
                <a:gd name="T43" fmla="*/ 24 h 160"/>
                <a:gd name="T44" fmla="*/ 172 w 176"/>
                <a:gd name="T45" fmla="*/ 24 h 160"/>
                <a:gd name="T46" fmla="*/ 176 w 176"/>
                <a:gd name="T47" fmla="*/ 20 h 160"/>
                <a:gd name="T48" fmla="*/ 172 w 176"/>
                <a:gd name="T49" fmla="*/ 16 h 160"/>
                <a:gd name="T50" fmla="*/ 64 w 176"/>
                <a:gd name="T51" fmla="*/ 16 h 160"/>
                <a:gd name="T52" fmla="*/ 44 w 176"/>
                <a:gd name="T53" fmla="*/ 0 h 160"/>
                <a:gd name="T54" fmla="*/ 24 w 176"/>
                <a:gd name="T55" fmla="*/ 16 h 160"/>
                <a:gd name="T56" fmla="*/ 4 w 176"/>
                <a:gd name="T57" fmla="*/ 16 h 160"/>
                <a:gd name="T58" fmla="*/ 0 w 176"/>
                <a:gd name="T59" fmla="*/ 20 h 160"/>
                <a:gd name="T60" fmla="*/ 4 w 176"/>
                <a:gd name="T61" fmla="*/ 24 h 160"/>
                <a:gd name="T62" fmla="*/ 44 w 176"/>
                <a:gd name="T63" fmla="*/ 8 h 160"/>
                <a:gd name="T64" fmla="*/ 56 w 176"/>
                <a:gd name="T65" fmla="*/ 20 h 160"/>
                <a:gd name="T66" fmla="*/ 44 w 176"/>
                <a:gd name="T67" fmla="*/ 32 h 160"/>
                <a:gd name="T68" fmla="*/ 32 w 176"/>
                <a:gd name="T69" fmla="*/ 20 h 160"/>
                <a:gd name="T70" fmla="*/ 44 w 176"/>
                <a:gd name="T71" fmla="*/ 8 h 160"/>
                <a:gd name="T72" fmla="*/ 172 w 176"/>
                <a:gd name="T73" fmla="*/ 76 h 160"/>
                <a:gd name="T74" fmla="*/ 160 w 176"/>
                <a:gd name="T75" fmla="*/ 76 h 160"/>
                <a:gd name="T76" fmla="*/ 140 w 176"/>
                <a:gd name="T77" fmla="*/ 60 h 160"/>
                <a:gd name="T78" fmla="*/ 120 w 176"/>
                <a:gd name="T79" fmla="*/ 76 h 160"/>
                <a:gd name="T80" fmla="*/ 4 w 176"/>
                <a:gd name="T81" fmla="*/ 76 h 160"/>
                <a:gd name="T82" fmla="*/ 0 w 176"/>
                <a:gd name="T83" fmla="*/ 80 h 160"/>
                <a:gd name="T84" fmla="*/ 4 w 176"/>
                <a:gd name="T85" fmla="*/ 84 h 160"/>
                <a:gd name="T86" fmla="*/ 120 w 176"/>
                <a:gd name="T87" fmla="*/ 84 h 160"/>
                <a:gd name="T88" fmla="*/ 140 w 176"/>
                <a:gd name="T89" fmla="*/ 100 h 160"/>
                <a:gd name="T90" fmla="*/ 160 w 176"/>
                <a:gd name="T91" fmla="*/ 84 h 160"/>
                <a:gd name="T92" fmla="*/ 172 w 176"/>
                <a:gd name="T93" fmla="*/ 84 h 160"/>
                <a:gd name="T94" fmla="*/ 176 w 176"/>
                <a:gd name="T95" fmla="*/ 80 h 160"/>
                <a:gd name="T96" fmla="*/ 172 w 176"/>
                <a:gd name="T97" fmla="*/ 76 h 160"/>
                <a:gd name="T98" fmla="*/ 140 w 176"/>
                <a:gd name="T99" fmla="*/ 92 h 160"/>
                <a:gd name="T100" fmla="*/ 128 w 176"/>
                <a:gd name="T101" fmla="*/ 80 h 160"/>
                <a:gd name="T102" fmla="*/ 140 w 176"/>
                <a:gd name="T103" fmla="*/ 68 h 160"/>
                <a:gd name="T104" fmla="*/ 152 w 176"/>
                <a:gd name="T105" fmla="*/ 80 h 160"/>
                <a:gd name="T106" fmla="*/ 140 w 176"/>
                <a:gd name="T107" fmla="*/ 9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6" h="160">
                  <a:moveTo>
                    <a:pt x="172" y="136"/>
                  </a:moveTo>
                  <a:cubicBezTo>
                    <a:pt x="96" y="136"/>
                    <a:pt x="96" y="136"/>
                    <a:pt x="96" y="136"/>
                  </a:cubicBezTo>
                  <a:cubicBezTo>
                    <a:pt x="94" y="127"/>
                    <a:pt x="86" y="120"/>
                    <a:pt x="76" y="120"/>
                  </a:cubicBezTo>
                  <a:cubicBezTo>
                    <a:pt x="66" y="120"/>
                    <a:pt x="58" y="127"/>
                    <a:pt x="56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2" y="136"/>
                    <a:pt x="0" y="138"/>
                    <a:pt x="0" y="140"/>
                  </a:cubicBezTo>
                  <a:cubicBezTo>
                    <a:pt x="0" y="142"/>
                    <a:pt x="2" y="144"/>
                    <a:pt x="4" y="144"/>
                  </a:cubicBezTo>
                  <a:cubicBezTo>
                    <a:pt x="56" y="144"/>
                    <a:pt x="56" y="144"/>
                    <a:pt x="56" y="144"/>
                  </a:cubicBezTo>
                  <a:cubicBezTo>
                    <a:pt x="58" y="153"/>
                    <a:pt x="66" y="160"/>
                    <a:pt x="76" y="160"/>
                  </a:cubicBezTo>
                  <a:cubicBezTo>
                    <a:pt x="86" y="160"/>
                    <a:pt x="94" y="153"/>
                    <a:pt x="96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4" y="144"/>
                    <a:pt x="176" y="142"/>
                    <a:pt x="176" y="140"/>
                  </a:cubicBezTo>
                  <a:cubicBezTo>
                    <a:pt x="176" y="138"/>
                    <a:pt x="174" y="136"/>
                    <a:pt x="172" y="136"/>
                  </a:cubicBezTo>
                  <a:moveTo>
                    <a:pt x="76" y="152"/>
                  </a:moveTo>
                  <a:cubicBezTo>
                    <a:pt x="69" y="152"/>
                    <a:pt x="64" y="147"/>
                    <a:pt x="64" y="140"/>
                  </a:cubicBezTo>
                  <a:cubicBezTo>
                    <a:pt x="64" y="133"/>
                    <a:pt x="69" y="128"/>
                    <a:pt x="76" y="128"/>
                  </a:cubicBezTo>
                  <a:cubicBezTo>
                    <a:pt x="83" y="128"/>
                    <a:pt x="88" y="133"/>
                    <a:pt x="88" y="140"/>
                  </a:cubicBezTo>
                  <a:cubicBezTo>
                    <a:pt x="88" y="147"/>
                    <a:pt x="83" y="152"/>
                    <a:pt x="76" y="152"/>
                  </a:cubicBezTo>
                  <a:moveTo>
                    <a:pt x="4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6" y="33"/>
                    <a:pt x="34" y="40"/>
                    <a:pt x="44" y="40"/>
                  </a:cubicBezTo>
                  <a:cubicBezTo>
                    <a:pt x="54" y="40"/>
                    <a:pt x="62" y="33"/>
                    <a:pt x="64" y="24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174" y="24"/>
                    <a:pt x="176" y="22"/>
                    <a:pt x="176" y="20"/>
                  </a:cubicBezTo>
                  <a:cubicBezTo>
                    <a:pt x="176" y="18"/>
                    <a:pt x="174" y="16"/>
                    <a:pt x="172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2" y="7"/>
                    <a:pt x="54" y="0"/>
                    <a:pt x="44" y="0"/>
                  </a:cubicBezTo>
                  <a:cubicBezTo>
                    <a:pt x="34" y="0"/>
                    <a:pt x="26" y="7"/>
                    <a:pt x="2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8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moveTo>
                    <a:pt x="44" y="8"/>
                  </a:moveTo>
                  <a:cubicBezTo>
                    <a:pt x="51" y="8"/>
                    <a:pt x="56" y="13"/>
                    <a:pt x="56" y="20"/>
                  </a:cubicBezTo>
                  <a:cubicBezTo>
                    <a:pt x="56" y="27"/>
                    <a:pt x="51" y="32"/>
                    <a:pt x="44" y="32"/>
                  </a:cubicBezTo>
                  <a:cubicBezTo>
                    <a:pt x="37" y="32"/>
                    <a:pt x="32" y="27"/>
                    <a:pt x="32" y="20"/>
                  </a:cubicBezTo>
                  <a:cubicBezTo>
                    <a:pt x="32" y="13"/>
                    <a:pt x="37" y="8"/>
                    <a:pt x="44" y="8"/>
                  </a:cubicBezTo>
                  <a:moveTo>
                    <a:pt x="172" y="76"/>
                  </a:moveTo>
                  <a:cubicBezTo>
                    <a:pt x="160" y="76"/>
                    <a:pt x="160" y="76"/>
                    <a:pt x="160" y="76"/>
                  </a:cubicBezTo>
                  <a:cubicBezTo>
                    <a:pt x="158" y="67"/>
                    <a:pt x="150" y="60"/>
                    <a:pt x="140" y="60"/>
                  </a:cubicBezTo>
                  <a:cubicBezTo>
                    <a:pt x="130" y="60"/>
                    <a:pt x="122" y="67"/>
                    <a:pt x="120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8"/>
                    <a:pt x="0" y="80"/>
                  </a:cubicBezTo>
                  <a:cubicBezTo>
                    <a:pt x="0" y="82"/>
                    <a:pt x="2" y="84"/>
                    <a:pt x="4" y="84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2" y="93"/>
                    <a:pt x="130" y="100"/>
                    <a:pt x="140" y="100"/>
                  </a:cubicBezTo>
                  <a:cubicBezTo>
                    <a:pt x="150" y="100"/>
                    <a:pt x="158" y="93"/>
                    <a:pt x="160" y="84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4" y="84"/>
                    <a:pt x="176" y="82"/>
                    <a:pt x="176" y="80"/>
                  </a:cubicBezTo>
                  <a:cubicBezTo>
                    <a:pt x="176" y="78"/>
                    <a:pt x="174" y="76"/>
                    <a:pt x="172" y="76"/>
                  </a:cubicBezTo>
                  <a:moveTo>
                    <a:pt x="140" y="92"/>
                  </a:moveTo>
                  <a:cubicBezTo>
                    <a:pt x="133" y="92"/>
                    <a:pt x="128" y="87"/>
                    <a:pt x="128" y="80"/>
                  </a:cubicBezTo>
                  <a:cubicBezTo>
                    <a:pt x="128" y="73"/>
                    <a:pt x="133" y="68"/>
                    <a:pt x="140" y="68"/>
                  </a:cubicBezTo>
                  <a:cubicBezTo>
                    <a:pt x="147" y="68"/>
                    <a:pt x="152" y="73"/>
                    <a:pt x="152" y="80"/>
                  </a:cubicBezTo>
                  <a:cubicBezTo>
                    <a:pt x="152" y="87"/>
                    <a:pt x="147" y="92"/>
                    <a:pt x="140" y="9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</p:grpSp>
    </p:spTree>
    <p:extLst>
      <p:ext uri="{BB962C8B-B14F-4D97-AF65-F5344CB8AC3E}">
        <p14:creationId xmlns:p14="http://schemas.microsoft.com/office/powerpoint/2010/main" val="194010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157803"/>
            <a:ext cx="5129028" cy="1338828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Zákon</a:t>
            </a:r>
            <a:r>
              <a:rPr lang="en-US" dirty="0">
                <a:solidFill>
                  <a:schemeClr val="accent1"/>
                </a:solidFill>
              </a:rPr>
              <a:t> o </a:t>
            </a:r>
            <a:r>
              <a:rPr lang="en-US" dirty="0" err="1">
                <a:solidFill>
                  <a:schemeClr val="accent1"/>
                </a:solidFill>
              </a:rPr>
              <a:t>údajoch</a:t>
            </a:r>
            <a:r>
              <a:rPr lang="en-US" dirty="0">
                <a:solidFill>
                  <a:schemeClr val="accent1"/>
                </a:solidFill>
              </a:rPr>
              <a:t>:</a:t>
            </a:r>
            <a:br>
              <a:rPr lang="en-US" dirty="0"/>
            </a:br>
            <a:r>
              <a:rPr lang="en-US" dirty="0" err="1">
                <a:solidFill>
                  <a:schemeClr val="accent1"/>
                </a:solidFill>
              </a:rPr>
              <a:t>Súvis</a:t>
            </a:r>
            <a:r>
              <a:rPr lang="en-US" dirty="0">
                <a:solidFill>
                  <a:schemeClr val="accent1"/>
                </a:solidFill>
              </a:rPr>
              <a:t> s EÚ </a:t>
            </a:r>
            <a:r>
              <a:rPr lang="en-US" dirty="0" err="1">
                <a:solidFill>
                  <a:schemeClr val="accent1"/>
                </a:solidFill>
              </a:rPr>
              <a:t>legislatívou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7</a:t>
            </a:fld>
            <a:endParaRPr/>
          </a:p>
        </p:txBody>
      </p:sp>
      <p:sp>
        <p:nvSpPr>
          <p:cNvPr id="59" name="Rectangle 58"/>
          <p:cNvSpPr/>
          <p:nvPr/>
        </p:nvSpPr>
        <p:spPr>
          <a:xfrm rot="2700000" flipH="1" flipV="1">
            <a:off x="2279133" y="1852271"/>
            <a:ext cx="261592" cy="261592"/>
          </a:xfrm>
          <a:prstGeom prst="rect">
            <a:avLst/>
          </a:prstGeom>
          <a:solidFill>
            <a:schemeClr val="bg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251198" y="1651001"/>
            <a:ext cx="4050365" cy="501639"/>
            <a:chOff x="4000518" y="2362460"/>
            <a:chExt cx="6075548" cy="752458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4000518" y="3114918"/>
              <a:ext cx="5691057" cy="0"/>
            </a:xfrm>
            <a:prstGeom prst="line">
              <a:avLst/>
            </a:prstGeom>
            <a:ln w="25400">
              <a:solidFill>
                <a:schemeClr val="accent2"/>
              </a:solidFill>
              <a:headEnd type="diamon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000518" y="2362460"/>
              <a:ext cx="6075548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+mj-lt"/>
                </a:rPr>
                <a:t>PSI – Public Sector Information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251198" y="4614993"/>
            <a:ext cx="3794038" cy="501639"/>
            <a:chOff x="4000518" y="2362460"/>
            <a:chExt cx="5691057" cy="752458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4000518" y="3114918"/>
              <a:ext cx="5691057" cy="0"/>
            </a:xfrm>
            <a:prstGeom prst="line">
              <a:avLst/>
            </a:prstGeom>
            <a:ln w="25400">
              <a:solidFill>
                <a:schemeClr val="accent2"/>
              </a:solidFill>
              <a:headEnd type="diamon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000518" y="2362460"/>
              <a:ext cx="4410908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+mj-lt"/>
                </a:rPr>
                <a:t>Free flow of Data</a:t>
              </a:r>
              <a:endParaRPr lang="uk-UA" sz="2400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82772" y="3132997"/>
            <a:ext cx="5565680" cy="501639"/>
            <a:chOff x="2060076" y="2362460"/>
            <a:chExt cx="8348520" cy="752458"/>
          </a:xfrm>
        </p:grpSpPr>
        <p:cxnSp>
          <p:nvCxnSpPr>
            <p:cNvPr id="65" name="Straight Connector 64"/>
            <p:cNvCxnSpPr/>
            <p:nvPr/>
          </p:nvCxnSpPr>
          <p:spPr>
            <a:xfrm>
              <a:off x="4000518" y="3114918"/>
              <a:ext cx="5691057" cy="0"/>
            </a:xfrm>
            <a:prstGeom prst="line">
              <a:avLst/>
            </a:prstGeom>
            <a:ln w="25400">
              <a:solidFill>
                <a:schemeClr val="accent2"/>
              </a:solidFill>
              <a:headEnd type="diamon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2060076" y="2362460"/>
              <a:ext cx="8348520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+mj-lt"/>
                </a:rPr>
                <a:t> GDPR – General Data Protection Regulation</a:t>
              </a:r>
              <a:endParaRPr lang="uk-UA" sz="2400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705600" y="1747375"/>
            <a:ext cx="3928683" cy="3928683"/>
            <a:chOff x="10058400" y="2621063"/>
            <a:chExt cx="5893024" cy="5893024"/>
          </a:xfrm>
        </p:grpSpPr>
        <p:grpSp>
          <p:nvGrpSpPr>
            <p:cNvPr id="4" name="Group 3"/>
            <p:cNvGrpSpPr/>
            <p:nvPr/>
          </p:nvGrpSpPr>
          <p:grpSpPr>
            <a:xfrm>
              <a:off x="10058400" y="2621063"/>
              <a:ext cx="5893024" cy="5893024"/>
              <a:chOff x="4332829" y="2081010"/>
              <a:chExt cx="3540552" cy="3540552"/>
            </a:xfrm>
            <a:effectLst/>
          </p:grpSpPr>
          <p:sp>
            <p:nvSpPr>
              <p:cNvPr id="5" name="Овал 26"/>
              <p:cNvSpPr/>
              <p:nvPr/>
            </p:nvSpPr>
            <p:spPr>
              <a:xfrm>
                <a:off x="4481338" y="2215982"/>
                <a:ext cx="3240000" cy="32400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107"/>
              </a:p>
            </p:txBody>
          </p:sp>
          <p:sp>
            <p:nvSpPr>
              <p:cNvPr id="6" name="Овал 25"/>
              <p:cNvSpPr/>
              <p:nvPr/>
            </p:nvSpPr>
            <p:spPr>
              <a:xfrm>
                <a:off x="5207536" y="2957989"/>
                <a:ext cx="1800000" cy="18000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107"/>
              </a:p>
            </p:txBody>
          </p:sp>
          <p:grpSp>
            <p:nvGrpSpPr>
              <p:cNvPr id="7" name="Группа 10"/>
              <p:cNvGrpSpPr/>
              <p:nvPr/>
            </p:nvGrpSpPr>
            <p:grpSpPr>
              <a:xfrm>
                <a:off x="6024281" y="2081010"/>
                <a:ext cx="152400" cy="3540552"/>
                <a:chOff x="8954096" y="1782607"/>
                <a:chExt cx="152400" cy="3540552"/>
              </a:xfrm>
              <a:solidFill>
                <a:srgbClr val="556371"/>
              </a:solidFill>
            </p:grpSpPr>
            <p:sp>
              <p:nvSpPr>
                <p:cNvPr id="12" name="Скругленный прямоугольник 9"/>
                <p:cNvSpPr/>
                <p:nvPr/>
              </p:nvSpPr>
              <p:spPr>
                <a:xfrm>
                  <a:off x="8954096" y="1782607"/>
                  <a:ext cx="152400" cy="1348482"/>
                </a:xfrm>
                <a:prstGeom prst="roundRect">
                  <a:avLst/>
                </a:prstGeom>
                <a:solidFill>
                  <a:schemeClr val="accent2"/>
                </a:solidFill>
                <a:ln w="6350" cap="rnd">
                  <a:solidFill>
                    <a:schemeClr val="bg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 sz="1107"/>
                </a:p>
              </p:txBody>
            </p:sp>
            <p:sp>
              <p:nvSpPr>
                <p:cNvPr id="13" name="Скругленный прямоугольник 41"/>
                <p:cNvSpPr/>
                <p:nvPr/>
              </p:nvSpPr>
              <p:spPr>
                <a:xfrm>
                  <a:off x="8954096" y="3974677"/>
                  <a:ext cx="152400" cy="1348482"/>
                </a:xfrm>
                <a:prstGeom prst="roundRect">
                  <a:avLst/>
                </a:prstGeom>
                <a:solidFill>
                  <a:schemeClr val="accent2"/>
                </a:solidFill>
                <a:ln w="6350" cap="rnd">
                  <a:solidFill>
                    <a:schemeClr val="bg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 sz="1107"/>
                </a:p>
              </p:txBody>
            </p:sp>
          </p:grpSp>
          <p:grpSp>
            <p:nvGrpSpPr>
              <p:cNvPr id="8" name="Группа 42"/>
              <p:cNvGrpSpPr/>
              <p:nvPr/>
            </p:nvGrpSpPr>
            <p:grpSpPr>
              <a:xfrm rot="5400000">
                <a:off x="6026905" y="2081010"/>
                <a:ext cx="152400" cy="3540552"/>
                <a:chOff x="8954096" y="1782607"/>
                <a:chExt cx="152400" cy="3540552"/>
              </a:xfrm>
              <a:solidFill>
                <a:srgbClr val="556371"/>
              </a:solidFill>
            </p:grpSpPr>
            <p:sp>
              <p:nvSpPr>
                <p:cNvPr id="10" name="Скругленный прямоугольник 43"/>
                <p:cNvSpPr/>
                <p:nvPr/>
              </p:nvSpPr>
              <p:spPr>
                <a:xfrm>
                  <a:off x="8954096" y="1782607"/>
                  <a:ext cx="152400" cy="1348482"/>
                </a:xfrm>
                <a:prstGeom prst="roundRect">
                  <a:avLst/>
                </a:prstGeom>
                <a:solidFill>
                  <a:schemeClr val="accent2"/>
                </a:solidFill>
                <a:ln w="6350" cap="rnd">
                  <a:solidFill>
                    <a:schemeClr val="bg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 sz="1107"/>
                </a:p>
              </p:txBody>
            </p:sp>
            <p:sp>
              <p:nvSpPr>
                <p:cNvPr id="11" name="Скругленный прямоугольник 44"/>
                <p:cNvSpPr/>
                <p:nvPr/>
              </p:nvSpPr>
              <p:spPr>
                <a:xfrm>
                  <a:off x="8954096" y="3974677"/>
                  <a:ext cx="152400" cy="1348482"/>
                </a:xfrm>
                <a:prstGeom prst="roundRect">
                  <a:avLst/>
                </a:prstGeom>
                <a:solidFill>
                  <a:schemeClr val="accent2"/>
                </a:solidFill>
                <a:ln w="6350" cap="rnd">
                  <a:solidFill>
                    <a:schemeClr val="bg1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 sz="1107"/>
                </a:p>
              </p:txBody>
            </p:sp>
          </p:grpSp>
          <p:sp>
            <p:nvSpPr>
              <p:cNvPr id="9" name="Oval 8"/>
              <p:cNvSpPr/>
              <p:nvPr/>
            </p:nvSpPr>
            <p:spPr>
              <a:xfrm>
                <a:off x="5786971" y="3544479"/>
                <a:ext cx="627020" cy="62702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107"/>
              </a:p>
            </p:txBody>
          </p:sp>
        </p:grpSp>
        <p:sp>
          <p:nvSpPr>
            <p:cNvPr id="28" name="Freeform 122"/>
            <p:cNvSpPr>
              <a:spLocks noEditPoints="1"/>
            </p:cNvSpPr>
            <p:nvPr/>
          </p:nvSpPr>
          <p:spPr bwMode="auto">
            <a:xfrm>
              <a:off x="12752707" y="5346028"/>
              <a:ext cx="495673" cy="495673"/>
            </a:xfrm>
            <a:custGeom>
              <a:avLst/>
              <a:gdLst>
                <a:gd name="T0" fmla="*/ 176 w 176"/>
                <a:gd name="T1" fmla="*/ 52 h 176"/>
                <a:gd name="T2" fmla="*/ 175 w 176"/>
                <a:gd name="T3" fmla="*/ 50 h 176"/>
                <a:gd name="T4" fmla="*/ 175 w 176"/>
                <a:gd name="T5" fmla="*/ 50 h 176"/>
                <a:gd name="T6" fmla="*/ 175 w 176"/>
                <a:gd name="T7" fmla="*/ 49 h 176"/>
                <a:gd name="T8" fmla="*/ 175 w 176"/>
                <a:gd name="T9" fmla="*/ 49 h 176"/>
                <a:gd name="T10" fmla="*/ 127 w 176"/>
                <a:gd name="T11" fmla="*/ 2 h 176"/>
                <a:gd name="T12" fmla="*/ 127 w 176"/>
                <a:gd name="T13" fmla="*/ 2 h 176"/>
                <a:gd name="T14" fmla="*/ 124 w 176"/>
                <a:gd name="T15" fmla="*/ 0 h 176"/>
                <a:gd name="T16" fmla="*/ 52 w 176"/>
                <a:gd name="T17" fmla="*/ 0 h 176"/>
                <a:gd name="T18" fmla="*/ 49 w 176"/>
                <a:gd name="T19" fmla="*/ 2 h 176"/>
                <a:gd name="T20" fmla="*/ 49 w 176"/>
                <a:gd name="T21" fmla="*/ 2 h 176"/>
                <a:gd name="T22" fmla="*/ 1 w 176"/>
                <a:gd name="T23" fmla="*/ 49 h 176"/>
                <a:gd name="T24" fmla="*/ 1 w 176"/>
                <a:gd name="T25" fmla="*/ 49 h 176"/>
                <a:gd name="T26" fmla="*/ 1 w 176"/>
                <a:gd name="T27" fmla="*/ 50 h 176"/>
                <a:gd name="T28" fmla="*/ 1 w 176"/>
                <a:gd name="T29" fmla="*/ 50 h 176"/>
                <a:gd name="T30" fmla="*/ 0 w 176"/>
                <a:gd name="T31" fmla="*/ 52 h 176"/>
                <a:gd name="T32" fmla="*/ 1 w 176"/>
                <a:gd name="T33" fmla="*/ 54 h 176"/>
                <a:gd name="T34" fmla="*/ 1 w 176"/>
                <a:gd name="T35" fmla="*/ 55 h 176"/>
                <a:gd name="T36" fmla="*/ 85 w 176"/>
                <a:gd name="T37" fmla="*/ 175 h 176"/>
                <a:gd name="T38" fmla="*/ 85 w 176"/>
                <a:gd name="T39" fmla="*/ 174 h 176"/>
                <a:gd name="T40" fmla="*/ 88 w 176"/>
                <a:gd name="T41" fmla="*/ 176 h 176"/>
                <a:gd name="T42" fmla="*/ 91 w 176"/>
                <a:gd name="T43" fmla="*/ 174 h 176"/>
                <a:gd name="T44" fmla="*/ 91 w 176"/>
                <a:gd name="T45" fmla="*/ 175 h 176"/>
                <a:gd name="T46" fmla="*/ 175 w 176"/>
                <a:gd name="T47" fmla="*/ 55 h 176"/>
                <a:gd name="T48" fmla="*/ 175 w 176"/>
                <a:gd name="T49" fmla="*/ 54 h 176"/>
                <a:gd name="T50" fmla="*/ 176 w 176"/>
                <a:gd name="T51" fmla="*/ 52 h 176"/>
                <a:gd name="T52" fmla="*/ 122 w 176"/>
                <a:gd name="T53" fmla="*/ 8 h 176"/>
                <a:gd name="T54" fmla="*/ 162 w 176"/>
                <a:gd name="T55" fmla="*/ 48 h 176"/>
                <a:gd name="T56" fmla="*/ 126 w 176"/>
                <a:gd name="T57" fmla="*/ 48 h 176"/>
                <a:gd name="T58" fmla="*/ 106 w 176"/>
                <a:gd name="T59" fmla="*/ 8 h 176"/>
                <a:gd name="T60" fmla="*/ 122 w 176"/>
                <a:gd name="T61" fmla="*/ 8 h 176"/>
                <a:gd name="T62" fmla="*/ 98 w 176"/>
                <a:gd name="T63" fmla="*/ 8 h 176"/>
                <a:gd name="T64" fmla="*/ 118 w 176"/>
                <a:gd name="T65" fmla="*/ 48 h 176"/>
                <a:gd name="T66" fmla="*/ 58 w 176"/>
                <a:gd name="T67" fmla="*/ 48 h 176"/>
                <a:gd name="T68" fmla="*/ 78 w 176"/>
                <a:gd name="T69" fmla="*/ 8 h 176"/>
                <a:gd name="T70" fmla="*/ 98 w 176"/>
                <a:gd name="T71" fmla="*/ 8 h 176"/>
                <a:gd name="T72" fmla="*/ 54 w 176"/>
                <a:gd name="T73" fmla="*/ 8 h 176"/>
                <a:gd name="T74" fmla="*/ 70 w 176"/>
                <a:gd name="T75" fmla="*/ 8 h 176"/>
                <a:gd name="T76" fmla="*/ 50 w 176"/>
                <a:gd name="T77" fmla="*/ 48 h 176"/>
                <a:gd name="T78" fmla="*/ 14 w 176"/>
                <a:gd name="T79" fmla="*/ 48 h 176"/>
                <a:gd name="T80" fmla="*/ 54 w 176"/>
                <a:gd name="T81" fmla="*/ 8 h 176"/>
                <a:gd name="T82" fmla="*/ 12 w 176"/>
                <a:gd name="T83" fmla="*/ 56 h 176"/>
                <a:gd name="T84" fmla="*/ 49 w 176"/>
                <a:gd name="T85" fmla="*/ 56 h 176"/>
                <a:gd name="T86" fmla="*/ 77 w 176"/>
                <a:gd name="T87" fmla="*/ 149 h 176"/>
                <a:gd name="T88" fmla="*/ 12 w 176"/>
                <a:gd name="T89" fmla="*/ 56 h 176"/>
                <a:gd name="T90" fmla="*/ 88 w 176"/>
                <a:gd name="T91" fmla="*/ 158 h 176"/>
                <a:gd name="T92" fmla="*/ 57 w 176"/>
                <a:gd name="T93" fmla="*/ 56 h 176"/>
                <a:gd name="T94" fmla="*/ 119 w 176"/>
                <a:gd name="T95" fmla="*/ 56 h 176"/>
                <a:gd name="T96" fmla="*/ 88 w 176"/>
                <a:gd name="T97" fmla="*/ 158 h 176"/>
                <a:gd name="T98" fmla="*/ 99 w 176"/>
                <a:gd name="T99" fmla="*/ 149 h 176"/>
                <a:gd name="T100" fmla="*/ 127 w 176"/>
                <a:gd name="T101" fmla="*/ 56 h 176"/>
                <a:gd name="T102" fmla="*/ 164 w 176"/>
                <a:gd name="T103" fmla="*/ 56 h 176"/>
                <a:gd name="T104" fmla="*/ 99 w 176"/>
                <a:gd name="T105" fmla="*/ 14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176">
                  <a:moveTo>
                    <a:pt x="176" y="52"/>
                  </a:moveTo>
                  <a:cubicBezTo>
                    <a:pt x="176" y="51"/>
                    <a:pt x="176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49"/>
                    <a:pt x="175" y="49"/>
                    <a:pt x="175" y="49"/>
                  </a:cubicBezTo>
                  <a:cubicBezTo>
                    <a:pt x="175" y="49"/>
                    <a:pt x="175" y="49"/>
                    <a:pt x="175" y="49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6" y="1"/>
                    <a:pt x="125" y="0"/>
                    <a:pt x="12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1" y="0"/>
                    <a:pt x="50" y="1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0"/>
                    <a:pt x="0" y="51"/>
                    <a:pt x="0" y="52"/>
                  </a:cubicBezTo>
                  <a:cubicBezTo>
                    <a:pt x="0" y="53"/>
                    <a:pt x="0" y="54"/>
                    <a:pt x="1" y="54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4"/>
                    <a:pt x="85" y="174"/>
                    <a:pt x="85" y="174"/>
                  </a:cubicBezTo>
                  <a:cubicBezTo>
                    <a:pt x="86" y="175"/>
                    <a:pt x="87" y="176"/>
                    <a:pt x="88" y="176"/>
                  </a:cubicBezTo>
                  <a:cubicBezTo>
                    <a:pt x="89" y="176"/>
                    <a:pt x="90" y="175"/>
                    <a:pt x="91" y="174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6" y="54"/>
                    <a:pt x="176" y="53"/>
                    <a:pt x="176" y="52"/>
                  </a:cubicBezTo>
                  <a:moveTo>
                    <a:pt x="122" y="8"/>
                  </a:moveTo>
                  <a:cubicBezTo>
                    <a:pt x="162" y="48"/>
                    <a:pt x="162" y="48"/>
                    <a:pt x="162" y="48"/>
                  </a:cubicBezTo>
                  <a:cubicBezTo>
                    <a:pt x="126" y="48"/>
                    <a:pt x="126" y="48"/>
                    <a:pt x="126" y="48"/>
                  </a:cubicBezTo>
                  <a:cubicBezTo>
                    <a:pt x="106" y="8"/>
                    <a:pt x="106" y="8"/>
                    <a:pt x="106" y="8"/>
                  </a:cubicBezTo>
                  <a:lnTo>
                    <a:pt x="122" y="8"/>
                  </a:lnTo>
                  <a:close/>
                  <a:moveTo>
                    <a:pt x="98" y="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78" y="8"/>
                    <a:pt x="78" y="8"/>
                    <a:pt x="78" y="8"/>
                  </a:cubicBezTo>
                  <a:lnTo>
                    <a:pt x="98" y="8"/>
                  </a:lnTo>
                  <a:close/>
                  <a:moveTo>
                    <a:pt x="54" y="8"/>
                  </a:moveTo>
                  <a:cubicBezTo>
                    <a:pt x="70" y="8"/>
                    <a:pt x="70" y="8"/>
                    <a:pt x="70" y="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14" y="48"/>
                    <a:pt x="14" y="48"/>
                    <a:pt x="14" y="48"/>
                  </a:cubicBezTo>
                  <a:lnTo>
                    <a:pt x="54" y="8"/>
                  </a:lnTo>
                  <a:close/>
                  <a:moveTo>
                    <a:pt x="12" y="56"/>
                  </a:moveTo>
                  <a:cubicBezTo>
                    <a:pt x="49" y="56"/>
                    <a:pt x="49" y="56"/>
                    <a:pt x="49" y="56"/>
                  </a:cubicBezTo>
                  <a:cubicBezTo>
                    <a:pt x="77" y="149"/>
                    <a:pt x="77" y="149"/>
                    <a:pt x="77" y="149"/>
                  </a:cubicBezTo>
                  <a:lnTo>
                    <a:pt x="12" y="56"/>
                  </a:lnTo>
                  <a:close/>
                  <a:moveTo>
                    <a:pt x="88" y="158"/>
                  </a:moveTo>
                  <a:cubicBezTo>
                    <a:pt x="57" y="56"/>
                    <a:pt x="57" y="56"/>
                    <a:pt x="57" y="56"/>
                  </a:cubicBezTo>
                  <a:cubicBezTo>
                    <a:pt x="119" y="56"/>
                    <a:pt x="119" y="56"/>
                    <a:pt x="119" y="56"/>
                  </a:cubicBezTo>
                  <a:lnTo>
                    <a:pt x="88" y="158"/>
                  </a:lnTo>
                  <a:close/>
                  <a:moveTo>
                    <a:pt x="99" y="149"/>
                  </a:moveTo>
                  <a:cubicBezTo>
                    <a:pt x="127" y="56"/>
                    <a:pt x="127" y="56"/>
                    <a:pt x="127" y="56"/>
                  </a:cubicBezTo>
                  <a:cubicBezTo>
                    <a:pt x="164" y="56"/>
                    <a:pt x="164" y="56"/>
                    <a:pt x="164" y="56"/>
                  </a:cubicBezTo>
                  <a:lnTo>
                    <a:pt x="99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</p:grpSp>
    </p:spTree>
    <p:extLst>
      <p:ext uri="{BB962C8B-B14F-4D97-AF65-F5344CB8AC3E}">
        <p14:creationId xmlns:p14="http://schemas.microsoft.com/office/powerpoint/2010/main" val="114476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84199" y="365552"/>
            <a:ext cx="5603949" cy="923330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Zákon</a:t>
            </a:r>
            <a:r>
              <a:rPr lang="en-US" dirty="0">
                <a:solidFill>
                  <a:schemeClr val="accent1"/>
                </a:solidFill>
              </a:rPr>
              <a:t> o </a:t>
            </a:r>
            <a:r>
              <a:rPr lang="en-US" dirty="0" err="1">
                <a:solidFill>
                  <a:schemeClr val="accent1"/>
                </a:solidFill>
              </a:rPr>
              <a:t>údajoch</a:t>
            </a:r>
            <a:r>
              <a:rPr lang="en-US" dirty="0">
                <a:solidFill>
                  <a:schemeClr val="accent1"/>
                </a:solidFill>
              </a:rPr>
              <a:t>:</a:t>
            </a:r>
            <a:br>
              <a:rPr lang="en-US" dirty="0"/>
            </a:br>
            <a:r>
              <a:rPr lang="en-US" dirty="0" err="1">
                <a:solidFill>
                  <a:schemeClr val="accent1"/>
                </a:solidFill>
              </a:rPr>
              <a:t>Výstupy</a:t>
            </a:r>
            <a:r>
              <a:rPr lang="en-US" dirty="0">
                <a:solidFill>
                  <a:schemeClr val="accent1"/>
                </a:solidFill>
              </a:rPr>
              <a:t> v </a:t>
            </a:r>
            <a:r>
              <a:rPr lang="en-US" dirty="0" err="1">
                <a:solidFill>
                  <a:schemeClr val="accent1"/>
                </a:solidFill>
              </a:rPr>
              <a:t>roku</a:t>
            </a:r>
            <a:r>
              <a:rPr lang="en-US" dirty="0">
                <a:solidFill>
                  <a:schemeClr val="accent1"/>
                </a:solidFill>
              </a:rPr>
              <a:t> 2018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8</a:t>
            </a:fld>
            <a:endParaRPr/>
          </a:p>
        </p:txBody>
      </p:sp>
      <p:grpSp>
        <p:nvGrpSpPr>
          <p:cNvPr id="6" name="Group 5"/>
          <p:cNvGrpSpPr/>
          <p:nvPr/>
        </p:nvGrpSpPr>
        <p:grpSpPr>
          <a:xfrm>
            <a:off x="1143000" y="2038327"/>
            <a:ext cx="4953000" cy="1200331"/>
            <a:chOff x="1714500" y="3057489"/>
            <a:chExt cx="7429499" cy="1800496"/>
          </a:xfrm>
        </p:grpSpPr>
        <p:sp>
          <p:nvSpPr>
            <p:cNvPr id="12" name="Rectangle 11"/>
            <p:cNvSpPr/>
            <p:nvPr/>
          </p:nvSpPr>
          <p:spPr>
            <a:xfrm>
              <a:off x="3619498" y="3057491"/>
              <a:ext cx="5524501" cy="1800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err="1">
                  <a:latin typeface="+mj-lt"/>
                </a:rPr>
                <a:t>definovanie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cieľov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regulácií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vo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vzťahu</a:t>
              </a:r>
              <a:r>
                <a:rPr lang="en-US" sz="2400" dirty="0">
                  <a:latin typeface="+mj-lt"/>
                </a:rPr>
                <a:t> k </a:t>
              </a:r>
              <a:r>
                <a:rPr lang="en-US" sz="2400" dirty="0" err="1">
                  <a:latin typeface="+mj-lt"/>
                </a:rPr>
                <a:t>parametrom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digitálnej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ekonomiky</a:t>
              </a:r>
              <a:endParaRPr lang="en-US" sz="2400" dirty="0">
                <a:latin typeface="+mj-lt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714500" y="3057489"/>
              <a:ext cx="1600200" cy="1600200"/>
              <a:chOff x="1714500" y="3057489"/>
              <a:chExt cx="1600200" cy="1600200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714500" y="3057489"/>
                <a:ext cx="1600200" cy="1600200"/>
              </a:xfrm>
              <a:prstGeom prst="ellipse">
                <a:avLst/>
              </a:prstGeom>
              <a:solidFill>
                <a:schemeClr val="accent1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44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6" name="Freeform 87"/>
              <p:cNvSpPr>
                <a:spLocks noEditPoints="1"/>
              </p:cNvSpPr>
              <p:nvPr/>
            </p:nvSpPr>
            <p:spPr bwMode="auto">
              <a:xfrm>
                <a:off x="2074319" y="3485518"/>
                <a:ext cx="880562" cy="743582"/>
              </a:xfrm>
              <a:custGeom>
                <a:avLst/>
                <a:gdLst>
                  <a:gd name="T0" fmla="*/ 116 w 176"/>
                  <a:gd name="T1" fmla="*/ 32 h 144"/>
                  <a:gd name="T2" fmla="*/ 116 w 176"/>
                  <a:gd name="T3" fmla="*/ 24 h 144"/>
                  <a:gd name="T4" fmla="*/ 80 w 176"/>
                  <a:gd name="T5" fmla="*/ 28 h 144"/>
                  <a:gd name="T6" fmla="*/ 132 w 176"/>
                  <a:gd name="T7" fmla="*/ 32 h 144"/>
                  <a:gd name="T8" fmla="*/ 132 w 176"/>
                  <a:gd name="T9" fmla="*/ 24 h 144"/>
                  <a:gd name="T10" fmla="*/ 132 w 176"/>
                  <a:gd name="T11" fmla="*/ 32 h 144"/>
                  <a:gd name="T12" fmla="*/ 152 w 176"/>
                  <a:gd name="T13" fmla="*/ 28 h 144"/>
                  <a:gd name="T14" fmla="*/ 144 w 176"/>
                  <a:gd name="T15" fmla="*/ 28 h 144"/>
                  <a:gd name="T16" fmla="*/ 148 w 176"/>
                  <a:gd name="T17" fmla="*/ 64 h 144"/>
                  <a:gd name="T18" fmla="*/ 112 w 176"/>
                  <a:gd name="T19" fmla="*/ 68 h 144"/>
                  <a:gd name="T20" fmla="*/ 148 w 176"/>
                  <a:gd name="T21" fmla="*/ 72 h 144"/>
                  <a:gd name="T22" fmla="*/ 148 w 176"/>
                  <a:gd name="T23" fmla="*/ 64 h 144"/>
                  <a:gd name="T24" fmla="*/ 116 w 176"/>
                  <a:gd name="T25" fmla="*/ 80 h 144"/>
                  <a:gd name="T26" fmla="*/ 116 w 176"/>
                  <a:gd name="T27" fmla="*/ 88 h 144"/>
                  <a:gd name="T28" fmla="*/ 152 w 176"/>
                  <a:gd name="T29" fmla="*/ 84 h 144"/>
                  <a:gd name="T30" fmla="*/ 148 w 176"/>
                  <a:gd name="T31" fmla="*/ 48 h 144"/>
                  <a:gd name="T32" fmla="*/ 112 w 176"/>
                  <a:gd name="T33" fmla="*/ 52 h 144"/>
                  <a:gd name="T34" fmla="*/ 148 w 176"/>
                  <a:gd name="T35" fmla="*/ 56 h 144"/>
                  <a:gd name="T36" fmla="*/ 148 w 176"/>
                  <a:gd name="T37" fmla="*/ 48 h 144"/>
                  <a:gd name="T38" fmla="*/ 72 w 176"/>
                  <a:gd name="T39" fmla="*/ 28 h 144"/>
                  <a:gd name="T40" fmla="*/ 64 w 176"/>
                  <a:gd name="T41" fmla="*/ 28 h 144"/>
                  <a:gd name="T42" fmla="*/ 52 w 176"/>
                  <a:gd name="T43" fmla="*/ 104 h 144"/>
                  <a:gd name="T44" fmla="*/ 152 w 176"/>
                  <a:gd name="T45" fmla="*/ 100 h 144"/>
                  <a:gd name="T46" fmla="*/ 52 w 176"/>
                  <a:gd name="T47" fmla="*/ 96 h 144"/>
                  <a:gd name="T48" fmla="*/ 52 w 176"/>
                  <a:gd name="T49" fmla="*/ 104 h 144"/>
                  <a:gd name="T50" fmla="*/ 148 w 176"/>
                  <a:gd name="T51" fmla="*/ 120 h 144"/>
                  <a:gd name="T52" fmla="*/ 148 w 176"/>
                  <a:gd name="T53" fmla="*/ 112 h 144"/>
                  <a:gd name="T54" fmla="*/ 48 w 176"/>
                  <a:gd name="T55" fmla="*/ 116 h 144"/>
                  <a:gd name="T56" fmla="*/ 168 w 176"/>
                  <a:gd name="T57" fmla="*/ 0 h 144"/>
                  <a:gd name="T58" fmla="*/ 24 w 176"/>
                  <a:gd name="T59" fmla="*/ 8 h 144"/>
                  <a:gd name="T60" fmla="*/ 8 w 176"/>
                  <a:gd name="T61" fmla="*/ 24 h 144"/>
                  <a:gd name="T62" fmla="*/ 0 w 176"/>
                  <a:gd name="T63" fmla="*/ 120 h 144"/>
                  <a:gd name="T64" fmla="*/ 168 w 176"/>
                  <a:gd name="T65" fmla="*/ 144 h 144"/>
                  <a:gd name="T66" fmla="*/ 176 w 176"/>
                  <a:gd name="T67" fmla="*/ 8 h 144"/>
                  <a:gd name="T68" fmla="*/ 168 w 176"/>
                  <a:gd name="T69" fmla="*/ 136 h 144"/>
                  <a:gd name="T70" fmla="*/ 8 w 176"/>
                  <a:gd name="T71" fmla="*/ 120 h 144"/>
                  <a:gd name="T72" fmla="*/ 24 w 176"/>
                  <a:gd name="T73" fmla="*/ 32 h 144"/>
                  <a:gd name="T74" fmla="*/ 28 w 176"/>
                  <a:gd name="T75" fmla="*/ 120 h 144"/>
                  <a:gd name="T76" fmla="*/ 32 w 176"/>
                  <a:gd name="T77" fmla="*/ 8 h 144"/>
                  <a:gd name="T78" fmla="*/ 168 w 176"/>
                  <a:gd name="T79" fmla="*/ 136 h 144"/>
                  <a:gd name="T80" fmla="*/ 56 w 176"/>
                  <a:gd name="T81" fmla="*/ 28 h 144"/>
                  <a:gd name="T82" fmla="*/ 48 w 176"/>
                  <a:gd name="T83" fmla="*/ 28 h 144"/>
                  <a:gd name="T84" fmla="*/ 52 w 176"/>
                  <a:gd name="T85" fmla="*/ 88 h 144"/>
                  <a:gd name="T86" fmla="*/ 96 w 176"/>
                  <a:gd name="T87" fmla="*/ 84 h 144"/>
                  <a:gd name="T88" fmla="*/ 92 w 176"/>
                  <a:gd name="T89" fmla="*/ 48 h 144"/>
                  <a:gd name="T90" fmla="*/ 48 w 176"/>
                  <a:gd name="T91" fmla="*/ 52 h 144"/>
                  <a:gd name="T92" fmla="*/ 52 w 176"/>
                  <a:gd name="T93" fmla="*/ 88 h 144"/>
                  <a:gd name="T94" fmla="*/ 88 w 176"/>
                  <a:gd name="T95" fmla="*/ 56 h 144"/>
                  <a:gd name="T96" fmla="*/ 56 w 176"/>
                  <a:gd name="T97" fmla="*/ 8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6" h="144">
                    <a:moveTo>
                      <a:pt x="84" y="32"/>
                    </a:moveTo>
                    <a:cubicBezTo>
                      <a:pt x="116" y="32"/>
                      <a:pt x="116" y="32"/>
                      <a:pt x="116" y="32"/>
                    </a:cubicBezTo>
                    <a:cubicBezTo>
                      <a:pt x="118" y="32"/>
                      <a:pt x="120" y="30"/>
                      <a:pt x="120" y="28"/>
                    </a:cubicBezTo>
                    <a:cubicBezTo>
                      <a:pt x="120" y="26"/>
                      <a:pt x="118" y="24"/>
                      <a:pt x="116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2" y="24"/>
                      <a:pt x="80" y="26"/>
                      <a:pt x="80" y="28"/>
                    </a:cubicBezTo>
                    <a:cubicBezTo>
                      <a:pt x="80" y="30"/>
                      <a:pt x="82" y="32"/>
                      <a:pt x="84" y="32"/>
                    </a:cubicBezTo>
                    <a:moveTo>
                      <a:pt x="132" y="32"/>
                    </a:moveTo>
                    <a:cubicBezTo>
                      <a:pt x="134" y="32"/>
                      <a:pt x="136" y="30"/>
                      <a:pt x="136" y="28"/>
                    </a:cubicBezTo>
                    <a:cubicBezTo>
                      <a:pt x="136" y="26"/>
                      <a:pt x="134" y="24"/>
                      <a:pt x="132" y="24"/>
                    </a:cubicBezTo>
                    <a:cubicBezTo>
                      <a:pt x="130" y="24"/>
                      <a:pt x="128" y="26"/>
                      <a:pt x="128" y="28"/>
                    </a:cubicBezTo>
                    <a:cubicBezTo>
                      <a:pt x="128" y="30"/>
                      <a:pt x="130" y="32"/>
                      <a:pt x="132" y="32"/>
                    </a:cubicBezTo>
                    <a:moveTo>
                      <a:pt x="148" y="32"/>
                    </a:moveTo>
                    <a:cubicBezTo>
                      <a:pt x="150" y="32"/>
                      <a:pt x="152" y="30"/>
                      <a:pt x="152" y="28"/>
                    </a:cubicBezTo>
                    <a:cubicBezTo>
                      <a:pt x="152" y="26"/>
                      <a:pt x="150" y="24"/>
                      <a:pt x="148" y="24"/>
                    </a:cubicBezTo>
                    <a:cubicBezTo>
                      <a:pt x="146" y="24"/>
                      <a:pt x="144" y="26"/>
                      <a:pt x="144" y="28"/>
                    </a:cubicBezTo>
                    <a:cubicBezTo>
                      <a:pt x="144" y="30"/>
                      <a:pt x="146" y="32"/>
                      <a:pt x="148" y="32"/>
                    </a:cubicBezTo>
                    <a:moveTo>
                      <a:pt x="148" y="64"/>
                    </a:moveTo>
                    <a:cubicBezTo>
                      <a:pt x="116" y="64"/>
                      <a:pt x="116" y="64"/>
                      <a:pt x="116" y="64"/>
                    </a:cubicBezTo>
                    <a:cubicBezTo>
                      <a:pt x="114" y="64"/>
                      <a:pt x="112" y="66"/>
                      <a:pt x="112" y="68"/>
                    </a:cubicBezTo>
                    <a:cubicBezTo>
                      <a:pt x="112" y="70"/>
                      <a:pt x="114" y="72"/>
                      <a:pt x="116" y="72"/>
                    </a:cubicBezTo>
                    <a:cubicBezTo>
                      <a:pt x="148" y="72"/>
                      <a:pt x="148" y="72"/>
                      <a:pt x="148" y="72"/>
                    </a:cubicBezTo>
                    <a:cubicBezTo>
                      <a:pt x="150" y="72"/>
                      <a:pt x="152" y="70"/>
                      <a:pt x="152" y="68"/>
                    </a:cubicBezTo>
                    <a:cubicBezTo>
                      <a:pt x="152" y="66"/>
                      <a:pt x="150" y="64"/>
                      <a:pt x="148" y="64"/>
                    </a:cubicBezTo>
                    <a:moveTo>
                      <a:pt x="148" y="80"/>
                    </a:moveTo>
                    <a:cubicBezTo>
                      <a:pt x="116" y="80"/>
                      <a:pt x="116" y="80"/>
                      <a:pt x="116" y="80"/>
                    </a:cubicBezTo>
                    <a:cubicBezTo>
                      <a:pt x="114" y="80"/>
                      <a:pt x="112" y="82"/>
                      <a:pt x="112" y="84"/>
                    </a:cubicBezTo>
                    <a:cubicBezTo>
                      <a:pt x="112" y="86"/>
                      <a:pt x="114" y="88"/>
                      <a:pt x="116" y="88"/>
                    </a:cubicBezTo>
                    <a:cubicBezTo>
                      <a:pt x="148" y="88"/>
                      <a:pt x="148" y="88"/>
                      <a:pt x="148" y="88"/>
                    </a:cubicBezTo>
                    <a:cubicBezTo>
                      <a:pt x="150" y="88"/>
                      <a:pt x="152" y="86"/>
                      <a:pt x="152" y="84"/>
                    </a:cubicBezTo>
                    <a:cubicBezTo>
                      <a:pt x="152" y="82"/>
                      <a:pt x="150" y="80"/>
                      <a:pt x="148" y="80"/>
                    </a:cubicBezTo>
                    <a:moveTo>
                      <a:pt x="148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4" y="48"/>
                      <a:pt x="112" y="50"/>
                      <a:pt x="112" y="52"/>
                    </a:cubicBezTo>
                    <a:cubicBezTo>
                      <a:pt x="112" y="54"/>
                      <a:pt x="114" y="56"/>
                      <a:pt x="116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50" y="56"/>
                      <a:pt x="152" y="54"/>
                      <a:pt x="152" y="52"/>
                    </a:cubicBezTo>
                    <a:cubicBezTo>
                      <a:pt x="152" y="50"/>
                      <a:pt x="150" y="48"/>
                      <a:pt x="148" y="48"/>
                    </a:cubicBezTo>
                    <a:moveTo>
                      <a:pt x="68" y="32"/>
                    </a:moveTo>
                    <a:cubicBezTo>
                      <a:pt x="70" y="32"/>
                      <a:pt x="72" y="30"/>
                      <a:pt x="72" y="28"/>
                    </a:cubicBezTo>
                    <a:cubicBezTo>
                      <a:pt x="72" y="26"/>
                      <a:pt x="70" y="24"/>
                      <a:pt x="68" y="24"/>
                    </a:cubicBezTo>
                    <a:cubicBezTo>
                      <a:pt x="66" y="24"/>
                      <a:pt x="64" y="26"/>
                      <a:pt x="64" y="28"/>
                    </a:cubicBezTo>
                    <a:cubicBezTo>
                      <a:pt x="64" y="30"/>
                      <a:pt x="66" y="32"/>
                      <a:pt x="68" y="32"/>
                    </a:cubicBezTo>
                    <a:moveTo>
                      <a:pt x="52" y="104"/>
                    </a:move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50" y="104"/>
                      <a:pt x="152" y="102"/>
                      <a:pt x="152" y="100"/>
                    </a:cubicBezTo>
                    <a:cubicBezTo>
                      <a:pt x="152" y="98"/>
                      <a:pt x="150" y="96"/>
                      <a:pt x="148" y="96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50" y="96"/>
                      <a:pt x="48" y="98"/>
                      <a:pt x="48" y="100"/>
                    </a:cubicBezTo>
                    <a:cubicBezTo>
                      <a:pt x="48" y="102"/>
                      <a:pt x="50" y="104"/>
                      <a:pt x="52" y="104"/>
                    </a:cubicBezTo>
                    <a:moveTo>
                      <a:pt x="52" y="120"/>
                    </a:moveTo>
                    <a:cubicBezTo>
                      <a:pt x="148" y="120"/>
                      <a:pt x="148" y="120"/>
                      <a:pt x="148" y="120"/>
                    </a:cubicBezTo>
                    <a:cubicBezTo>
                      <a:pt x="150" y="120"/>
                      <a:pt x="152" y="118"/>
                      <a:pt x="152" y="116"/>
                    </a:cubicBezTo>
                    <a:cubicBezTo>
                      <a:pt x="152" y="114"/>
                      <a:pt x="150" y="112"/>
                      <a:pt x="148" y="112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0" y="112"/>
                      <a:pt x="48" y="114"/>
                      <a:pt x="48" y="116"/>
                    </a:cubicBezTo>
                    <a:cubicBezTo>
                      <a:pt x="48" y="118"/>
                      <a:pt x="50" y="120"/>
                      <a:pt x="52" y="120"/>
                    </a:cubicBezTo>
                    <a:moveTo>
                      <a:pt x="168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28" y="0"/>
                      <a:pt x="24" y="4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4" y="24"/>
                      <a:pt x="0" y="28"/>
                      <a:pt x="0" y="32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33"/>
                      <a:pt x="11" y="144"/>
                      <a:pt x="24" y="144"/>
                    </a:cubicBezTo>
                    <a:cubicBezTo>
                      <a:pt x="168" y="144"/>
                      <a:pt x="168" y="144"/>
                      <a:pt x="168" y="144"/>
                    </a:cubicBezTo>
                    <a:cubicBezTo>
                      <a:pt x="172" y="144"/>
                      <a:pt x="176" y="140"/>
                      <a:pt x="176" y="136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6" y="4"/>
                      <a:pt x="172" y="0"/>
                      <a:pt x="168" y="0"/>
                    </a:cubicBezTo>
                    <a:moveTo>
                      <a:pt x="168" y="136"/>
                    </a:moveTo>
                    <a:cubicBezTo>
                      <a:pt x="24" y="136"/>
                      <a:pt x="24" y="136"/>
                      <a:pt x="24" y="136"/>
                    </a:cubicBezTo>
                    <a:cubicBezTo>
                      <a:pt x="15" y="136"/>
                      <a:pt x="8" y="129"/>
                      <a:pt x="8" y="120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116"/>
                      <a:pt x="24" y="116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30" y="120"/>
                      <a:pt x="32" y="118"/>
                      <a:pt x="32" y="116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168" y="8"/>
                      <a:pt x="168" y="8"/>
                      <a:pt x="168" y="8"/>
                    </a:cubicBezTo>
                    <a:lnTo>
                      <a:pt x="168" y="136"/>
                    </a:lnTo>
                    <a:close/>
                    <a:moveTo>
                      <a:pt x="52" y="32"/>
                    </a:moveTo>
                    <a:cubicBezTo>
                      <a:pt x="54" y="32"/>
                      <a:pt x="56" y="30"/>
                      <a:pt x="56" y="28"/>
                    </a:cubicBezTo>
                    <a:cubicBezTo>
                      <a:pt x="56" y="26"/>
                      <a:pt x="54" y="24"/>
                      <a:pt x="52" y="24"/>
                    </a:cubicBezTo>
                    <a:cubicBezTo>
                      <a:pt x="50" y="24"/>
                      <a:pt x="48" y="26"/>
                      <a:pt x="48" y="28"/>
                    </a:cubicBezTo>
                    <a:cubicBezTo>
                      <a:pt x="48" y="30"/>
                      <a:pt x="50" y="32"/>
                      <a:pt x="52" y="32"/>
                    </a:cubicBezTo>
                    <a:moveTo>
                      <a:pt x="52" y="88"/>
                    </a:moveTo>
                    <a:cubicBezTo>
                      <a:pt x="92" y="88"/>
                      <a:pt x="92" y="88"/>
                      <a:pt x="92" y="88"/>
                    </a:cubicBezTo>
                    <a:cubicBezTo>
                      <a:pt x="94" y="88"/>
                      <a:pt x="96" y="86"/>
                      <a:pt x="96" y="84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0"/>
                      <a:pt x="94" y="48"/>
                      <a:pt x="92" y="48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0" y="48"/>
                      <a:pt x="48" y="50"/>
                      <a:pt x="48" y="52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8" y="86"/>
                      <a:pt x="50" y="88"/>
                      <a:pt x="52" y="88"/>
                    </a:cubicBezTo>
                    <a:moveTo>
                      <a:pt x="56" y="56"/>
                    </a:moveTo>
                    <a:cubicBezTo>
                      <a:pt x="88" y="56"/>
                      <a:pt x="88" y="56"/>
                      <a:pt x="88" y="56"/>
                    </a:cubicBezTo>
                    <a:cubicBezTo>
                      <a:pt x="88" y="80"/>
                      <a:pt x="88" y="80"/>
                      <a:pt x="88" y="80"/>
                    </a:cubicBezTo>
                    <a:cubicBezTo>
                      <a:pt x="56" y="80"/>
                      <a:pt x="56" y="80"/>
                      <a:pt x="56" y="80"/>
                    </a:cubicBezTo>
                    <a:lnTo>
                      <a:pt x="56" y="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1143000" y="3714726"/>
            <a:ext cx="4470400" cy="1938992"/>
            <a:chOff x="1714500" y="5572089"/>
            <a:chExt cx="6705600" cy="2908488"/>
          </a:xfrm>
        </p:grpSpPr>
        <p:sp>
          <p:nvSpPr>
            <p:cNvPr id="25" name="Rectangle 24"/>
            <p:cNvSpPr/>
            <p:nvPr/>
          </p:nvSpPr>
          <p:spPr>
            <a:xfrm>
              <a:off x="3619500" y="5572089"/>
              <a:ext cx="4800600" cy="29084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err="1">
                  <a:latin typeface="+mj-lt"/>
                </a:rPr>
                <a:t>návrh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spôsobu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monitoringu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účinnosti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legislatívnych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návrhov</a:t>
              </a:r>
              <a:r>
                <a:rPr lang="en-US" sz="2400" dirty="0">
                  <a:latin typeface="+mj-lt"/>
                </a:rPr>
                <a:t> v </a:t>
              </a:r>
              <a:r>
                <a:rPr lang="en-US" sz="2400" dirty="0" err="1">
                  <a:latin typeface="+mj-lt"/>
                </a:rPr>
                <a:t>praxi</a:t>
              </a:r>
              <a:r>
                <a:rPr lang="en-US" sz="2400" dirty="0">
                  <a:latin typeface="+mj-lt"/>
                </a:rPr>
                <a:t> a </a:t>
              </a:r>
              <a:r>
                <a:rPr lang="en-US" sz="2400" dirty="0" err="1">
                  <a:latin typeface="+mj-lt"/>
                </a:rPr>
                <a:t>sankčný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mechanizmus</a:t>
              </a:r>
              <a:endParaRPr lang="en-US" sz="2400" dirty="0">
                <a:latin typeface="+mj-lt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714500" y="5572089"/>
              <a:ext cx="1600200" cy="1600200"/>
              <a:chOff x="1714500" y="5572089"/>
              <a:chExt cx="1600200" cy="1600200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1714500" y="5572089"/>
                <a:ext cx="1600200" cy="1600200"/>
              </a:xfrm>
              <a:prstGeom prst="ellipse">
                <a:avLst/>
              </a:prstGeom>
              <a:solidFill>
                <a:schemeClr val="accent1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44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7" name="Freeform 17"/>
              <p:cNvSpPr>
                <a:spLocks noEditPoints="1"/>
              </p:cNvSpPr>
              <p:nvPr/>
            </p:nvSpPr>
            <p:spPr bwMode="auto">
              <a:xfrm>
                <a:off x="2218957" y="5969041"/>
                <a:ext cx="591287" cy="806297"/>
              </a:xfrm>
              <a:custGeom>
                <a:avLst/>
                <a:gdLst>
                  <a:gd name="T0" fmla="*/ 64 w 128"/>
                  <a:gd name="T1" fmla="*/ 104 h 176"/>
                  <a:gd name="T2" fmla="*/ 48 w 128"/>
                  <a:gd name="T3" fmla="*/ 120 h 176"/>
                  <a:gd name="T4" fmla="*/ 52 w 128"/>
                  <a:gd name="T5" fmla="*/ 131 h 176"/>
                  <a:gd name="T6" fmla="*/ 52 w 128"/>
                  <a:gd name="T7" fmla="*/ 132 h 176"/>
                  <a:gd name="T8" fmla="*/ 64 w 128"/>
                  <a:gd name="T9" fmla="*/ 144 h 176"/>
                  <a:gd name="T10" fmla="*/ 76 w 128"/>
                  <a:gd name="T11" fmla="*/ 132 h 176"/>
                  <a:gd name="T12" fmla="*/ 76 w 128"/>
                  <a:gd name="T13" fmla="*/ 131 h 176"/>
                  <a:gd name="T14" fmla="*/ 80 w 128"/>
                  <a:gd name="T15" fmla="*/ 120 h 176"/>
                  <a:gd name="T16" fmla="*/ 64 w 128"/>
                  <a:gd name="T17" fmla="*/ 104 h 176"/>
                  <a:gd name="T18" fmla="*/ 68 w 128"/>
                  <a:gd name="T19" fmla="*/ 127 h 176"/>
                  <a:gd name="T20" fmla="*/ 68 w 128"/>
                  <a:gd name="T21" fmla="*/ 132 h 176"/>
                  <a:gd name="T22" fmla="*/ 64 w 128"/>
                  <a:gd name="T23" fmla="*/ 136 h 176"/>
                  <a:gd name="T24" fmla="*/ 60 w 128"/>
                  <a:gd name="T25" fmla="*/ 132 h 176"/>
                  <a:gd name="T26" fmla="*/ 60 w 128"/>
                  <a:gd name="T27" fmla="*/ 127 h 176"/>
                  <a:gd name="T28" fmla="*/ 56 w 128"/>
                  <a:gd name="T29" fmla="*/ 120 h 176"/>
                  <a:gd name="T30" fmla="*/ 64 w 128"/>
                  <a:gd name="T31" fmla="*/ 112 h 176"/>
                  <a:gd name="T32" fmla="*/ 72 w 128"/>
                  <a:gd name="T33" fmla="*/ 120 h 176"/>
                  <a:gd name="T34" fmla="*/ 68 w 128"/>
                  <a:gd name="T35" fmla="*/ 127 h 176"/>
                  <a:gd name="T36" fmla="*/ 112 w 128"/>
                  <a:gd name="T37" fmla="*/ 72 h 176"/>
                  <a:gd name="T38" fmla="*/ 112 w 128"/>
                  <a:gd name="T39" fmla="*/ 48 h 176"/>
                  <a:gd name="T40" fmla="*/ 64 w 128"/>
                  <a:gd name="T41" fmla="*/ 0 h 176"/>
                  <a:gd name="T42" fmla="*/ 16 w 128"/>
                  <a:gd name="T43" fmla="*/ 48 h 176"/>
                  <a:gd name="T44" fmla="*/ 16 w 128"/>
                  <a:gd name="T45" fmla="*/ 72 h 176"/>
                  <a:gd name="T46" fmla="*/ 0 w 128"/>
                  <a:gd name="T47" fmla="*/ 88 h 176"/>
                  <a:gd name="T48" fmla="*/ 0 w 128"/>
                  <a:gd name="T49" fmla="*/ 160 h 176"/>
                  <a:gd name="T50" fmla="*/ 16 w 128"/>
                  <a:gd name="T51" fmla="*/ 176 h 176"/>
                  <a:gd name="T52" fmla="*/ 112 w 128"/>
                  <a:gd name="T53" fmla="*/ 176 h 176"/>
                  <a:gd name="T54" fmla="*/ 128 w 128"/>
                  <a:gd name="T55" fmla="*/ 160 h 176"/>
                  <a:gd name="T56" fmla="*/ 128 w 128"/>
                  <a:gd name="T57" fmla="*/ 88 h 176"/>
                  <a:gd name="T58" fmla="*/ 112 w 128"/>
                  <a:gd name="T59" fmla="*/ 72 h 176"/>
                  <a:gd name="T60" fmla="*/ 24 w 128"/>
                  <a:gd name="T61" fmla="*/ 48 h 176"/>
                  <a:gd name="T62" fmla="*/ 64 w 128"/>
                  <a:gd name="T63" fmla="*/ 8 h 176"/>
                  <a:gd name="T64" fmla="*/ 104 w 128"/>
                  <a:gd name="T65" fmla="*/ 48 h 176"/>
                  <a:gd name="T66" fmla="*/ 104 w 128"/>
                  <a:gd name="T67" fmla="*/ 72 h 176"/>
                  <a:gd name="T68" fmla="*/ 24 w 128"/>
                  <a:gd name="T69" fmla="*/ 72 h 176"/>
                  <a:gd name="T70" fmla="*/ 24 w 128"/>
                  <a:gd name="T71" fmla="*/ 48 h 176"/>
                  <a:gd name="T72" fmla="*/ 120 w 128"/>
                  <a:gd name="T73" fmla="*/ 160 h 176"/>
                  <a:gd name="T74" fmla="*/ 112 w 128"/>
                  <a:gd name="T75" fmla="*/ 168 h 176"/>
                  <a:gd name="T76" fmla="*/ 16 w 128"/>
                  <a:gd name="T77" fmla="*/ 168 h 176"/>
                  <a:gd name="T78" fmla="*/ 8 w 128"/>
                  <a:gd name="T79" fmla="*/ 160 h 176"/>
                  <a:gd name="T80" fmla="*/ 8 w 128"/>
                  <a:gd name="T81" fmla="*/ 88 h 176"/>
                  <a:gd name="T82" fmla="*/ 16 w 128"/>
                  <a:gd name="T83" fmla="*/ 80 h 176"/>
                  <a:gd name="T84" fmla="*/ 112 w 128"/>
                  <a:gd name="T85" fmla="*/ 80 h 176"/>
                  <a:gd name="T86" fmla="*/ 120 w 128"/>
                  <a:gd name="T87" fmla="*/ 88 h 176"/>
                  <a:gd name="T88" fmla="*/ 120 w 128"/>
                  <a:gd name="T89" fmla="*/ 16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8" h="176">
                    <a:moveTo>
                      <a:pt x="64" y="104"/>
                    </a:moveTo>
                    <a:cubicBezTo>
                      <a:pt x="55" y="104"/>
                      <a:pt x="48" y="111"/>
                      <a:pt x="48" y="120"/>
                    </a:cubicBezTo>
                    <a:cubicBezTo>
                      <a:pt x="48" y="124"/>
                      <a:pt x="50" y="128"/>
                      <a:pt x="52" y="131"/>
                    </a:cubicBezTo>
                    <a:cubicBezTo>
                      <a:pt x="52" y="131"/>
                      <a:pt x="52" y="132"/>
                      <a:pt x="52" y="132"/>
                    </a:cubicBezTo>
                    <a:cubicBezTo>
                      <a:pt x="52" y="139"/>
                      <a:pt x="57" y="144"/>
                      <a:pt x="64" y="144"/>
                    </a:cubicBezTo>
                    <a:cubicBezTo>
                      <a:pt x="71" y="144"/>
                      <a:pt x="76" y="139"/>
                      <a:pt x="76" y="132"/>
                    </a:cubicBezTo>
                    <a:cubicBezTo>
                      <a:pt x="76" y="132"/>
                      <a:pt x="76" y="131"/>
                      <a:pt x="76" y="131"/>
                    </a:cubicBezTo>
                    <a:cubicBezTo>
                      <a:pt x="78" y="128"/>
                      <a:pt x="80" y="124"/>
                      <a:pt x="80" y="120"/>
                    </a:cubicBezTo>
                    <a:cubicBezTo>
                      <a:pt x="80" y="111"/>
                      <a:pt x="73" y="104"/>
                      <a:pt x="64" y="104"/>
                    </a:cubicBezTo>
                    <a:moveTo>
                      <a:pt x="68" y="127"/>
                    </a:moveTo>
                    <a:cubicBezTo>
                      <a:pt x="68" y="132"/>
                      <a:pt x="68" y="132"/>
                      <a:pt x="68" y="132"/>
                    </a:cubicBezTo>
                    <a:cubicBezTo>
                      <a:pt x="68" y="134"/>
                      <a:pt x="66" y="136"/>
                      <a:pt x="64" y="136"/>
                    </a:cubicBezTo>
                    <a:cubicBezTo>
                      <a:pt x="62" y="136"/>
                      <a:pt x="60" y="134"/>
                      <a:pt x="60" y="132"/>
                    </a:cubicBezTo>
                    <a:cubicBezTo>
                      <a:pt x="60" y="127"/>
                      <a:pt x="60" y="127"/>
                      <a:pt x="60" y="127"/>
                    </a:cubicBezTo>
                    <a:cubicBezTo>
                      <a:pt x="58" y="126"/>
                      <a:pt x="56" y="123"/>
                      <a:pt x="56" y="120"/>
                    </a:cubicBezTo>
                    <a:cubicBezTo>
                      <a:pt x="56" y="116"/>
                      <a:pt x="60" y="112"/>
                      <a:pt x="64" y="112"/>
                    </a:cubicBezTo>
                    <a:cubicBezTo>
                      <a:pt x="68" y="112"/>
                      <a:pt x="72" y="116"/>
                      <a:pt x="72" y="120"/>
                    </a:cubicBezTo>
                    <a:cubicBezTo>
                      <a:pt x="72" y="123"/>
                      <a:pt x="70" y="126"/>
                      <a:pt x="68" y="127"/>
                    </a:cubicBezTo>
                    <a:moveTo>
                      <a:pt x="112" y="72"/>
                    </a:moveTo>
                    <a:cubicBezTo>
                      <a:pt x="112" y="48"/>
                      <a:pt x="112" y="48"/>
                      <a:pt x="112" y="48"/>
                    </a:cubicBezTo>
                    <a:cubicBezTo>
                      <a:pt x="112" y="21"/>
                      <a:pt x="91" y="0"/>
                      <a:pt x="64" y="0"/>
                    </a:cubicBezTo>
                    <a:cubicBezTo>
                      <a:pt x="37" y="0"/>
                      <a:pt x="16" y="21"/>
                      <a:pt x="16" y="48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7" y="72"/>
                      <a:pt x="0" y="79"/>
                      <a:pt x="0" y="88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69"/>
                      <a:pt x="7" y="176"/>
                      <a:pt x="16" y="176"/>
                    </a:cubicBezTo>
                    <a:cubicBezTo>
                      <a:pt x="112" y="176"/>
                      <a:pt x="112" y="176"/>
                      <a:pt x="112" y="176"/>
                    </a:cubicBezTo>
                    <a:cubicBezTo>
                      <a:pt x="121" y="176"/>
                      <a:pt x="128" y="169"/>
                      <a:pt x="128" y="160"/>
                    </a:cubicBezTo>
                    <a:cubicBezTo>
                      <a:pt x="128" y="88"/>
                      <a:pt x="128" y="88"/>
                      <a:pt x="128" y="88"/>
                    </a:cubicBezTo>
                    <a:cubicBezTo>
                      <a:pt x="128" y="79"/>
                      <a:pt x="121" y="72"/>
                      <a:pt x="112" y="72"/>
                    </a:cubicBezTo>
                    <a:moveTo>
                      <a:pt x="24" y="48"/>
                    </a:moveTo>
                    <a:cubicBezTo>
                      <a:pt x="24" y="26"/>
                      <a:pt x="42" y="8"/>
                      <a:pt x="64" y="8"/>
                    </a:cubicBezTo>
                    <a:cubicBezTo>
                      <a:pt x="86" y="8"/>
                      <a:pt x="104" y="26"/>
                      <a:pt x="104" y="48"/>
                    </a:cubicBezTo>
                    <a:cubicBezTo>
                      <a:pt x="104" y="72"/>
                      <a:pt x="104" y="72"/>
                      <a:pt x="104" y="72"/>
                    </a:cubicBezTo>
                    <a:cubicBezTo>
                      <a:pt x="24" y="72"/>
                      <a:pt x="24" y="72"/>
                      <a:pt x="24" y="72"/>
                    </a:cubicBezTo>
                    <a:lnTo>
                      <a:pt x="24" y="48"/>
                    </a:lnTo>
                    <a:close/>
                    <a:moveTo>
                      <a:pt x="120" y="160"/>
                    </a:moveTo>
                    <a:cubicBezTo>
                      <a:pt x="120" y="164"/>
                      <a:pt x="116" y="168"/>
                      <a:pt x="112" y="168"/>
                    </a:cubicBezTo>
                    <a:cubicBezTo>
                      <a:pt x="16" y="168"/>
                      <a:pt x="16" y="168"/>
                      <a:pt x="16" y="168"/>
                    </a:cubicBezTo>
                    <a:cubicBezTo>
                      <a:pt x="12" y="168"/>
                      <a:pt x="8" y="164"/>
                      <a:pt x="8" y="160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8" y="84"/>
                      <a:pt x="12" y="80"/>
                      <a:pt x="16" y="80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16" y="80"/>
                      <a:pt x="120" y="84"/>
                      <a:pt x="120" y="88"/>
                    </a:cubicBezTo>
                    <a:lnTo>
                      <a:pt x="120" y="1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6426200" y="2038326"/>
            <a:ext cx="4470400" cy="1066800"/>
            <a:chOff x="9639300" y="3057489"/>
            <a:chExt cx="6705600" cy="1600200"/>
          </a:xfrm>
        </p:grpSpPr>
        <p:sp>
          <p:nvSpPr>
            <p:cNvPr id="31" name="Rectangle 30"/>
            <p:cNvSpPr/>
            <p:nvPr/>
          </p:nvSpPr>
          <p:spPr>
            <a:xfrm>
              <a:off x="11544300" y="3057489"/>
              <a:ext cx="4800600" cy="12464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err="1">
                  <a:latin typeface="+mj-lt"/>
                </a:rPr>
                <a:t>posúdenie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vybraných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vplyvov</a:t>
              </a:r>
              <a:endParaRPr lang="en-US" sz="2400" dirty="0">
                <a:latin typeface="+mj-lt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9639300" y="3057489"/>
              <a:ext cx="1600200" cy="1600200"/>
              <a:chOff x="9639300" y="3057489"/>
              <a:chExt cx="1600200" cy="1600200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9639300" y="3057489"/>
                <a:ext cx="1600200" cy="1600200"/>
              </a:xfrm>
              <a:prstGeom prst="ellipse">
                <a:avLst/>
              </a:prstGeom>
              <a:solidFill>
                <a:schemeClr val="accent1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44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8" name="Freeform 59"/>
              <p:cNvSpPr>
                <a:spLocks noEditPoints="1"/>
              </p:cNvSpPr>
              <p:nvPr/>
            </p:nvSpPr>
            <p:spPr bwMode="auto">
              <a:xfrm>
                <a:off x="10089575" y="3467100"/>
                <a:ext cx="699651" cy="699651"/>
              </a:xfrm>
              <a:custGeom>
                <a:avLst/>
                <a:gdLst>
                  <a:gd name="T0" fmla="*/ 112 w 176"/>
                  <a:gd name="T1" fmla="*/ 118 h 174"/>
                  <a:gd name="T2" fmla="*/ 120 w 176"/>
                  <a:gd name="T3" fmla="*/ 102 h 174"/>
                  <a:gd name="T4" fmla="*/ 64 w 176"/>
                  <a:gd name="T5" fmla="*/ 94 h 174"/>
                  <a:gd name="T6" fmla="*/ 56 w 176"/>
                  <a:gd name="T7" fmla="*/ 110 h 174"/>
                  <a:gd name="T8" fmla="*/ 64 w 176"/>
                  <a:gd name="T9" fmla="*/ 102 h 174"/>
                  <a:gd name="T10" fmla="*/ 112 w 176"/>
                  <a:gd name="T11" fmla="*/ 110 h 174"/>
                  <a:gd name="T12" fmla="*/ 64 w 176"/>
                  <a:gd name="T13" fmla="*/ 102 h 174"/>
                  <a:gd name="T14" fmla="*/ 152 w 176"/>
                  <a:gd name="T15" fmla="*/ 46 h 174"/>
                  <a:gd name="T16" fmla="*/ 128 w 176"/>
                  <a:gd name="T17" fmla="*/ 17 h 174"/>
                  <a:gd name="T18" fmla="*/ 70 w 176"/>
                  <a:gd name="T19" fmla="*/ 4 h 174"/>
                  <a:gd name="T20" fmla="*/ 28 w 176"/>
                  <a:gd name="T21" fmla="*/ 46 h 174"/>
                  <a:gd name="T22" fmla="*/ 0 w 176"/>
                  <a:gd name="T23" fmla="*/ 54 h 174"/>
                  <a:gd name="T24" fmla="*/ 8 w 176"/>
                  <a:gd name="T25" fmla="*/ 78 h 174"/>
                  <a:gd name="T26" fmla="*/ 16 w 176"/>
                  <a:gd name="T27" fmla="*/ 166 h 174"/>
                  <a:gd name="T28" fmla="*/ 152 w 176"/>
                  <a:gd name="T29" fmla="*/ 174 h 174"/>
                  <a:gd name="T30" fmla="*/ 160 w 176"/>
                  <a:gd name="T31" fmla="*/ 78 h 174"/>
                  <a:gd name="T32" fmla="*/ 176 w 176"/>
                  <a:gd name="T33" fmla="*/ 70 h 174"/>
                  <a:gd name="T34" fmla="*/ 168 w 176"/>
                  <a:gd name="T35" fmla="*/ 46 h 174"/>
                  <a:gd name="T36" fmla="*/ 140 w 176"/>
                  <a:gd name="T37" fmla="*/ 30 h 174"/>
                  <a:gd name="T38" fmla="*/ 143 w 176"/>
                  <a:gd name="T39" fmla="*/ 46 h 174"/>
                  <a:gd name="T40" fmla="*/ 134 w 176"/>
                  <a:gd name="T41" fmla="*/ 40 h 174"/>
                  <a:gd name="T42" fmla="*/ 124 w 176"/>
                  <a:gd name="T43" fmla="*/ 34 h 174"/>
                  <a:gd name="T44" fmla="*/ 115 w 176"/>
                  <a:gd name="T45" fmla="*/ 30 h 174"/>
                  <a:gd name="T46" fmla="*/ 130 w 176"/>
                  <a:gd name="T47" fmla="*/ 24 h 174"/>
                  <a:gd name="T48" fmla="*/ 74 w 176"/>
                  <a:gd name="T49" fmla="*/ 46 h 174"/>
                  <a:gd name="T50" fmla="*/ 127 w 176"/>
                  <a:gd name="T51" fmla="*/ 46 h 174"/>
                  <a:gd name="T52" fmla="*/ 66 w 176"/>
                  <a:gd name="T53" fmla="*/ 11 h 174"/>
                  <a:gd name="T54" fmla="*/ 65 w 176"/>
                  <a:gd name="T55" fmla="*/ 46 h 174"/>
                  <a:gd name="T56" fmla="*/ 46 w 176"/>
                  <a:gd name="T57" fmla="*/ 46 h 174"/>
                  <a:gd name="T58" fmla="*/ 37 w 176"/>
                  <a:gd name="T59" fmla="*/ 46 h 174"/>
                  <a:gd name="T60" fmla="*/ 152 w 176"/>
                  <a:gd name="T61" fmla="*/ 166 h 174"/>
                  <a:gd name="T62" fmla="*/ 24 w 176"/>
                  <a:gd name="T63" fmla="*/ 78 h 174"/>
                  <a:gd name="T64" fmla="*/ 152 w 176"/>
                  <a:gd name="T65" fmla="*/ 166 h 174"/>
                  <a:gd name="T66" fmla="*/ 8 w 176"/>
                  <a:gd name="T67" fmla="*/ 70 h 174"/>
                  <a:gd name="T68" fmla="*/ 168 w 176"/>
                  <a:gd name="T69" fmla="*/ 54 h 174"/>
                  <a:gd name="T70" fmla="*/ 69 w 176"/>
                  <a:gd name="T71" fmla="*/ 22 h 174"/>
                  <a:gd name="T72" fmla="*/ 58 w 176"/>
                  <a:gd name="T73" fmla="*/ 25 h 174"/>
                  <a:gd name="T74" fmla="*/ 69 w 176"/>
                  <a:gd name="T75" fmla="*/ 22 h 174"/>
                  <a:gd name="T76" fmla="*/ 54 w 176"/>
                  <a:gd name="T77" fmla="*/ 32 h 174"/>
                  <a:gd name="T78" fmla="*/ 57 w 176"/>
                  <a:gd name="T79" fmla="*/ 4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6" h="174">
                    <a:moveTo>
                      <a:pt x="64" y="118"/>
                    </a:moveTo>
                    <a:cubicBezTo>
                      <a:pt x="112" y="118"/>
                      <a:pt x="112" y="118"/>
                      <a:pt x="112" y="118"/>
                    </a:cubicBezTo>
                    <a:cubicBezTo>
                      <a:pt x="116" y="118"/>
                      <a:pt x="120" y="114"/>
                      <a:pt x="120" y="110"/>
                    </a:cubicBezTo>
                    <a:cubicBezTo>
                      <a:pt x="120" y="102"/>
                      <a:pt x="120" y="102"/>
                      <a:pt x="120" y="102"/>
                    </a:cubicBezTo>
                    <a:cubicBezTo>
                      <a:pt x="120" y="98"/>
                      <a:pt x="116" y="94"/>
                      <a:pt x="112" y="94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0" y="94"/>
                      <a:pt x="56" y="98"/>
                      <a:pt x="56" y="102"/>
                    </a:cubicBezTo>
                    <a:cubicBezTo>
                      <a:pt x="56" y="110"/>
                      <a:pt x="56" y="110"/>
                      <a:pt x="56" y="110"/>
                    </a:cubicBezTo>
                    <a:cubicBezTo>
                      <a:pt x="56" y="114"/>
                      <a:pt x="60" y="118"/>
                      <a:pt x="64" y="118"/>
                    </a:cubicBezTo>
                    <a:moveTo>
                      <a:pt x="64" y="102"/>
                    </a:moveTo>
                    <a:cubicBezTo>
                      <a:pt x="112" y="102"/>
                      <a:pt x="112" y="102"/>
                      <a:pt x="112" y="102"/>
                    </a:cubicBezTo>
                    <a:cubicBezTo>
                      <a:pt x="112" y="110"/>
                      <a:pt x="112" y="110"/>
                      <a:pt x="112" y="110"/>
                    </a:cubicBezTo>
                    <a:cubicBezTo>
                      <a:pt x="64" y="110"/>
                      <a:pt x="64" y="110"/>
                      <a:pt x="64" y="110"/>
                    </a:cubicBezTo>
                    <a:lnTo>
                      <a:pt x="64" y="102"/>
                    </a:lnTo>
                    <a:close/>
                    <a:moveTo>
                      <a:pt x="168" y="46"/>
                    </a:moveTo>
                    <a:cubicBezTo>
                      <a:pt x="152" y="46"/>
                      <a:pt x="152" y="46"/>
                      <a:pt x="152" y="46"/>
                    </a:cubicBezTo>
                    <a:cubicBezTo>
                      <a:pt x="147" y="28"/>
                      <a:pt x="147" y="28"/>
                      <a:pt x="147" y="28"/>
                    </a:cubicBezTo>
                    <a:cubicBezTo>
                      <a:pt x="145" y="19"/>
                      <a:pt x="136" y="14"/>
                      <a:pt x="128" y="17"/>
                    </a:cubicBezTo>
                    <a:cubicBezTo>
                      <a:pt x="103" y="23"/>
                      <a:pt x="103" y="23"/>
                      <a:pt x="103" y="23"/>
                    </a:cubicBezTo>
                    <a:cubicBezTo>
                      <a:pt x="70" y="4"/>
                      <a:pt x="70" y="4"/>
                      <a:pt x="70" y="4"/>
                    </a:cubicBezTo>
                    <a:cubicBezTo>
                      <a:pt x="63" y="0"/>
                      <a:pt x="53" y="2"/>
                      <a:pt x="49" y="10"/>
                    </a:cubicBezTo>
                    <a:cubicBezTo>
                      <a:pt x="28" y="46"/>
                      <a:pt x="28" y="46"/>
                      <a:pt x="28" y="46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4" y="46"/>
                      <a:pt x="0" y="50"/>
                      <a:pt x="0" y="54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4"/>
                      <a:pt x="4" y="78"/>
                      <a:pt x="8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6" y="166"/>
                      <a:pt x="16" y="166"/>
                      <a:pt x="16" y="166"/>
                    </a:cubicBezTo>
                    <a:cubicBezTo>
                      <a:pt x="16" y="170"/>
                      <a:pt x="20" y="174"/>
                      <a:pt x="24" y="174"/>
                    </a:cubicBezTo>
                    <a:cubicBezTo>
                      <a:pt x="152" y="174"/>
                      <a:pt x="152" y="174"/>
                      <a:pt x="152" y="174"/>
                    </a:cubicBezTo>
                    <a:cubicBezTo>
                      <a:pt x="156" y="174"/>
                      <a:pt x="160" y="170"/>
                      <a:pt x="160" y="166"/>
                    </a:cubicBezTo>
                    <a:cubicBezTo>
                      <a:pt x="160" y="78"/>
                      <a:pt x="160" y="78"/>
                      <a:pt x="160" y="78"/>
                    </a:cubicBezTo>
                    <a:cubicBezTo>
                      <a:pt x="168" y="78"/>
                      <a:pt x="168" y="78"/>
                      <a:pt x="168" y="78"/>
                    </a:cubicBezTo>
                    <a:cubicBezTo>
                      <a:pt x="172" y="78"/>
                      <a:pt x="176" y="74"/>
                      <a:pt x="176" y="70"/>
                    </a:cubicBezTo>
                    <a:cubicBezTo>
                      <a:pt x="176" y="54"/>
                      <a:pt x="176" y="54"/>
                      <a:pt x="176" y="54"/>
                    </a:cubicBezTo>
                    <a:cubicBezTo>
                      <a:pt x="176" y="50"/>
                      <a:pt x="172" y="46"/>
                      <a:pt x="168" y="46"/>
                    </a:cubicBezTo>
                    <a:moveTo>
                      <a:pt x="130" y="24"/>
                    </a:moveTo>
                    <a:cubicBezTo>
                      <a:pt x="134" y="23"/>
                      <a:pt x="138" y="26"/>
                      <a:pt x="140" y="30"/>
                    </a:cubicBezTo>
                    <a:cubicBezTo>
                      <a:pt x="144" y="46"/>
                      <a:pt x="144" y="46"/>
                      <a:pt x="144" y="46"/>
                    </a:cubicBezTo>
                    <a:cubicBezTo>
                      <a:pt x="143" y="46"/>
                      <a:pt x="143" y="46"/>
                      <a:pt x="143" y="46"/>
                    </a:cubicBezTo>
                    <a:cubicBezTo>
                      <a:pt x="133" y="40"/>
                      <a:pt x="133" y="40"/>
                      <a:pt x="133" y="40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2" y="32"/>
                      <a:pt x="132" y="32"/>
                      <a:pt x="132" y="32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4" y="35"/>
                      <a:pt x="124" y="35"/>
                      <a:pt x="124" y="35"/>
                    </a:cubicBezTo>
                    <a:cubicBezTo>
                      <a:pt x="115" y="30"/>
                      <a:pt x="115" y="30"/>
                      <a:pt x="115" y="30"/>
                    </a:cubicBezTo>
                    <a:cubicBezTo>
                      <a:pt x="114" y="28"/>
                      <a:pt x="114" y="28"/>
                      <a:pt x="114" y="28"/>
                    </a:cubicBezTo>
                    <a:lnTo>
                      <a:pt x="130" y="24"/>
                    </a:lnTo>
                    <a:close/>
                    <a:moveTo>
                      <a:pt x="127" y="46"/>
                    </a:moveTo>
                    <a:cubicBezTo>
                      <a:pt x="74" y="46"/>
                      <a:pt x="74" y="46"/>
                      <a:pt x="74" y="46"/>
                    </a:cubicBezTo>
                    <a:cubicBezTo>
                      <a:pt x="87" y="23"/>
                      <a:pt x="87" y="23"/>
                      <a:pt x="87" y="23"/>
                    </a:cubicBezTo>
                    <a:lnTo>
                      <a:pt x="127" y="46"/>
                    </a:lnTo>
                    <a:close/>
                    <a:moveTo>
                      <a:pt x="56" y="14"/>
                    </a:moveTo>
                    <a:cubicBezTo>
                      <a:pt x="58" y="10"/>
                      <a:pt x="63" y="9"/>
                      <a:pt x="66" y="11"/>
                    </a:cubicBezTo>
                    <a:cubicBezTo>
                      <a:pt x="80" y="19"/>
                      <a:pt x="80" y="19"/>
                      <a:pt x="80" y="19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37" y="46"/>
                      <a:pt x="37" y="46"/>
                      <a:pt x="37" y="46"/>
                    </a:cubicBezTo>
                    <a:lnTo>
                      <a:pt x="56" y="14"/>
                    </a:lnTo>
                    <a:close/>
                    <a:moveTo>
                      <a:pt x="152" y="166"/>
                    </a:moveTo>
                    <a:cubicBezTo>
                      <a:pt x="24" y="166"/>
                      <a:pt x="24" y="166"/>
                      <a:pt x="24" y="166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152" y="78"/>
                      <a:pt x="152" y="78"/>
                      <a:pt x="152" y="78"/>
                    </a:cubicBezTo>
                    <a:lnTo>
                      <a:pt x="152" y="166"/>
                    </a:lnTo>
                    <a:close/>
                    <a:moveTo>
                      <a:pt x="168" y="70"/>
                    </a:moveTo>
                    <a:cubicBezTo>
                      <a:pt x="8" y="70"/>
                      <a:pt x="8" y="70"/>
                      <a:pt x="8" y="70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168" y="54"/>
                      <a:pt x="168" y="54"/>
                      <a:pt x="168" y="54"/>
                    </a:cubicBezTo>
                    <a:lnTo>
                      <a:pt x="168" y="70"/>
                    </a:lnTo>
                    <a:close/>
                    <a:moveTo>
                      <a:pt x="69" y="22"/>
                    </a:moveTo>
                    <a:cubicBezTo>
                      <a:pt x="62" y="18"/>
                      <a:pt x="62" y="18"/>
                      <a:pt x="62" y="18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65" y="29"/>
                      <a:pt x="65" y="29"/>
                      <a:pt x="65" y="29"/>
                    </a:cubicBezTo>
                    <a:lnTo>
                      <a:pt x="69" y="22"/>
                    </a:lnTo>
                    <a:close/>
                    <a:moveTo>
                      <a:pt x="61" y="36"/>
                    </a:moveTo>
                    <a:cubicBezTo>
                      <a:pt x="54" y="32"/>
                      <a:pt x="54" y="32"/>
                      <a:pt x="54" y="32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7" y="43"/>
                      <a:pt x="57" y="43"/>
                      <a:pt x="57" y="43"/>
                    </a:cubicBezTo>
                    <a:lnTo>
                      <a:pt x="61" y="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6426200" y="3714726"/>
            <a:ext cx="4470400" cy="1066800"/>
            <a:chOff x="9639300" y="5572089"/>
            <a:chExt cx="6705600" cy="1600200"/>
          </a:xfrm>
        </p:grpSpPr>
        <p:sp>
          <p:nvSpPr>
            <p:cNvPr id="37" name="Rectangle 36"/>
            <p:cNvSpPr/>
            <p:nvPr/>
          </p:nvSpPr>
          <p:spPr>
            <a:xfrm>
              <a:off x="11544300" y="5572089"/>
              <a:ext cx="4800600" cy="12464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err="1">
                  <a:latin typeface="+mj-lt"/>
                </a:rPr>
                <a:t>paragrafové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znenie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pravidiel</a:t>
              </a:r>
              <a:endParaRPr lang="en-US" sz="2400" dirty="0">
                <a:latin typeface="+mj-lt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9639300" y="5572089"/>
              <a:ext cx="1600200" cy="1600200"/>
              <a:chOff x="9639300" y="5572089"/>
              <a:chExt cx="1600200" cy="1600200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9639300" y="5572089"/>
                <a:ext cx="1600200" cy="1600200"/>
              </a:xfrm>
              <a:prstGeom prst="ellipse">
                <a:avLst/>
              </a:prstGeom>
              <a:solidFill>
                <a:schemeClr val="accent1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44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9" name="Freeform 76"/>
              <p:cNvSpPr>
                <a:spLocks noEditPoints="1"/>
              </p:cNvSpPr>
              <p:nvPr/>
            </p:nvSpPr>
            <p:spPr bwMode="auto">
              <a:xfrm>
                <a:off x="10089575" y="6001739"/>
                <a:ext cx="699651" cy="715194"/>
              </a:xfrm>
              <a:custGeom>
                <a:avLst/>
                <a:gdLst>
                  <a:gd name="T0" fmla="*/ 39 w 176"/>
                  <a:gd name="T1" fmla="*/ 119 h 176"/>
                  <a:gd name="T2" fmla="*/ 43 w 176"/>
                  <a:gd name="T3" fmla="*/ 115 h 176"/>
                  <a:gd name="T4" fmla="*/ 44 w 176"/>
                  <a:gd name="T5" fmla="*/ 112 h 176"/>
                  <a:gd name="T6" fmla="*/ 40 w 176"/>
                  <a:gd name="T7" fmla="*/ 108 h 176"/>
                  <a:gd name="T8" fmla="*/ 37 w 176"/>
                  <a:gd name="T9" fmla="*/ 109 h 176"/>
                  <a:gd name="T10" fmla="*/ 33 w 176"/>
                  <a:gd name="T11" fmla="*/ 113 h 176"/>
                  <a:gd name="T12" fmla="*/ 32 w 176"/>
                  <a:gd name="T13" fmla="*/ 116 h 176"/>
                  <a:gd name="T14" fmla="*/ 36 w 176"/>
                  <a:gd name="T15" fmla="*/ 120 h 176"/>
                  <a:gd name="T16" fmla="*/ 39 w 176"/>
                  <a:gd name="T17" fmla="*/ 119 h 176"/>
                  <a:gd name="T18" fmla="*/ 64 w 176"/>
                  <a:gd name="T19" fmla="*/ 116 h 176"/>
                  <a:gd name="T20" fmla="*/ 60 w 176"/>
                  <a:gd name="T21" fmla="*/ 112 h 176"/>
                  <a:gd name="T22" fmla="*/ 57 w 176"/>
                  <a:gd name="T23" fmla="*/ 113 h 176"/>
                  <a:gd name="T24" fmla="*/ 17 w 176"/>
                  <a:gd name="T25" fmla="*/ 153 h 176"/>
                  <a:gd name="T26" fmla="*/ 16 w 176"/>
                  <a:gd name="T27" fmla="*/ 156 h 176"/>
                  <a:gd name="T28" fmla="*/ 20 w 176"/>
                  <a:gd name="T29" fmla="*/ 160 h 176"/>
                  <a:gd name="T30" fmla="*/ 23 w 176"/>
                  <a:gd name="T31" fmla="*/ 159 h 176"/>
                  <a:gd name="T32" fmla="*/ 63 w 176"/>
                  <a:gd name="T33" fmla="*/ 119 h 176"/>
                  <a:gd name="T34" fmla="*/ 64 w 176"/>
                  <a:gd name="T35" fmla="*/ 116 h 176"/>
                  <a:gd name="T36" fmla="*/ 64 w 176"/>
                  <a:gd name="T37" fmla="*/ 132 h 176"/>
                  <a:gd name="T38" fmla="*/ 61 w 176"/>
                  <a:gd name="T39" fmla="*/ 133 h 176"/>
                  <a:gd name="T40" fmla="*/ 49 w 176"/>
                  <a:gd name="T41" fmla="*/ 145 h 176"/>
                  <a:gd name="T42" fmla="*/ 48 w 176"/>
                  <a:gd name="T43" fmla="*/ 148 h 176"/>
                  <a:gd name="T44" fmla="*/ 52 w 176"/>
                  <a:gd name="T45" fmla="*/ 152 h 176"/>
                  <a:gd name="T46" fmla="*/ 55 w 176"/>
                  <a:gd name="T47" fmla="*/ 151 h 176"/>
                  <a:gd name="T48" fmla="*/ 67 w 176"/>
                  <a:gd name="T49" fmla="*/ 139 h 176"/>
                  <a:gd name="T50" fmla="*/ 68 w 176"/>
                  <a:gd name="T51" fmla="*/ 136 h 176"/>
                  <a:gd name="T52" fmla="*/ 64 w 176"/>
                  <a:gd name="T53" fmla="*/ 132 h 176"/>
                  <a:gd name="T54" fmla="*/ 176 w 176"/>
                  <a:gd name="T55" fmla="*/ 4 h 176"/>
                  <a:gd name="T56" fmla="*/ 172 w 176"/>
                  <a:gd name="T57" fmla="*/ 0 h 176"/>
                  <a:gd name="T58" fmla="*/ 170 w 176"/>
                  <a:gd name="T59" fmla="*/ 0 h 176"/>
                  <a:gd name="T60" fmla="*/ 170 w 176"/>
                  <a:gd name="T61" fmla="*/ 0 h 176"/>
                  <a:gd name="T62" fmla="*/ 2 w 176"/>
                  <a:gd name="T63" fmla="*/ 72 h 176"/>
                  <a:gd name="T64" fmla="*/ 2 w 176"/>
                  <a:gd name="T65" fmla="*/ 72 h 176"/>
                  <a:gd name="T66" fmla="*/ 2 w 176"/>
                  <a:gd name="T67" fmla="*/ 72 h 176"/>
                  <a:gd name="T68" fmla="*/ 2 w 176"/>
                  <a:gd name="T69" fmla="*/ 72 h 176"/>
                  <a:gd name="T70" fmla="*/ 0 w 176"/>
                  <a:gd name="T71" fmla="*/ 76 h 176"/>
                  <a:gd name="T72" fmla="*/ 3 w 176"/>
                  <a:gd name="T73" fmla="*/ 80 h 176"/>
                  <a:gd name="T74" fmla="*/ 3 w 176"/>
                  <a:gd name="T75" fmla="*/ 80 h 176"/>
                  <a:gd name="T76" fmla="*/ 69 w 176"/>
                  <a:gd name="T77" fmla="*/ 107 h 176"/>
                  <a:gd name="T78" fmla="*/ 96 w 176"/>
                  <a:gd name="T79" fmla="*/ 173 h 176"/>
                  <a:gd name="T80" fmla="*/ 96 w 176"/>
                  <a:gd name="T81" fmla="*/ 173 h 176"/>
                  <a:gd name="T82" fmla="*/ 100 w 176"/>
                  <a:gd name="T83" fmla="*/ 176 h 176"/>
                  <a:gd name="T84" fmla="*/ 104 w 176"/>
                  <a:gd name="T85" fmla="*/ 174 h 176"/>
                  <a:gd name="T86" fmla="*/ 104 w 176"/>
                  <a:gd name="T87" fmla="*/ 174 h 176"/>
                  <a:gd name="T88" fmla="*/ 104 w 176"/>
                  <a:gd name="T89" fmla="*/ 174 h 176"/>
                  <a:gd name="T90" fmla="*/ 104 w 176"/>
                  <a:gd name="T91" fmla="*/ 174 h 176"/>
                  <a:gd name="T92" fmla="*/ 176 w 176"/>
                  <a:gd name="T93" fmla="*/ 6 h 176"/>
                  <a:gd name="T94" fmla="*/ 176 w 176"/>
                  <a:gd name="T95" fmla="*/ 6 h 176"/>
                  <a:gd name="T96" fmla="*/ 176 w 176"/>
                  <a:gd name="T97" fmla="*/ 4 h 176"/>
                  <a:gd name="T98" fmla="*/ 14 w 176"/>
                  <a:gd name="T99" fmla="*/ 76 h 176"/>
                  <a:gd name="T100" fmla="*/ 154 w 176"/>
                  <a:gd name="T101" fmla="*/ 16 h 176"/>
                  <a:gd name="T102" fmla="*/ 71 w 176"/>
                  <a:gd name="T103" fmla="*/ 99 h 176"/>
                  <a:gd name="T104" fmla="*/ 14 w 176"/>
                  <a:gd name="T105" fmla="*/ 76 h 176"/>
                  <a:gd name="T106" fmla="*/ 100 w 176"/>
                  <a:gd name="T107" fmla="*/ 162 h 176"/>
                  <a:gd name="T108" fmla="*/ 77 w 176"/>
                  <a:gd name="T109" fmla="*/ 105 h 176"/>
                  <a:gd name="T110" fmla="*/ 160 w 176"/>
                  <a:gd name="T111" fmla="*/ 22 h 176"/>
                  <a:gd name="T112" fmla="*/ 100 w 176"/>
                  <a:gd name="T113" fmla="*/ 16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6" h="176">
                    <a:moveTo>
                      <a:pt x="39" y="119"/>
                    </a:moveTo>
                    <a:cubicBezTo>
                      <a:pt x="43" y="115"/>
                      <a:pt x="43" y="115"/>
                      <a:pt x="43" y="115"/>
                    </a:cubicBezTo>
                    <a:cubicBezTo>
                      <a:pt x="44" y="114"/>
                      <a:pt x="44" y="113"/>
                      <a:pt x="44" y="112"/>
                    </a:cubicBezTo>
                    <a:cubicBezTo>
                      <a:pt x="44" y="110"/>
                      <a:pt x="42" y="108"/>
                      <a:pt x="40" y="108"/>
                    </a:cubicBezTo>
                    <a:cubicBezTo>
                      <a:pt x="39" y="108"/>
                      <a:pt x="38" y="108"/>
                      <a:pt x="37" y="109"/>
                    </a:cubicBezTo>
                    <a:cubicBezTo>
                      <a:pt x="33" y="113"/>
                      <a:pt x="33" y="113"/>
                      <a:pt x="33" y="113"/>
                    </a:cubicBezTo>
                    <a:cubicBezTo>
                      <a:pt x="32" y="114"/>
                      <a:pt x="32" y="115"/>
                      <a:pt x="32" y="116"/>
                    </a:cubicBezTo>
                    <a:cubicBezTo>
                      <a:pt x="32" y="118"/>
                      <a:pt x="34" y="120"/>
                      <a:pt x="36" y="120"/>
                    </a:cubicBezTo>
                    <a:cubicBezTo>
                      <a:pt x="37" y="120"/>
                      <a:pt x="38" y="120"/>
                      <a:pt x="39" y="119"/>
                    </a:cubicBezTo>
                    <a:moveTo>
                      <a:pt x="64" y="116"/>
                    </a:moveTo>
                    <a:cubicBezTo>
                      <a:pt x="64" y="114"/>
                      <a:pt x="62" y="112"/>
                      <a:pt x="60" y="112"/>
                    </a:cubicBezTo>
                    <a:cubicBezTo>
                      <a:pt x="59" y="112"/>
                      <a:pt x="58" y="112"/>
                      <a:pt x="57" y="113"/>
                    </a:cubicBezTo>
                    <a:cubicBezTo>
                      <a:pt x="17" y="153"/>
                      <a:pt x="17" y="153"/>
                      <a:pt x="17" y="153"/>
                    </a:cubicBezTo>
                    <a:cubicBezTo>
                      <a:pt x="16" y="154"/>
                      <a:pt x="16" y="155"/>
                      <a:pt x="16" y="156"/>
                    </a:cubicBezTo>
                    <a:cubicBezTo>
                      <a:pt x="16" y="158"/>
                      <a:pt x="18" y="160"/>
                      <a:pt x="20" y="160"/>
                    </a:cubicBezTo>
                    <a:cubicBezTo>
                      <a:pt x="21" y="160"/>
                      <a:pt x="22" y="160"/>
                      <a:pt x="23" y="159"/>
                    </a:cubicBezTo>
                    <a:cubicBezTo>
                      <a:pt x="63" y="119"/>
                      <a:pt x="63" y="119"/>
                      <a:pt x="63" y="119"/>
                    </a:cubicBezTo>
                    <a:cubicBezTo>
                      <a:pt x="64" y="118"/>
                      <a:pt x="64" y="117"/>
                      <a:pt x="64" y="116"/>
                    </a:cubicBezTo>
                    <a:moveTo>
                      <a:pt x="64" y="132"/>
                    </a:moveTo>
                    <a:cubicBezTo>
                      <a:pt x="63" y="132"/>
                      <a:pt x="62" y="132"/>
                      <a:pt x="61" y="133"/>
                    </a:cubicBezTo>
                    <a:cubicBezTo>
                      <a:pt x="49" y="145"/>
                      <a:pt x="49" y="145"/>
                      <a:pt x="49" y="145"/>
                    </a:cubicBezTo>
                    <a:cubicBezTo>
                      <a:pt x="48" y="146"/>
                      <a:pt x="48" y="147"/>
                      <a:pt x="48" y="148"/>
                    </a:cubicBezTo>
                    <a:cubicBezTo>
                      <a:pt x="48" y="150"/>
                      <a:pt x="50" y="152"/>
                      <a:pt x="52" y="152"/>
                    </a:cubicBezTo>
                    <a:cubicBezTo>
                      <a:pt x="53" y="152"/>
                      <a:pt x="54" y="152"/>
                      <a:pt x="55" y="151"/>
                    </a:cubicBezTo>
                    <a:cubicBezTo>
                      <a:pt x="67" y="139"/>
                      <a:pt x="67" y="139"/>
                      <a:pt x="67" y="139"/>
                    </a:cubicBezTo>
                    <a:cubicBezTo>
                      <a:pt x="68" y="138"/>
                      <a:pt x="68" y="137"/>
                      <a:pt x="68" y="136"/>
                    </a:cubicBezTo>
                    <a:cubicBezTo>
                      <a:pt x="68" y="134"/>
                      <a:pt x="66" y="132"/>
                      <a:pt x="64" y="132"/>
                    </a:cubicBezTo>
                    <a:moveTo>
                      <a:pt x="176" y="4"/>
                    </a:moveTo>
                    <a:cubicBezTo>
                      <a:pt x="176" y="2"/>
                      <a:pt x="174" y="0"/>
                      <a:pt x="172" y="0"/>
                    </a:cubicBezTo>
                    <a:cubicBezTo>
                      <a:pt x="171" y="0"/>
                      <a:pt x="171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1" y="73"/>
                      <a:pt x="0" y="74"/>
                      <a:pt x="0" y="76"/>
                    </a:cubicBezTo>
                    <a:cubicBezTo>
                      <a:pt x="0" y="78"/>
                      <a:pt x="1" y="79"/>
                      <a:pt x="3" y="80"/>
                    </a:cubicBezTo>
                    <a:cubicBezTo>
                      <a:pt x="3" y="80"/>
                      <a:pt x="3" y="80"/>
                      <a:pt x="3" y="80"/>
                    </a:cubicBezTo>
                    <a:cubicBezTo>
                      <a:pt x="69" y="107"/>
                      <a:pt x="69" y="107"/>
                      <a:pt x="69" y="107"/>
                    </a:cubicBezTo>
                    <a:cubicBezTo>
                      <a:pt x="96" y="173"/>
                      <a:pt x="96" y="173"/>
                      <a:pt x="96" y="173"/>
                    </a:cubicBezTo>
                    <a:cubicBezTo>
                      <a:pt x="96" y="173"/>
                      <a:pt x="96" y="173"/>
                      <a:pt x="96" y="173"/>
                    </a:cubicBezTo>
                    <a:cubicBezTo>
                      <a:pt x="97" y="175"/>
                      <a:pt x="98" y="176"/>
                      <a:pt x="100" y="176"/>
                    </a:cubicBezTo>
                    <a:cubicBezTo>
                      <a:pt x="102" y="176"/>
                      <a:pt x="103" y="175"/>
                      <a:pt x="104" y="174"/>
                    </a:cubicBezTo>
                    <a:cubicBezTo>
                      <a:pt x="104" y="174"/>
                      <a:pt x="104" y="174"/>
                      <a:pt x="104" y="174"/>
                    </a:cubicBezTo>
                    <a:cubicBezTo>
                      <a:pt x="104" y="174"/>
                      <a:pt x="104" y="174"/>
                      <a:pt x="104" y="174"/>
                    </a:cubicBezTo>
                    <a:cubicBezTo>
                      <a:pt x="104" y="174"/>
                      <a:pt x="104" y="174"/>
                      <a:pt x="104" y="174"/>
                    </a:cubicBezTo>
                    <a:cubicBezTo>
                      <a:pt x="176" y="6"/>
                      <a:pt x="176" y="6"/>
                      <a:pt x="176" y="6"/>
                    </a:cubicBezTo>
                    <a:cubicBezTo>
                      <a:pt x="176" y="6"/>
                      <a:pt x="176" y="6"/>
                      <a:pt x="176" y="6"/>
                    </a:cubicBezTo>
                    <a:cubicBezTo>
                      <a:pt x="176" y="5"/>
                      <a:pt x="176" y="5"/>
                      <a:pt x="176" y="4"/>
                    </a:cubicBezTo>
                    <a:moveTo>
                      <a:pt x="14" y="76"/>
                    </a:moveTo>
                    <a:cubicBezTo>
                      <a:pt x="154" y="16"/>
                      <a:pt x="154" y="16"/>
                      <a:pt x="154" y="16"/>
                    </a:cubicBezTo>
                    <a:cubicBezTo>
                      <a:pt x="71" y="99"/>
                      <a:pt x="71" y="99"/>
                      <a:pt x="71" y="99"/>
                    </a:cubicBezTo>
                    <a:lnTo>
                      <a:pt x="14" y="76"/>
                    </a:lnTo>
                    <a:close/>
                    <a:moveTo>
                      <a:pt x="100" y="162"/>
                    </a:moveTo>
                    <a:cubicBezTo>
                      <a:pt x="77" y="105"/>
                      <a:pt x="77" y="105"/>
                      <a:pt x="77" y="105"/>
                    </a:cubicBezTo>
                    <a:cubicBezTo>
                      <a:pt x="160" y="22"/>
                      <a:pt x="160" y="22"/>
                      <a:pt x="160" y="22"/>
                    </a:cubicBezTo>
                    <a:lnTo>
                      <a:pt x="100" y="1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56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84200" y="365552"/>
            <a:ext cx="3632200" cy="923330"/>
          </a:xfrm>
        </p:spPr>
        <p:txBody>
          <a:bodyPr/>
          <a:lstStyle/>
          <a:p>
            <a:r>
              <a:rPr lang="en-US" dirty="0" err="1"/>
              <a:t>Zákon</a:t>
            </a:r>
            <a:r>
              <a:rPr lang="en-US" dirty="0"/>
              <a:t> o </a:t>
            </a:r>
            <a:r>
              <a:rPr lang="en-US" dirty="0" err="1"/>
              <a:t>údajoch</a:t>
            </a:r>
            <a:br>
              <a:rPr lang="en-US" dirty="0"/>
            </a:br>
            <a:r>
              <a:rPr lang="en-US" dirty="0" err="1">
                <a:solidFill>
                  <a:schemeClr val="accent1"/>
                </a:solidFill>
              </a:rPr>
              <a:t>diskusia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9</a:t>
            </a:fld>
            <a:endParaRPr/>
          </a:p>
        </p:txBody>
      </p:sp>
      <p:grpSp>
        <p:nvGrpSpPr>
          <p:cNvPr id="2" name="Group 1"/>
          <p:cNvGrpSpPr/>
          <p:nvPr/>
        </p:nvGrpSpPr>
        <p:grpSpPr>
          <a:xfrm>
            <a:off x="1577018" y="1288882"/>
            <a:ext cx="4267200" cy="1697711"/>
            <a:chOff x="2620736" y="3311184"/>
            <a:chExt cx="6400800" cy="2546566"/>
          </a:xfrm>
        </p:grpSpPr>
        <p:sp>
          <p:nvSpPr>
            <p:cNvPr id="18" name="Rectangle 17"/>
            <p:cNvSpPr/>
            <p:nvPr/>
          </p:nvSpPr>
          <p:spPr>
            <a:xfrm>
              <a:off x="2620736" y="5411569"/>
              <a:ext cx="6400800" cy="446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33" dirty="0">
                  <a:solidFill>
                    <a:schemeClr val="tx2"/>
                  </a:solidFill>
                </a:rPr>
                <a:t>- 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620736" y="4143525"/>
              <a:ext cx="4800600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Problémy</a:t>
              </a:r>
              <a:endParaRPr lang="en-US" sz="24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1" name="Freeform 464"/>
            <p:cNvSpPr>
              <a:spLocks noEditPoints="1"/>
            </p:cNvSpPr>
            <p:nvPr/>
          </p:nvSpPr>
          <p:spPr bwMode="auto">
            <a:xfrm>
              <a:off x="2620736" y="3311184"/>
              <a:ext cx="909768" cy="832341"/>
            </a:xfrm>
            <a:custGeom>
              <a:avLst/>
              <a:gdLst>
                <a:gd name="T0" fmla="*/ 39 w 180"/>
                <a:gd name="T1" fmla="*/ 24 h 168"/>
                <a:gd name="T2" fmla="*/ 31 w 180"/>
                <a:gd name="T3" fmla="*/ 46 h 168"/>
                <a:gd name="T4" fmla="*/ 55 w 180"/>
                <a:gd name="T5" fmla="*/ 43 h 168"/>
                <a:gd name="T6" fmla="*/ 42 w 180"/>
                <a:gd name="T7" fmla="*/ 40 h 168"/>
                <a:gd name="T8" fmla="*/ 32 w 180"/>
                <a:gd name="T9" fmla="*/ 36 h 168"/>
                <a:gd name="T10" fmla="*/ 39 w 180"/>
                <a:gd name="T11" fmla="*/ 32 h 168"/>
                <a:gd name="T12" fmla="*/ 48 w 180"/>
                <a:gd name="T13" fmla="*/ 38 h 168"/>
                <a:gd name="T14" fmla="*/ 42 w 180"/>
                <a:gd name="T15" fmla="*/ 120 h 168"/>
                <a:gd name="T16" fmla="*/ 26 w 180"/>
                <a:gd name="T17" fmla="*/ 138 h 168"/>
                <a:gd name="T18" fmla="*/ 46 w 180"/>
                <a:gd name="T19" fmla="*/ 143 h 168"/>
                <a:gd name="T20" fmla="*/ 42 w 180"/>
                <a:gd name="T21" fmla="*/ 120 h 168"/>
                <a:gd name="T22" fmla="*/ 39 w 180"/>
                <a:gd name="T23" fmla="*/ 136 h 168"/>
                <a:gd name="T24" fmla="*/ 32 w 180"/>
                <a:gd name="T25" fmla="*/ 132 h 168"/>
                <a:gd name="T26" fmla="*/ 42 w 180"/>
                <a:gd name="T27" fmla="*/ 128 h 168"/>
                <a:gd name="T28" fmla="*/ 43 w 180"/>
                <a:gd name="T29" fmla="*/ 135 h 168"/>
                <a:gd name="T30" fmla="*/ 156 w 180"/>
                <a:gd name="T31" fmla="*/ 16 h 168"/>
                <a:gd name="T32" fmla="*/ 76 w 180"/>
                <a:gd name="T33" fmla="*/ 67 h 168"/>
                <a:gd name="T34" fmla="*/ 73 w 180"/>
                <a:gd name="T35" fmla="*/ 55 h 168"/>
                <a:gd name="T36" fmla="*/ 8 w 180"/>
                <a:gd name="T37" fmla="*/ 20 h 168"/>
                <a:gd name="T38" fmla="*/ 51 w 180"/>
                <a:gd name="T39" fmla="*/ 84 h 168"/>
                <a:gd name="T40" fmla="*/ 8 w 180"/>
                <a:gd name="T41" fmla="*/ 148 h 168"/>
                <a:gd name="T42" fmla="*/ 73 w 180"/>
                <a:gd name="T43" fmla="*/ 113 h 168"/>
                <a:gd name="T44" fmla="*/ 76 w 180"/>
                <a:gd name="T45" fmla="*/ 101 h 168"/>
                <a:gd name="T46" fmla="*/ 156 w 180"/>
                <a:gd name="T47" fmla="*/ 152 h 168"/>
                <a:gd name="T48" fmla="*/ 102 w 180"/>
                <a:gd name="T49" fmla="*/ 84 h 168"/>
                <a:gd name="T50" fmla="*/ 25 w 180"/>
                <a:gd name="T51" fmla="*/ 56 h 168"/>
                <a:gd name="T52" fmla="*/ 51 w 180"/>
                <a:gd name="T53" fmla="*/ 15 h 168"/>
                <a:gd name="T54" fmla="*/ 25 w 180"/>
                <a:gd name="T55" fmla="*/ 56 h 168"/>
                <a:gd name="T56" fmla="*/ 60 w 180"/>
                <a:gd name="T57" fmla="*/ 65 h 168"/>
                <a:gd name="T58" fmla="*/ 58 w 180"/>
                <a:gd name="T59" fmla="*/ 79 h 168"/>
                <a:gd name="T60" fmla="*/ 51 w 180"/>
                <a:gd name="T61" fmla="*/ 153 h 168"/>
                <a:gd name="T62" fmla="*/ 25 w 180"/>
                <a:gd name="T63" fmla="*/ 112 h 168"/>
                <a:gd name="T64" fmla="*/ 51 w 180"/>
                <a:gd name="T65" fmla="*/ 153 h 168"/>
                <a:gd name="T66" fmla="*/ 42 w 180"/>
                <a:gd name="T67" fmla="*/ 100 h 168"/>
                <a:gd name="T68" fmla="*/ 170 w 180"/>
                <a:gd name="T69" fmla="*/ 29 h 168"/>
                <a:gd name="T70" fmla="*/ 170 w 180"/>
                <a:gd name="T71" fmla="*/ 139 h 168"/>
                <a:gd name="T72" fmla="*/ 83 w 180"/>
                <a:gd name="T73" fmla="*/ 97 h 168"/>
                <a:gd name="T74" fmla="*/ 170 w 180"/>
                <a:gd name="T75" fmla="*/ 139 h 168"/>
                <a:gd name="T76" fmla="*/ 72 w 180"/>
                <a:gd name="T77" fmla="*/ 84 h 168"/>
                <a:gd name="T78" fmla="*/ 80 w 180"/>
                <a:gd name="T79" fmla="*/ 8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0" h="168">
                  <a:moveTo>
                    <a:pt x="46" y="25"/>
                  </a:moveTo>
                  <a:cubicBezTo>
                    <a:pt x="44" y="24"/>
                    <a:pt x="41" y="24"/>
                    <a:pt x="39" y="24"/>
                  </a:cubicBezTo>
                  <a:cubicBezTo>
                    <a:pt x="34" y="24"/>
                    <a:pt x="29" y="26"/>
                    <a:pt x="26" y="30"/>
                  </a:cubicBezTo>
                  <a:cubicBezTo>
                    <a:pt x="22" y="35"/>
                    <a:pt x="24" y="43"/>
                    <a:pt x="31" y="46"/>
                  </a:cubicBezTo>
                  <a:cubicBezTo>
                    <a:pt x="34" y="47"/>
                    <a:pt x="38" y="48"/>
                    <a:pt x="42" y="48"/>
                  </a:cubicBezTo>
                  <a:cubicBezTo>
                    <a:pt x="47" y="48"/>
                    <a:pt x="52" y="46"/>
                    <a:pt x="55" y="43"/>
                  </a:cubicBezTo>
                  <a:cubicBezTo>
                    <a:pt x="59" y="37"/>
                    <a:pt x="53" y="29"/>
                    <a:pt x="46" y="25"/>
                  </a:cubicBezTo>
                  <a:moveTo>
                    <a:pt x="42" y="40"/>
                  </a:moveTo>
                  <a:cubicBezTo>
                    <a:pt x="39" y="40"/>
                    <a:pt x="36" y="39"/>
                    <a:pt x="35" y="39"/>
                  </a:cubicBezTo>
                  <a:cubicBezTo>
                    <a:pt x="33" y="38"/>
                    <a:pt x="32" y="37"/>
                    <a:pt x="32" y="36"/>
                  </a:cubicBezTo>
                  <a:cubicBezTo>
                    <a:pt x="32" y="36"/>
                    <a:pt x="32" y="35"/>
                    <a:pt x="32" y="34"/>
                  </a:cubicBezTo>
                  <a:cubicBezTo>
                    <a:pt x="34" y="33"/>
                    <a:pt x="36" y="32"/>
                    <a:pt x="39" y="32"/>
                  </a:cubicBezTo>
                  <a:cubicBezTo>
                    <a:pt x="40" y="32"/>
                    <a:pt x="42" y="32"/>
                    <a:pt x="43" y="33"/>
                  </a:cubicBezTo>
                  <a:cubicBezTo>
                    <a:pt x="46" y="34"/>
                    <a:pt x="48" y="37"/>
                    <a:pt x="48" y="38"/>
                  </a:cubicBezTo>
                  <a:cubicBezTo>
                    <a:pt x="47" y="39"/>
                    <a:pt x="45" y="40"/>
                    <a:pt x="42" y="40"/>
                  </a:cubicBezTo>
                  <a:moveTo>
                    <a:pt x="42" y="120"/>
                  </a:moveTo>
                  <a:cubicBezTo>
                    <a:pt x="38" y="120"/>
                    <a:pt x="34" y="121"/>
                    <a:pt x="31" y="122"/>
                  </a:cubicBezTo>
                  <a:cubicBezTo>
                    <a:pt x="24" y="125"/>
                    <a:pt x="22" y="133"/>
                    <a:pt x="26" y="138"/>
                  </a:cubicBezTo>
                  <a:cubicBezTo>
                    <a:pt x="29" y="142"/>
                    <a:pt x="34" y="144"/>
                    <a:pt x="39" y="144"/>
                  </a:cubicBezTo>
                  <a:cubicBezTo>
                    <a:pt x="41" y="144"/>
                    <a:pt x="44" y="144"/>
                    <a:pt x="46" y="143"/>
                  </a:cubicBezTo>
                  <a:cubicBezTo>
                    <a:pt x="53" y="139"/>
                    <a:pt x="59" y="131"/>
                    <a:pt x="55" y="125"/>
                  </a:cubicBezTo>
                  <a:cubicBezTo>
                    <a:pt x="52" y="122"/>
                    <a:pt x="47" y="120"/>
                    <a:pt x="42" y="120"/>
                  </a:cubicBezTo>
                  <a:moveTo>
                    <a:pt x="43" y="135"/>
                  </a:moveTo>
                  <a:cubicBezTo>
                    <a:pt x="42" y="136"/>
                    <a:pt x="40" y="136"/>
                    <a:pt x="39" y="136"/>
                  </a:cubicBezTo>
                  <a:cubicBezTo>
                    <a:pt x="36" y="136"/>
                    <a:pt x="34" y="135"/>
                    <a:pt x="32" y="134"/>
                  </a:cubicBezTo>
                  <a:cubicBezTo>
                    <a:pt x="32" y="133"/>
                    <a:pt x="32" y="132"/>
                    <a:pt x="32" y="132"/>
                  </a:cubicBezTo>
                  <a:cubicBezTo>
                    <a:pt x="32" y="131"/>
                    <a:pt x="33" y="130"/>
                    <a:pt x="35" y="129"/>
                  </a:cubicBezTo>
                  <a:cubicBezTo>
                    <a:pt x="36" y="129"/>
                    <a:pt x="39" y="128"/>
                    <a:pt x="42" y="128"/>
                  </a:cubicBezTo>
                  <a:cubicBezTo>
                    <a:pt x="45" y="128"/>
                    <a:pt x="47" y="129"/>
                    <a:pt x="48" y="130"/>
                  </a:cubicBezTo>
                  <a:cubicBezTo>
                    <a:pt x="48" y="131"/>
                    <a:pt x="46" y="134"/>
                    <a:pt x="43" y="135"/>
                  </a:cubicBezTo>
                  <a:moveTo>
                    <a:pt x="180" y="32"/>
                  </a:moveTo>
                  <a:cubicBezTo>
                    <a:pt x="180" y="23"/>
                    <a:pt x="165" y="16"/>
                    <a:pt x="156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49" y="16"/>
                    <a:pt x="147" y="17"/>
                    <a:pt x="76" y="67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70" y="59"/>
                    <a:pt x="72" y="57"/>
                    <a:pt x="73" y="55"/>
                  </a:cubicBezTo>
                  <a:cubicBezTo>
                    <a:pt x="82" y="40"/>
                    <a:pt x="70" y="17"/>
                    <a:pt x="54" y="8"/>
                  </a:cubicBezTo>
                  <a:cubicBezTo>
                    <a:pt x="38" y="0"/>
                    <a:pt x="18" y="5"/>
                    <a:pt x="8" y="20"/>
                  </a:cubicBezTo>
                  <a:cubicBezTo>
                    <a:pt x="0" y="34"/>
                    <a:pt x="4" y="52"/>
                    <a:pt x="19" y="62"/>
                  </a:cubicBezTo>
                  <a:cubicBezTo>
                    <a:pt x="31" y="70"/>
                    <a:pt x="41" y="77"/>
                    <a:pt x="51" y="84"/>
                  </a:cubicBezTo>
                  <a:cubicBezTo>
                    <a:pt x="41" y="91"/>
                    <a:pt x="31" y="98"/>
                    <a:pt x="19" y="106"/>
                  </a:cubicBezTo>
                  <a:cubicBezTo>
                    <a:pt x="4" y="116"/>
                    <a:pt x="0" y="134"/>
                    <a:pt x="8" y="148"/>
                  </a:cubicBezTo>
                  <a:cubicBezTo>
                    <a:pt x="18" y="163"/>
                    <a:pt x="38" y="168"/>
                    <a:pt x="54" y="160"/>
                  </a:cubicBezTo>
                  <a:cubicBezTo>
                    <a:pt x="70" y="151"/>
                    <a:pt x="82" y="128"/>
                    <a:pt x="73" y="113"/>
                  </a:cubicBezTo>
                  <a:cubicBezTo>
                    <a:pt x="72" y="111"/>
                    <a:pt x="70" y="109"/>
                    <a:pt x="68" y="107"/>
                  </a:cubicBezTo>
                  <a:cubicBezTo>
                    <a:pt x="76" y="101"/>
                    <a:pt x="76" y="101"/>
                    <a:pt x="76" y="101"/>
                  </a:cubicBezTo>
                  <a:cubicBezTo>
                    <a:pt x="147" y="151"/>
                    <a:pt x="149" y="152"/>
                    <a:pt x="155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65" y="152"/>
                    <a:pt x="180" y="145"/>
                    <a:pt x="180" y="136"/>
                  </a:cubicBezTo>
                  <a:cubicBezTo>
                    <a:pt x="102" y="84"/>
                    <a:pt x="102" y="84"/>
                    <a:pt x="102" y="84"/>
                  </a:cubicBezTo>
                  <a:lnTo>
                    <a:pt x="180" y="32"/>
                  </a:lnTo>
                  <a:close/>
                  <a:moveTo>
                    <a:pt x="25" y="56"/>
                  </a:moveTo>
                  <a:cubicBezTo>
                    <a:pt x="13" y="49"/>
                    <a:pt x="8" y="35"/>
                    <a:pt x="15" y="24"/>
                  </a:cubicBezTo>
                  <a:cubicBezTo>
                    <a:pt x="23" y="13"/>
                    <a:pt x="38" y="9"/>
                    <a:pt x="51" y="15"/>
                  </a:cubicBezTo>
                  <a:cubicBezTo>
                    <a:pt x="63" y="22"/>
                    <a:pt x="73" y="39"/>
                    <a:pt x="66" y="50"/>
                  </a:cubicBezTo>
                  <a:cubicBezTo>
                    <a:pt x="58" y="62"/>
                    <a:pt x="37" y="63"/>
                    <a:pt x="25" y="56"/>
                  </a:cubicBezTo>
                  <a:moveTo>
                    <a:pt x="42" y="68"/>
                  </a:moveTo>
                  <a:cubicBezTo>
                    <a:pt x="48" y="68"/>
                    <a:pt x="54" y="67"/>
                    <a:pt x="60" y="65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5" y="74"/>
                    <a:pt x="62" y="77"/>
                    <a:pt x="58" y="79"/>
                  </a:cubicBezTo>
                  <a:cubicBezTo>
                    <a:pt x="53" y="76"/>
                    <a:pt x="47" y="72"/>
                    <a:pt x="42" y="68"/>
                  </a:cubicBezTo>
                  <a:moveTo>
                    <a:pt x="51" y="153"/>
                  </a:moveTo>
                  <a:cubicBezTo>
                    <a:pt x="38" y="159"/>
                    <a:pt x="23" y="155"/>
                    <a:pt x="15" y="144"/>
                  </a:cubicBezTo>
                  <a:cubicBezTo>
                    <a:pt x="8" y="133"/>
                    <a:pt x="13" y="118"/>
                    <a:pt x="25" y="112"/>
                  </a:cubicBezTo>
                  <a:cubicBezTo>
                    <a:pt x="37" y="105"/>
                    <a:pt x="58" y="106"/>
                    <a:pt x="66" y="118"/>
                  </a:cubicBezTo>
                  <a:cubicBezTo>
                    <a:pt x="73" y="129"/>
                    <a:pt x="63" y="146"/>
                    <a:pt x="51" y="153"/>
                  </a:cubicBezTo>
                  <a:moveTo>
                    <a:pt x="60" y="103"/>
                  </a:moveTo>
                  <a:cubicBezTo>
                    <a:pt x="54" y="101"/>
                    <a:pt x="48" y="100"/>
                    <a:pt x="42" y="100"/>
                  </a:cubicBezTo>
                  <a:cubicBezTo>
                    <a:pt x="135" y="35"/>
                    <a:pt x="151" y="24"/>
                    <a:pt x="155" y="24"/>
                  </a:cubicBezTo>
                  <a:cubicBezTo>
                    <a:pt x="155" y="24"/>
                    <a:pt x="162" y="23"/>
                    <a:pt x="170" y="29"/>
                  </a:cubicBezTo>
                  <a:lnTo>
                    <a:pt x="60" y="103"/>
                  </a:lnTo>
                  <a:close/>
                  <a:moveTo>
                    <a:pt x="170" y="139"/>
                  </a:moveTo>
                  <a:cubicBezTo>
                    <a:pt x="162" y="145"/>
                    <a:pt x="155" y="144"/>
                    <a:pt x="155" y="144"/>
                  </a:cubicBezTo>
                  <a:cubicBezTo>
                    <a:pt x="152" y="144"/>
                    <a:pt x="140" y="136"/>
                    <a:pt x="83" y="97"/>
                  </a:cubicBezTo>
                  <a:cubicBezTo>
                    <a:pt x="95" y="89"/>
                    <a:pt x="95" y="89"/>
                    <a:pt x="95" y="89"/>
                  </a:cubicBezTo>
                  <a:lnTo>
                    <a:pt x="170" y="139"/>
                  </a:lnTo>
                  <a:close/>
                  <a:moveTo>
                    <a:pt x="76" y="80"/>
                  </a:moveTo>
                  <a:cubicBezTo>
                    <a:pt x="74" y="80"/>
                    <a:pt x="72" y="82"/>
                    <a:pt x="72" y="84"/>
                  </a:cubicBezTo>
                  <a:cubicBezTo>
                    <a:pt x="72" y="86"/>
                    <a:pt x="74" y="88"/>
                    <a:pt x="76" y="88"/>
                  </a:cubicBezTo>
                  <a:cubicBezTo>
                    <a:pt x="78" y="88"/>
                    <a:pt x="80" y="86"/>
                    <a:pt x="80" y="84"/>
                  </a:cubicBezTo>
                  <a:cubicBezTo>
                    <a:pt x="80" y="82"/>
                    <a:pt x="78" y="80"/>
                    <a:pt x="76" y="8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>
                <a:solidFill>
                  <a:schemeClr val="tx2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818490" y="1288882"/>
            <a:ext cx="4267200" cy="1902830"/>
            <a:chOff x="10482943" y="3311184"/>
            <a:chExt cx="6400800" cy="2854244"/>
          </a:xfrm>
        </p:grpSpPr>
        <p:sp>
          <p:nvSpPr>
            <p:cNvPr id="11" name="Rectangle 10"/>
            <p:cNvSpPr/>
            <p:nvPr/>
          </p:nvSpPr>
          <p:spPr>
            <a:xfrm>
              <a:off x="10482943" y="5411569"/>
              <a:ext cx="6400800" cy="7538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33" dirty="0">
                  <a:solidFill>
                    <a:schemeClr val="tx2"/>
                  </a:solidFill>
                </a:rPr>
                <a:t>-----</a:t>
              </a:r>
            </a:p>
            <a:p>
              <a:endParaRPr lang="en-US" sz="1333" dirty="0">
                <a:solidFill>
                  <a:schemeClr val="tx2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482943" y="4150920"/>
              <a:ext cx="4800600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Opatrenia</a:t>
              </a:r>
              <a:endParaRPr lang="en-US" sz="24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2" name="Freeform 108"/>
            <p:cNvSpPr>
              <a:spLocks noEditPoints="1"/>
            </p:cNvSpPr>
            <p:nvPr/>
          </p:nvSpPr>
          <p:spPr bwMode="auto">
            <a:xfrm>
              <a:off x="10482943" y="3311184"/>
              <a:ext cx="814253" cy="832341"/>
            </a:xfrm>
            <a:custGeom>
              <a:avLst/>
              <a:gdLst>
                <a:gd name="T0" fmla="*/ 160 w 176"/>
                <a:gd name="T1" fmla="*/ 3 h 176"/>
                <a:gd name="T2" fmla="*/ 158 w 176"/>
                <a:gd name="T3" fmla="*/ 0 h 176"/>
                <a:gd name="T4" fmla="*/ 154 w 176"/>
                <a:gd name="T5" fmla="*/ 0 h 176"/>
                <a:gd name="T6" fmla="*/ 88 w 176"/>
                <a:gd name="T7" fmla="*/ 16 h 176"/>
                <a:gd name="T8" fmla="*/ 22 w 176"/>
                <a:gd name="T9" fmla="*/ 0 h 176"/>
                <a:gd name="T10" fmla="*/ 18 w 176"/>
                <a:gd name="T11" fmla="*/ 0 h 176"/>
                <a:gd name="T12" fmla="*/ 16 w 176"/>
                <a:gd name="T13" fmla="*/ 3 h 176"/>
                <a:gd name="T14" fmla="*/ 0 w 176"/>
                <a:gd name="T15" fmla="*/ 100 h 176"/>
                <a:gd name="T16" fmla="*/ 87 w 176"/>
                <a:gd name="T17" fmla="*/ 176 h 176"/>
                <a:gd name="T18" fmla="*/ 88 w 176"/>
                <a:gd name="T19" fmla="*/ 176 h 176"/>
                <a:gd name="T20" fmla="*/ 89 w 176"/>
                <a:gd name="T21" fmla="*/ 176 h 176"/>
                <a:gd name="T22" fmla="*/ 176 w 176"/>
                <a:gd name="T23" fmla="*/ 100 h 176"/>
                <a:gd name="T24" fmla="*/ 160 w 176"/>
                <a:gd name="T25" fmla="*/ 3 h 176"/>
                <a:gd name="T26" fmla="*/ 88 w 176"/>
                <a:gd name="T27" fmla="*/ 168 h 176"/>
                <a:gd name="T28" fmla="*/ 8 w 176"/>
                <a:gd name="T29" fmla="*/ 100 h 176"/>
                <a:gd name="T30" fmla="*/ 23 w 176"/>
                <a:gd name="T31" fmla="*/ 10 h 176"/>
                <a:gd name="T32" fmla="*/ 88 w 176"/>
                <a:gd name="T33" fmla="*/ 24 h 176"/>
                <a:gd name="T34" fmla="*/ 153 w 176"/>
                <a:gd name="T35" fmla="*/ 10 h 176"/>
                <a:gd name="T36" fmla="*/ 168 w 176"/>
                <a:gd name="T37" fmla="*/ 100 h 176"/>
                <a:gd name="T38" fmla="*/ 88 w 176"/>
                <a:gd name="T39" fmla="*/ 168 h 176"/>
                <a:gd name="T40" fmla="*/ 102 w 176"/>
                <a:gd name="T41" fmla="*/ 72 h 176"/>
                <a:gd name="T42" fmla="*/ 88 w 176"/>
                <a:gd name="T43" fmla="*/ 36 h 176"/>
                <a:gd name="T44" fmla="*/ 74 w 176"/>
                <a:gd name="T45" fmla="*/ 72 h 176"/>
                <a:gd name="T46" fmla="*/ 38 w 176"/>
                <a:gd name="T47" fmla="*/ 72 h 176"/>
                <a:gd name="T48" fmla="*/ 67 w 176"/>
                <a:gd name="T49" fmla="*/ 95 h 176"/>
                <a:gd name="T50" fmla="*/ 54 w 176"/>
                <a:gd name="T51" fmla="*/ 136 h 176"/>
                <a:gd name="T52" fmla="*/ 88 w 176"/>
                <a:gd name="T53" fmla="*/ 111 h 176"/>
                <a:gd name="T54" fmla="*/ 122 w 176"/>
                <a:gd name="T55" fmla="*/ 136 h 176"/>
                <a:gd name="T56" fmla="*/ 108 w 176"/>
                <a:gd name="T57" fmla="*/ 95 h 176"/>
                <a:gd name="T58" fmla="*/ 138 w 176"/>
                <a:gd name="T59" fmla="*/ 72 h 176"/>
                <a:gd name="T60" fmla="*/ 102 w 176"/>
                <a:gd name="T61" fmla="*/ 72 h 176"/>
                <a:gd name="T62" fmla="*/ 101 w 176"/>
                <a:gd name="T63" fmla="*/ 97 h 176"/>
                <a:gd name="T64" fmla="*/ 106 w 176"/>
                <a:gd name="T65" fmla="*/ 114 h 176"/>
                <a:gd name="T66" fmla="*/ 93 w 176"/>
                <a:gd name="T67" fmla="*/ 104 h 176"/>
                <a:gd name="T68" fmla="*/ 88 w 176"/>
                <a:gd name="T69" fmla="*/ 101 h 176"/>
                <a:gd name="T70" fmla="*/ 83 w 176"/>
                <a:gd name="T71" fmla="*/ 104 h 176"/>
                <a:gd name="T72" fmla="*/ 69 w 176"/>
                <a:gd name="T73" fmla="*/ 114 h 176"/>
                <a:gd name="T74" fmla="*/ 75 w 176"/>
                <a:gd name="T75" fmla="*/ 97 h 176"/>
                <a:gd name="T76" fmla="*/ 77 w 176"/>
                <a:gd name="T77" fmla="*/ 92 h 176"/>
                <a:gd name="T78" fmla="*/ 72 w 176"/>
                <a:gd name="T79" fmla="*/ 89 h 176"/>
                <a:gd name="T80" fmla="*/ 61 w 176"/>
                <a:gd name="T81" fmla="*/ 80 h 176"/>
                <a:gd name="T82" fmla="*/ 80 w 176"/>
                <a:gd name="T83" fmla="*/ 80 h 176"/>
                <a:gd name="T84" fmla="*/ 82 w 176"/>
                <a:gd name="T85" fmla="*/ 75 h 176"/>
                <a:gd name="T86" fmla="*/ 88 w 176"/>
                <a:gd name="T87" fmla="*/ 58 h 176"/>
                <a:gd name="T88" fmla="*/ 94 w 176"/>
                <a:gd name="T89" fmla="*/ 75 h 176"/>
                <a:gd name="T90" fmla="*/ 96 w 176"/>
                <a:gd name="T91" fmla="*/ 80 h 176"/>
                <a:gd name="T92" fmla="*/ 115 w 176"/>
                <a:gd name="T93" fmla="*/ 80 h 176"/>
                <a:gd name="T94" fmla="*/ 103 w 176"/>
                <a:gd name="T95" fmla="*/ 89 h 176"/>
                <a:gd name="T96" fmla="*/ 99 w 176"/>
                <a:gd name="T97" fmla="*/ 92 h 176"/>
                <a:gd name="T98" fmla="*/ 101 w 176"/>
                <a:gd name="T99" fmla="*/ 9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6" h="176">
                  <a:moveTo>
                    <a:pt x="160" y="3"/>
                  </a:moveTo>
                  <a:cubicBezTo>
                    <a:pt x="160" y="2"/>
                    <a:pt x="159" y="1"/>
                    <a:pt x="158" y="0"/>
                  </a:cubicBezTo>
                  <a:cubicBezTo>
                    <a:pt x="157" y="0"/>
                    <a:pt x="155" y="0"/>
                    <a:pt x="154" y="0"/>
                  </a:cubicBezTo>
                  <a:cubicBezTo>
                    <a:pt x="154" y="1"/>
                    <a:pt x="123" y="16"/>
                    <a:pt x="88" y="16"/>
                  </a:cubicBezTo>
                  <a:cubicBezTo>
                    <a:pt x="53" y="16"/>
                    <a:pt x="22" y="1"/>
                    <a:pt x="22" y="0"/>
                  </a:cubicBezTo>
                  <a:cubicBezTo>
                    <a:pt x="21" y="0"/>
                    <a:pt x="19" y="0"/>
                    <a:pt x="18" y="0"/>
                  </a:cubicBezTo>
                  <a:cubicBezTo>
                    <a:pt x="17" y="1"/>
                    <a:pt x="16" y="2"/>
                    <a:pt x="16" y="3"/>
                  </a:cubicBezTo>
                  <a:cubicBezTo>
                    <a:pt x="16" y="3"/>
                    <a:pt x="0" y="52"/>
                    <a:pt x="0" y="100"/>
                  </a:cubicBezTo>
                  <a:cubicBezTo>
                    <a:pt x="0" y="151"/>
                    <a:pt x="84" y="175"/>
                    <a:pt x="87" y="176"/>
                  </a:cubicBezTo>
                  <a:cubicBezTo>
                    <a:pt x="87" y="176"/>
                    <a:pt x="88" y="176"/>
                    <a:pt x="88" y="176"/>
                  </a:cubicBezTo>
                  <a:cubicBezTo>
                    <a:pt x="88" y="176"/>
                    <a:pt x="89" y="176"/>
                    <a:pt x="89" y="176"/>
                  </a:cubicBezTo>
                  <a:cubicBezTo>
                    <a:pt x="92" y="175"/>
                    <a:pt x="176" y="151"/>
                    <a:pt x="176" y="100"/>
                  </a:cubicBezTo>
                  <a:cubicBezTo>
                    <a:pt x="176" y="52"/>
                    <a:pt x="160" y="3"/>
                    <a:pt x="160" y="3"/>
                  </a:cubicBezTo>
                  <a:moveTo>
                    <a:pt x="88" y="168"/>
                  </a:moveTo>
                  <a:cubicBezTo>
                    <a:pt x="80" y="166"/>
                    <a:pt x="8" y="142"/>
                    <a:pt x="8" y="100"/>
                  </a:cubicBezTo>
                  <a:cubicBezTo>
                    <a:pt x="8" y="61"/>
                    <a:pt x="19" y="24"/>
                    <a:pt x="23" y="10"/>
                  </a:cubicBezTo>
                  <a:cubicBezTo>
                    <a:pt x="33" y="14"/>
                    <a:pt x="59" y="24"/>
                    <a:pt x="88" y="24"/>
                  </a:cubicBezTo>
                  <a:cubicBezTo>
                    <a:pt x="117" y="24"/>
                    <a:pt x="143" y="14"/>
                    <a:pt x="153" y="10"/>
                  </a:cubicBezTo>
                  <a:cubicBezTo>
                    <a:pt x="157" y="24"/>
                    <a:pt x="168" y="61"/>
                    <a:pt x="168" y="100"/>
                  </a:cubicBezTo>
                  <a:cubicBezTo>
                    <a:pt x="168" y="142"/>
                    <a:pt x="96" y="166"/>
                    <a:pt x="88" y="168"/>
                  </a:cubicBezTo>
                  <a:moveTo>
                    <a:pt x="102" y="72"/>
                  </a:moveTo>
                  <a:cubicBezTo>
                    <a:pt x="88" y="36"/>
                    <a:pt x="88" y="36"/>
                    <a:pt x="88" y="36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08" y="95"/>
                    <a:pt x="108" y="95"/>
                    <a:pt x="108" y="95"/>
                  </a:cubicBezTo>
                  <a:cubicBezTo>
                    <a:pt x="138" y="72"/>
                    <a:pt x="138" y="72"/>
                    <a:pt x="138" y="72"/>
                  </a:cubicBezTo>
                  <a:lnTo>
                    <a:pt x="102" y="72"/>
                  </a:lnTo>
                  <a:close/>
                  <a:moveTo>
                    <a:pt x="101" y="97"/>
                  </a:moveTo>
                  <a:cubicBezTo>
                    <a:pt x="106" y="114"/>
                    <a:pt x="106" y="114"/>
                    <a:pt x="106" y="11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69" y="114"/>
                    <a:pt x="69" y="114"/>
                    <a:pt x="69" y="114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115" y="80"/>
                    <a:pt x="115" y="80"/>
                    <a:pt x="115" y="80"/>
                  </a:cubicBezTo>
                  <a:cubicBezTo>
                    <a:pt x="103" y="89"/>
                    <a:pt x="103" y="89"/>
                    <a:pt x="103" y="89"/>
                  </a:cubicBezTo>
                  <a:cubicBezTo>
                    <a:pt x="99" y="92"/>
                    <a:pt x="99" y="92"/>
                    <a:pt x="99" y="92"/>
                  </a:cubicBezTo>
                  <a:lnTo>
                    <a:pt x="101" y="9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>
                <a:solidFill>
                  <a:schemeClr val="tx2"/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DA129E9-D81A-40F3-843D-2CCE5E95D69D}"/>
              </a:ext>
            </a:extLst>
          </p:cNvPr>
          <p:cNvSpPr txBox="1"/>
          <p:nvPr/>
        </p:nvSpPr>
        <p:spPr>
          <a:xfrm>
            <a:off x="1556658" y="2271040"/>
            <a:ext cx="1016342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/>
              <a:t>Moje údaje </a:t>
            </a:r>
            <a:r>
              <a:rPr lang="sk-SK" dirty="0"/>
              <a:t>– </a:t>
            </a:r>
            <a:r>
              <a:rPr lang="sk-SK" dirty="0" err="1"/>
              <a:t>zdielanie</a:t>
            </a:r>
            <a:r>
              <a:rPr lang="sk-SK" dirty="0"/>
              <a:t> zmien </a:t>
            </a:r>
            <a:r>
              <a:rPr lang="sk-SK" dirty="0" err="1"/>
              <a:t>udajov</a:t>
            </a:r>
            <a:r>
              <a:rPr lang="sk-SK" dirty="0"/>
              <a:t>, </a:t>
            </a:r>
            <a:r>
              <a:rPr lang="sk-SK" dirty="0" err="1"/>
              <a:t>pouzivanie</a:t>
            </a:r>
            <a:r>
              <a:rPr lang="sk-SK" dirty="0"/>
              <a:t> </a:t>
            </a:r>
            <a:r>
              <a:rPr lang="sk-SK" dirty="0" err="1"/>
              <a:t>data</a:t>
            </a:r>
            <a:r>
              <a:rPr lang="sk-SK" dirty="0"/>
              <a:t> vo VS, v </a:t>
            </a:r>
            <a:r>
              <a:rPr lang="sk-SK" dirty="0" err="1"/>
              <a:t>akych</a:t>
            </a:r>
            <a:r>
              <a:rPr lang="sk-SK" dirty="0"/>
              <a:t> </a:t>
            </a:r>
            <a:r>
              <a:rPr lang="sk-SK" dirty="0" err="1"/>
              <a:t>aktivnych</a:t>
            </a:r>
            <a:r>
              <a:rPr lang="sk-SK" dirty="0"/>
              <a:t> konaniach </a:t>
            </a:r>
            <a:r>
              <a:rPr lang="sk-SK" dirty="0" err="1"/>
              <a:t>su</a:t>
            </a:r>
            <a:r>
              <a:rPr lang="sk-SK" dirty="0"/>
              <a:t> </a:t>
            </a:r>
            <a:r>
              <a:rPr lang="sk-SK" dirty="0" err="1"/>
              <a:t>vyuzivane</a:t>
            </a:r>
            <a:r>
              <a:rPr lang="sk-SK" dirty="0"/>
              <a:t>, </a:t>
            </a:r>
            <a:r>
              <a:rPr lang="sk-SK" dirty="0" err="1"/>
              <a:t>notfikacia</a:t>
            </a:r>
            <a:r>
              <a:rPr lang="sk-SK" dirty="0"/>
              <a:t> o </a:t>
            </a:r>
            <a:r>
              <a:rPr lang="sk-SK" dirty="0" err="1"/>
              <a:t>aktivnych</a:t>
            </a:r>
            <a:r>
              <a:rPr lang="sk-SK" dirty="0"/>
              <a:t> konaniach – FO / PO</a:t>
            </a:r>
          </a:p>
          <a:p>
            <a:r>
              <a:rPr lang="sk-SK" b="1" dirty="0" err="1"/>
              <a:t>Referencne</a:t>
            </a:r>
            <a:r>
              <a:rPr lang="sk-SK" b="1" dirty="0"/>
              <a:t> </a:t>
            </a:r>
            <a:r>
              <a:rPr lang="sk-SK" b="1" dirty="0" err="1"/>
              <a:t>udaje</a:t>
            </a:r>
            <a:r>
              <a:rPr lang="sk-SK" b="1" dirty="0"/>
              <a:t> – </a:t>
            </a:r>
            <a:r>
              <a:rPr lang="sk-SK" dirty="0" err="1"/>
              <a:t>Analyza</a:t>
            </a:r>
            <a:r>
              <a:rPr lang="sk-SK" dirty="0"/>
              <a:t>, </a:t>
            </a:r>
            <a:r>
              <a:rPr lang="sk-SK" dirty="0" err="1"/>
              <a:t>co</a:t>
            </a:r>
            <a:r>
              <a:rPr lang="sk-SK" dirty="0"/>
              <a:t> potrebujeme a </a:t>
            </a:r>
            <a:r>
              <a:rPr lang="sk-SK" dirty="0" err="1"/>
              <a:t>ake</a:t>
            </a:r>
            <a:r>
              <a:rPr lang="sk-SK" dirty="0"/>
              <a:t> </a:t>
            </a:r>
            <a:r>
              <a:rPr lang="sk-SK" dirty="0" err="1"/>
              <a:t>zakony</a:t>
            </a:r>
            <a:r>
              <a:rPr lang="sk-SK" dirty="0"/>
              <a:t> ich v </a:t>
            </a:r>
            <a:r>
              <a:rPr lang="sk-SK" dirty="0" err="1"/>
              <a:t>sucasnosti</a:t>
            </a:r>
            <a:r>
              <a:rPr lang="sk-SK" dirty="0"/>
              <a:t> </a:t>
            </a:r>
            <a:r>
              <a:rPr lang="sk-SK" dirty="0" err="1"/>
              <a:t>riesia</a:t>
            </a:r>
            <a:endParaRPr lang="sk-SK" dirty="0"/>
          </a:p>
          <a:p>
            <a:r>
              <a:rPr lang="sk-SK" b="1" dirty="0"/>
              <a:t>1 </a:t>
            </a:r>
            <a:r>
              <a:rPr lang="sk-SK" b="1" dirty="0" err="1"/>
              <a:t>krat</a:t>
            </a:r>
            <a:r>
              <a:rPr lang="sk-SK" b="1" dirty="0"/>
              <a:t> a </a:t>
            </a:r>
            <a:r>
              <a:rPr lang="sk-SK" b="1" dirty="0" err="1"/>
              <a:t>dost</a:t>
            </a:r>
            <a:r>
              <a:rPr lang="sk-SK" b="1" dirty="0"/>
              <a:t> – </a:t>
            </a:r>
            <a:r>
              <a:rPr lang="sk-SK" dirty="0"/>
              <a:t>detto ako </a:t>
            </a:r>
            <a:r>
              <a:rPr lang="sk-SK" dirty="0" err="1"/>
              <a:t>referencne</a:t>
            </a:r>
            <a:r>
              <a:rPr lang="sk-SK" dirty="0"/>
              <a:t> </a:t>
            </a:r>
            <a:r>
              <a:rPr lang="sk-SK" dirty="0" err="1"/>
              <a:t>udaje</a:t>
            </a:r>
            <a:endParaRPr lang="sk-SK" dirty="0"/>
          </a:p>
          <a:p>
            <a:r>
              <a:rPr lang="sk-SK" dirty="0" err="1"/>
              <a:t>Povinnost</a:t>
            </a:r>
            <a:r>
              <a:rPr lang="sk-SK" dirty="0"/>
              <a:t> </a:t>
            </a:r>
            <a:r>
              <a:rPr lang="sk-SK" dirty="0" err="1"/>
              <a:t>preniest</a:t>
            </a:r>
            <a:r>
              <a:rPr lang="sk-SK" dirty="0"/>
              <a:t> aj na VO – publikovanie OD</a:t>
            </a:r>
          </a:p>
          <a:p>
            <a:r>
              <a:rPr lang="sk-SK" b="1" dirty="0" err="1"/>
              <a:t>Vytvorit</a:t>
            </a:r>
            <a:r>
              <a:rPr lang="sk-SK" b="1" dirty="0"/>
              <a:t> </a:t>
            </a:r>
            <a:r>
              <a:rPr lang="sk-SK" b="1" dirty="0" err="1"/>
              <a:t>sankcny</a:t>
            </a:r>
            <a:r>
              <a:rPr lang="sk-SK" b="1" dirty="0"/>
              <a:t> </a:t>
            </a:r>
            <a:r>
              <a:rPr lang="sk-SK" b="1" dirty="0" err="1"/>
              <a:t>funkcny</a:t>
            </a:r>
            <a:r>
              <a:rPr lang="sk-SK" b="1" dirty="0"/>
              <a:t> mechanizmus </a:t>
            </a:r>
            <a:r>
              <a:rPr lang="sk-SK" dirty="0"/>
              <a:t>– </a:t>
            </a:r>
            <a:r>
              <a:rPr lang="sk-SK" dirty="0" err="1"/>
              <a:t>dodrziavanie</a:t>
            </a:r>
            <a:r>
              <a:rPr lang="sk-SK" dirty="0"/>
              <a:t> </a:t>
            </a:r>
            <a:r>
              <a:rPr lang="sk-SK" dirty="0" err="1"/>
              <a:t>zakona</a:t>
            </a:r>
            <a:r>
              <a:rPr lang="sk-SK" dirty="0"/>
              <a:t> vo </a:t>
            </a:r>
            <a:r>
              <a:rPr lang="sk-SK" dirty="0" err="1"/>
              <a:t>vazbe</a:t>
            </a:r>
            <a:r>
              <a:rPr lang="sk-SK" dirty="0"/>
              <a:t> na sankcie – </a:t>
            </a:r>
            <a:r>
              <a:rPr lang="sk-SK" dirty="0" err="1"/>
              <a:t>uplatnitelnost</a:t>
            </a:r>
            <a:r>
              <a:rPr lang="sk-SK" dirty="0"/>
              <a:t> </a:t>
            </a:r>
            <a:r>
              <a:rPr lang="sk-SK" dirty="0" err="1"/>
              <a:t>zakona</a:t>
            </a:r>
            <a:r>
              <a:rPr lang="sk-SK" dirty="0"/>
              <a:t> (resp. </a:t>
            </a:r>
            <a:r>
              <a:rPr lang="sk-SK" dirty="0" err="1"/>
              <a:t>existujucich</a:t>
            </a:r>
            <a:r>
              <a:rPr lang="sk-SK" dirty="0"/>
              <a:t> noriem)</a:t>
            </a:r>
          </a:p>
          <a:p>
            <a:r>
              <a:rPr lang="sk-SK" b="1" dirty="0"/>
              <a:t>Kvalita </a:t>
            </a:r>
            <a:r>
              <a:rPr lang="sk-SK" b="1" dirty="0" err="1"/>
              <a:t>udajov</a:t>
            </a:r>
            <a:r>
              <a:rPr lang="sk-SK" b="1" dirty="0"/>
              <a:t> </a:t>
            </a:r>
            <a:r>
              <a:rPr lang="sk-SK" dirty="0"/>
              <a:t>– </a:t>
            </a:r>
          </a:p>
          <a:p>
            <a:r>
              <a:rPr lang="sk-SK" b="1" dirty="0" err="1"/>
              <a:t>Platformova</a:t>
            </a:r>
            <a:r>
              <a:rPr lang="sk-SK" b="1" dirty="0"/>
              <a:t> ekonomika </a:t>
            </a:r>
            <a:r>
              <a:rPr lang="sk-SK" dirty="0"/>
              <a:t>– </a:t>
            </a:r>
          </a:p>
          <a:p>
            <a:r>
              <a:rPr lang="sk-SK" b="1" dirty="0"/>
              <a:t>Registre – </a:t>
            </a:r>
            <a:r>
              <a:rPr lang="sk-SK" dirty="0" err="1"/>
              <a:t>meta</a:t>
            </a:r>
            <a:r>
              <a:rPr lang="sk-SK" dirty="0"/>
              <a:t> </a:t>
            </a:r>
            <a:r>
              <a:rPr lang="sk-SK" dirty="0" err="1"/>
              <a:t>uprava</a:t>
            </a:r>
            <a:r>
              <a:rPr lang="sk-SK" dirty="0"/>
              <a:t>, </a:t>
            </a:r>
            <a:r>
              <a:rPr lang="sk-SK" dirty="0" err="1"/>
              <a:t>prava</a:t>
            </a:r>
            <a:r>
              <a:rPr lang="sk-SK" dirty="0"/>
              <a:t>, povinnosti </a:t>
            </a:r>
          </a:p>
          <a:p>
            <a:r>
              <a:rPr lang="sk-SK" b="1" dirty="0"/>
              <a:t>Ukladanie </a:t>
            </a:r>
            <a:r>
              <a:rPr lang="sk-SK" b="1" dirty="0" err="1"/>
              <a:t>dat</a:t>
            </a:r>
            <a:r>
              <a:rPr lang="sk-SK" b="1" dirty="0"/>
              <a:t>, BIG DATA, </a:t>
            </a:r>
            <a:r>
              <a:rPr lang="sk-SK" b="1" dirty="0" err="1"/>
              <a:t>zodpovednost</a:t>
            </a:r>
            <a:r>
              <a:rPr lang="sk-SK" b="1" dirty="0"/>
              <a:t> za zverejnene </a:t>
            </a:r>
            <a:r>
              <a:rPr lang="sk-SK" b="1" dirty="0" err="1"/>
              <a:t>data</a:t>
            </a:r>
            <a:r>
              <a:rPr lang="sk-SK" b="1" dirty="0"/>
              <a:t> (</a:t>
            </a:r>
            <a:r>
              <a:rPr lang="sk-SK" dirty="0"/>
              <a:t>v </a:t>
            </a:r>
            <a:r>
              <a:rPr lang="sk-SK" dirty="0" err="1"/>
              <a:t>pripade</a:t>
            </a:r>
            <a:r>
              <a:rPr lang="sk-SK" dirty="0"/>
              <a:t>, ak nie </a:t>
            </a:r>
            <a:r>
              <a:rPr lang="sk-SK" dirty="0" err="1"/>
              <a:t>su</a:t>
            </a:r>
            <a:r>
              <a:rPr lang="sk-SK" dirty="0"/>
              <a:t> </a:t>
            </a:r>
            <a:r>
              <a:rPr lang="sk-SK" dirty="0" err="1"/>
              <a:t>referencne</a:t>
            </a:r>
            <a:r>
              <a:rPr lang="sk-SK" dirty="0"/>
              <a:t> a pod</a:t>
            </a:r>
            <a:r>
              <a:rPr lang="sk-SK" b="1" dirty="0"/>
              <a:t>) -  </a:t>
            </a:r>
          </a:p>
          <a:p>
            <a:r>
              <a:rPr lang="sk-SK" b="1" dirty="0" err="1"/>
              <a:t>Statistika</a:t>
            </a:r>
            <a:r>
              <a:rPr lang="sk-SK" b="1" dirty="0"/>
              <a:t> – </a:t>
            </a:r>
          </a:p>
          <a:p>
            <a:r>
              <a:rPr lang="sk-SK" b="1" dirty="0" err="1"/>
              <a:t>Procesna</a:t>
            </a:r>
            <a:r>
              <a:rPr lang="sk-SK" b="1" dirty="0"/>
              <a:t> </a:t>
            </a:r>
            <a:r>
              <a:rPr lang="sk-SK" b="1" dirty="0" err="1"/>
              <a:t>stranka</a:t>
            </a:r>
            <a:r>
              <a:rPr lang="sk-SK" b="1" dirty="0"/>
              <a:t> </a:t>
            </a:r>
            <a:r>
              <a:rPr lang="sk-SK" b="1" dirty="0" err="1"/>
              <a:t>zabezpecenie</a:t>
            </a:r>
            <a:r>
              <a:rPr lang="sk-SK" b="1" dirty="0"/>
              <a:t> povinnosti a zodpovednosti – </a:t>
            </a:r>
            <a:r>
              <a:rPr lang="sk-SK" dirty="0"/>
              <a:t>nie len </a:t>
            </a:r>
            <a:r>
              <a:rPr lang="sk-SK" dirty="0" err="1"/>
              <a:t>datovy</a:t>
            </a:r>
            <a:r>
              <a:rPr lang="sk-SK" dirty="0"/>
              <a:t> </a:t>
            </a:r>
            <a:r>
              <a:rPr lang="sk-SK" dirty="0" err="1"/>
              <a:t>kuratori</a:t>
            </a:r>
            <a:endParaRPr lang="sk-SK" dirty="0"/>
          </a:p>
          <a:p>
            <a:r>
              <a:rPr lang="sk-SK" b="1" dirty="0" err="1"/>
              <a:t>Komunikacia</a:t>
            </a:r>
            <a:r>
              <a:rPr lang="sk-SK" b="1" dirty="0"/>
              <a:t> s komorami </a:t>
            </a:r>
            <a:r>
              <a:rPr lang="sk-SK" b="1" dirty="0" err="1"/>
              <a:t>spolocnosti</a:t>
            </a:r>
            <a:r>
              <a:rPr lang="sk-SK" b="1" dirty="0"/>
              <a:t> – </a:t>
            </a:r>
            <a:r>
              <a:rPr lang="sk-SK" dirty="0"/>
              <a:t>dopad, vplyvy a pod...</a:t>
            </a:r>
          </a:p>
        </p:txBody>
      </p:sp>
    </p:spTree>
    <p:extLst>
      <p:ext uri="{BB962C8B-B14F-4D97-AF65-F5344CB8AC3E}">
        <p14:creationId xmlns:p14="http://schemas.microsoft.com/office/powerpoint/2010/main" val="197149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CA8111DA4157847AB3D28A315D6E359" ma:contentTypeVersion="1" ma:contentTypeDescription="Umožňuje vytvoriť nový dokument." ma:contentTypeScope="" ma:versionID="1432a405dbc178c3fef641232c2ddf8a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CTYWSUCD3UHA-699772915-156</_dlc_DocId>
    <_dlc_DocIdUrl xmlns="af457a4c-de28-4d38-bda9-e56a61b168cd">
      <Url>https://sp.vicepremier.gov.sk/lepsie-data/_layouts/15/DocIdRedir.aspx?ID=CTYWSUCD3UHA-699772915-156</Url>
      <Description>CTYWSUCD3UHA-699772915-156</Description>
    </_dlc_DocIdUrl>
  </documentManagement>
</p:properties>
</file>

<file path=customXml/itemProps1.xml><?xml version="1.0" encoding="utf-8"?>
<ds:datastoreItem xmlns:ds="http://schemas.openxmlformats.org/officeDocument/2006/customXml" ds:itemID="{1E9E82D8-5FEC-4926-9809-7AF3E6869E09}"/>
</file>

<file path=customXml/itemProps2.xml><?xml version="1.0" encoding="utf-8"?>
<ds:datastoreItem xmlns:ds="http://schemas.openxmlformats.org/officeDocument/2006/customXml" ds:itemID="{DF450899-755E-4ADC-90B0-DDB9E8308371}"/>
</file>

<file path=customXml/itemProps3.xml><?xml version="1.0" encoding="utf-8"?>
<ds:datastoreItem xmlns:ds="http://schemas.openxmlformats.org/officeDocument/2006/customXml" ds:itemID="{E17E290B-8236-475A-9C5C-652633C9D164}"/>
</file>

<file path=customXml/itemProps4.xml><?xml version="1.0" encoding="utf-8"?>
<ds:datastoreItem xmlns:ds="http://schemas.openxmlformats.org/officeDocument/2006/customXml" ds:itemID="{616F3270-A75C-44EB-ABAB-E80D4E0B20CB}"/>
</file>

<file path=docProps/app.xml><?xml version="1.0" encoding="utf-8"?>
<Properties xmlns="http://schemas.openxmlformats.org/officeDocument/2006/extended-properties" xmlns:vt="http://schemas.openxmlformats.org/officeDocument/2006/docPropsVTypes">
  <TotalTime>14373</TotalTime>
  <Words>855</Words>
  <Application>Microsoft Office PowerPoint</Application>
  <PresentationFormat>Widescreen</PresentationFormat>
  <Paragraphs>157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MS PGothic</vt:lpstr>
      <vt:lpstr>Arial</vt:lpstr>
      <vt:lpstr>Calibri</vt:lpstr>
      <vt:lpstr>Calibri Light</vt:lpstr>
      <vt:lpstr>Open Sans</vt:lpstr>
      <vt:lpstr>Open Sans </vt:lpstr>
      <vt:lpstr>Roboto Condensed</vt:lpstr>
      <vt:lpstr>Office Theme</vt:lpstr>
      <vt:lpstr>PowerPoint Presentation</vt:lpstr>
      <vt:lpstr>Zákon o údajoch</vt:lpstr>
      <vt:lpstr>Zákon o údajoch Task force</vt:lpstr>
      <vt:lpstr>Zákon o údajoch: Výsledky</vt:lpstr>
      <vt:lpstr>Zákon o údajoch: participatívna príprava</vt:lpstr>
      <vt:lpstr>Zákon o údajoch: údaje vo verejnej správe</vt:lpstr>
      <vt:lpstr>Zákon o údajoch: Súvis s EÚ legislatívou</vt:lpstr>
      <vt:lpstr>Zákon o údajoch: Výstupy v roku 2018</vt:lpstr>
      <vt:lpstr>Zákon o údajoch diskusia</vt:lpstr>
      <vt:lpstr>Predstavenie Tretieho dátového balíčka DSM</vt:lpstr>
      <vt:lpstr>Zákon o údajoch  Revízia PSI</vt:lpstr>
      <vt:lpstr>Zákon o údajoch Spôsob výpočtu úspor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V.;Juraj Bardy</dc:creator>
  <cp:lastModifiedBy>Peter</cp:lastModifiedBy>
  <cp:revision>111</cp:revision>
  <dcterms:created xsi:type="dcterms:W3CDTF">2016-10-11T19:56:36Z</dcterms:created>
  <dcterms:modified xsi:type="dcterms:W3CDTF">2018-06-21T13:39:02Z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_dlc_DocIdItemGuid">
    <vt:lpwstr>7b463f6f-8572-4a11-87c9-140f40bfa54c</vt:lpwstr>
  </property>
</Properties>
</file>