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s/slide1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3.xml" ContentType="application/vnd.openxmlformats-officedocument.presentationml.slide+xml"/>
  <Override PartName="/ppt/slides/slide6.xml" ContentType="application/vnd.openxmlformats-officedocument.presentationml.slide+xml"/>
  <Override PartName="/ppt/slides/slide4.xml" ContentType="application/vnd.openxmlformats-officedocument.presentationml.slide+xml"/>
  <Override PartName="/ppt/slides/slide14.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10.xml" ContentType="application/vnd.openxmlformats-officedocument.presentationml.notesSlide+xml"/>
  <Override PartName="/ppt/slideMasters/slideMaster1.xml" ContentType="application/vnd.openxmlformats-officedocument.presentationml.slideMaster+xml"/>
  <Override PartName="/ppt/notesSlides/notesSlide14.xml" ContentType="application/vnd.openxmlformats-officedocument.presentationml.notesSlide+xml"/>
  <Override PartName="/ppt/notesSlides/notesSlide7.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notesMasterIdLst>
    <p:notesMasterId r:id="rId16"/>
  </p:notesMasterIdLst>
  <p:handoutMasterIdLst>
    <p:handoutMasterId r:id="rId17"/>
  </p:handoutMasterIdLst>
  <p:sldIdLst>
    <p:sldId id="257" r:id="rId2"/>
    <p:sldId id="329" r:id="rId3"/>
    <p:sldId id="344" r:id="rId4"/>
    <p:sldId id="342" r:id="rId5"/>
    <p:sldId id="325" r:id="rId6"/>
    <p:sldId id="343" r:id="rId7"/>
    <p:sldId id="334" r:id="rId8"/>
    <p:sldId id="282" r:id="rId9"/>
    <p:sldId id="336" r:id="rId10"/>
    <p:sldId id="347" r:id="rId11"/>
    <p:sldId id="348" r:id="rId12"/>
    <p:sldId id="337" r:id="rId13"/>
    <p:sldId id="338" r:id="rId14"/>
    <p:sldId id="345" r:id="rId15"/>
  </p:sldIdLst>
  <p:sldSz cx="12192000" cy="6858000"/>
  <p:notesSz cx="6858000" cy="9296400"/>
  <p:embeddedFontLst>
    <p:embeddedFont>
      <p:font typeface="Roboto" pitchFamily="2" charset="0"/>
      <p:regular r:id="rId18"/>
      <p:bold r:id="rId19"/>
      <p:italic r:id="rId20"/>
      <p:boldItalic r:id="rId21"/>
    </p:embeddedFont>
    <p:embeddedFont>
      <p:font typeface="Roboto Condensed" pitchFamily="2" charset="0"/>
      <p:regular r:id="rId22"/>
    </p:embeddedFont>
    <p:embeddedFont>
      <p:font typeface="Calibri" panose="020F0502020204030204" pitchFamily="34" charset="0"/>
      <p:regular r:id="rId23"/>
      <p:bold r:id="rId24"/>
      <p:italic r:id="rId25"/>
      <p:boldItalic r:id="rId26"/>
    </p:embeddedFont>
  </p:embeddedFontLst>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raj Kodydek" initials="JKO"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698" autoAdjust="0"/>
    <p:restoredTop sz="76092" autoAdjust="0"/>
  </p:normalViewPr>
  <p:slideViewPr>
    <p:cSldViewPr snapToGrid="0">
      <p:cViewPr varScale="1">
        <p:scale>
          <a:sx n="66" d="100"/>
          <a:sy n="66" d="100"/>
        </p:scale>
        <p:origin x="1034" y="2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34"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5" Type="http://schemas.openxmlformats.org/officeDocument/2006/relationships/font" Target="fonts/font8.fntdata"/><Relationship Id="rId33"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3.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commentAuthors" Target="commentAuthors.xml"/><Relationship Id="rId30" Type="http://schemas.openxmlformats.org/officeDocument/2006/relationships/theme" Target="theme/theme1.xml"/><Relationship Id="rId35" Type="http://schemas.openxmlformats.org/officeDocument/2006/relationships/customXml" Target="../customXml/item4.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Zástupný symbol pro datum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6CC807B1-A6D3-45C9-8B6F-CC0DD73C3603}" type="datetimeFigureOut">
              <a:rPr lang="en-US" smtClean="0"/>
              <a:pPr/>
              <a:t>3/5/2018</a:t>
            </a:fld>
            <a:endParaRPr lang="en-US"/>
          </a:p>
        </p:txBody>
      </p:sp>
      <p:sp>
        <p:nvSpPr>
          <p:cNvPr id="4" name="Zástupný symbol pro zápatí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5" name="Zástupný symbol pro číslo snímku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9906BC3F-AA97-4773-8D2B-9ACED1B7C90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hlavičku 1"/>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vl1pPr>
          </a:lstStyle>
          <a:p>
            <a:endParaRPr lang="sk-SK"/>
          </a:p>
        </p:txBody>
      </p:sp>
      <p:sp>
        <p:nvSpPr>
          <p:cNvPr id="3" name="Zástupný objekt pre dátum 2"/>
          <p:cNvSpPr>
            <a:spLocks noGrp="1"/>
          </p:cNvSpPr>
          <p:nvPr>
            <p:ph type="dt" idx="1"/>
          </p:nvPr>
        </p:nvSpPr>
        <p:spPr>
          <a:xfrm>
            <a:off x="3884613" y="0"/>
            <a:ext cx="2971800" cy="466434"/>
          </a:xfrm>
          <a:prstGeom prst="rect">
            <a:avLst/>
          </a:prstGeom>
        </p:spPr>
        <p:txBody>
          <a:bodyPr vert="horz" lIns="91440" tIns="45720" rIns="91440" bIns="45720" rtlCol="0"/>
          <a:lstStyle>
            <a:lvl1pPr algn="r">
              <a:defRPr sz="1200"/>
            </a:lvl1pPr>
          </a:lstStyle>
          <a:p>
            <a:fld id="{F493D265-554A-4237-999F-5ECCD07E00D4}" type="datetimeFigureOut">
              <a:rPr lang="sk-SK" smtClean="0"/>
              <a:pPr/>
              <a:t>5. 3. 2018</a:t>
            </a:fld>
            <a:endParaRPr lang="sk-SK"/>
          </a:p>
        </p:txBody>
      </p:sp>
      <p:sp>
        <p:nvSpPr>
          <p:cNvPr id="4" name="Zástupný objekt pre obrázok snímky 3"/>
          <p:cNvSpPr>
            <a:spLocks noGrp="1" noRot="1" noChangeAspect="1"/>
          </p:cNvSpPr>
          <p:nvPr>
            <p:ph type="sldImg" idx="2"/>
          </p:nvPr>
        </p:nvSpPr>
        <p:spPr>
          <a:xfrm>
            <a:off x="641350" y="1162050"/>
            <a:ext cx="5575300" cy="3136900"/>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objekt pre poznámky 4"/>
          <p:cNvSpPr>
            <a:spLocks noGrp="1"/>
          </p:cNvSpPr>
          <p:nvPr>
            <p:ph type="body" sz="quarter" idx="3"/>
          </p:nvPr>
        </p:nvSpPr>
        <p:spPr>
          <a:xfrm>
            <a:off x="685800" y="4473892"/>
            <a:ext cx="5486400" cy="3660458"/>
          </a:xfrm>
          <a:prstGeom prst="rect">
            <a:avLst/>
          </a:prstGeom>
        </p:spPr>
        <p:txBody>
          <a:bodyPr vert="horz" lIns="91440" tIns="45720" rIns="91440" bIns="45720" rtlCol="0"/>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6" name="Zástupný objekt pre pätu 5"/>
          <p:cNvSpPr>
            <a:spLocks noGrp="1"/>
          </p:cNvSpPr>
          <p:nvPr>
            <p:ph type="ftr" sz="quarter" idx="4"/>
          </p:nvPr>
        </p:nvSpPr>
        <p:spPr>
          <a:xfrm>
            <a:off x="0" y="8829967"/>
            <a:ext cx="2971800" cy="466433"/>
          </a:xfrm>
          <a:prstGeom prst="rect">
            <a:avLst/>
          </a:prstGeom>
        </p:spPr>
        <p:txBody>
          <a:bodyPr vert="horz" lIns="91440" tIns="45720" rIns="91440" bIns="45720" rtlCol="0" anchor="b"/>
          <a:lstStyle>
            <a:lvl1pPr algn="l">
              <a:defRPr sz="1200"/>
            </a:lvl1pPr>
          </a:lstStyle>
          <a:p>
            <a:endParaRPr lang="sk-SK"/>
          </a:p>
        </p:txBody>
      </p:sp>
      <p:sp>
        <p:nvSpPr>
          <p:cNvPr id="7" name="Zástupný objekt pre číslo snímky 6"/>
          <p:cNvSpPr>
            <a:spLocks noGrp="1"/>
          </p:cNvSpPr>
          <p:nvPr>
            <p:ph type="sldNum" sz="quarter" idx="5"/>
          </p:nvPr>
        </p:nvSpPr>
        <p:spPr>
          <a:xfrm>
            <a:off x="3884613" y="8829967"/>
            <a:ext cx="2971800" cy="466433"/>
          </a:xfrm>
          <a:prstGeom prst="rect">
            <a:avLst/>
          </a:prstGeom>
        </p:spPr>
        <p:txBody>
          <a:bodyPr vert="horz" lIns="91440" tIns="45720" rIns="91440" bIns="45720" rtlCol="0" anchor="b"/>
          <a:lstStyle>
            <a:lvl1pPr algn="r">
              <a:defRPr sz="1200"/>
            </a:lvl1pPr>
          </a:lstStyle>
          <a:p>
            <a:fld id="{9E865A65-C2CA-4553-AE90-6B6CC9A23121}" type="slidenum">
              <a:rPr lang="sk-SK" smtClean="0"/>
              <a:pPr/>
              <a:t>‹#›</a:t>
            </a:fld>
            <a:endParaRPr lang="sk-SK"/>
          </a:p>
        </p:txBody>
      </p:sp>
    </p:spTree>
    <p:extLst>
      <p:ext uri="{BB962C8B-B14F-4D97-AF65-F5344CB8AC3E}">
        <p14:creationId xmlns:p14="http://schemas.microsoft.com/office/powerpoint/2010/main" val="3281242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r>
              <a:rPr lang="sk-SK" dirty="0"/>
              <a:t>7</a:t>
            </a:r>
            <a:r>
              <a:rPr lang="sk-SK" baseline="0" dirty="0"/>
              <a:t> min</a:t>
            </a:r>
            <a:r>
              <a:rPr lang="en-US" baseline="0" dirty="0"/>
              <a:t> –</a:t>
            </a:r>
            <a:r>
              <a:rPr lang="en-US" baseline="0" dirty="0" err="1"/>
              <a:t>vzdy</a:t>
            </a:r>
            <a:r>
              <a:rPr lang="en-US" baseline="0" dirty="0"/>
              <a:t> </a:t>
            </a:r>
            <a:r>
              <a:rPr lang="en-US" baseline="0" dirty="0" err="1"/>
              <a:t>si</a:t>
            </a:r>
            <a:r>
              <a:rPr lang="en-US" baseline="0" dirty="0"/>
              <a:t> </a:t>
            </a:r>
            <a:r>
              <a:rPr lang="en-US" baseline="0" dirty="0" err="1"/>
              <a:t>tu</a:t>
            </a:r>
            <a:r>
              <a:rPr lang="en-US" baseline="0" dirty="0"/>
              <a:t> </a:t>
            </a:r>
            <a:r>
              <a:rPr lang="en-US" baseline="0" dirty="0" err="1"/>
              <a:t>dobre</a:t>
            </a:r>
            <a:r>
              <a:rPr lang="en-US" baseline="0" dirty="0"/>
              <a:t> </a:t>
            </a:r>
            <a:r>
              <a:rPr lang="en-US" baseline="0" dirty="0" err="1"/>
              <a:t>diskusie</a:t>
            </a:r>
            <a:r>
              <a:rPr lang="en-US" baseline="0" dirty="0"/>
              <a:t>, ale </a:t>
            </a:r>
            <a:r>
              <a:rPr lang="en-US" baseline="0" dirty="0" err="1"/>
              <a:t>rad</a:t>
            </a:r>
            <a:r>
              <a:rPr lang="en-US" baseline="0" dirty="0"/>
              <a:t> by </a:t>
            </a:r>
            <a:r>
              <a:rPr lang="en-US" baseline="0" dirty="0" err="1"/>
              <a:t>som</a:t>
            </a:r>
            <a:r>
              <a:rPr lang="en-US" baseline="0" dirty="0"/>
              <a:t> to </a:t>
            </a:r>
            <a:r>
              <a:rPr lang="en-US" baseline="0" dirty="0" err="1"/>
              <a:t>trosku</a:t>
            </a:r>
            <a:r>
              <a:rPr lang="en-US" baseline="0" dirty="0"/>
              <a:t> </a:t>
            </a:r>
            <a:r>
              <a:rPr lang="en-US" baseline="0" dirty="0" err="1"/>
              <a:t>inak</a:t>
            </a:r>
            <a:r>
              <a:rPr lang="en-US" baseline="0" dirty="0"/>
              <a:t> </a:t>
            </a:r>
            <a:r>
              <a:rPr lang="en-US" baseline="0" dirty="0">
                <a:sym typeface="Wingdings" pitchFamily="2" charset="2"/>
              </a:rPr>
              <a:t>, 7 min </a:t>
            </a:r>
            <a:r>
              <a:rPr lang="en-US" baseline="0" dirty="0" err="1">
                <a:sym typeface="Wingdings" pitchFamily="2" charset="2"/>
              </a:rPr>
              <a:t>bez</a:t>
            </a:r>
            <a:r>
              <a:rPr lang="en-US" baseline="0" dirty="0">
                <a:sym typeface="Wingdings" pitchFamily="2" charset="2"/>
              </a:rPr>
              <a:t> </a:t>
            </a:r>
            <a:r>
              <a:rPr lang="en-US" baseline="0" dirty="0" err="1">
                <a:sym typeface="Wingdings" pitchFamily="2" charset="2"/>
              </a:rPr>
              <a:t>otazok</a:t>
            </a:r>
            <a:endParaRPr lang="en-US" baseline="0" dirty="0"/>
          </a:p>
          <a:p>
            <a:r>
              <a:rPr lang="en-US" baseline="0" dirty="0" err="1"/>
              <a:t>Niktore</a:t>
            </a:r>
            <a:r>
              <a:rPr lang="en-US" baseline="0" dirty="0"/>
              <a:t> </a:t>
            </a:r>
            <a:r>
              <a:rPr lang="en-US" baseline="0" dirty="0" err="1"/>
              <a:t>ste</a:t>
            </a:r>
            <a:r>
              <a:rPr lang="en-US" baseline="0" dirty="0"/>
              <a:t> </a:t>
            </a:r>
            <a:r>
              <a:rPr lang="en-US" baseline="0" dirty="0" err="1"/>
              <a:t>uz</a:t>
            </a:r>
            <a:r>
              <a:rPr lang="en-US" baseline="0" dirty="0"/>
              <a:t> </a:t>
            </a:r>
            <a:r>
              <a:rPr lang="en-US" baseline="0" dirty="0" err="1"/>
              <a:t>videli</a:t>
            </a:r>
            <a:r>
              <a:rPr lang="en-US" baseline="0" dirty="0"/>
              <a:t>, ale </a:t>
            </a:r>
            <a:r>
              <a:rPr lang="en-US" baseline="0" dirty="0" err="1"/>
              <a:t>nie</a:t>
            </a:r>
            <a:r>
              <a:rPr lang="en-US" baseline="0" dirty="0"/>
              <a:t> </a:t>
            </a:r>
            <a:r>
              <a:rPr lang="en-US" baseline="0" dirty="0" err="1"/>
              <a:t>vsetci</a:t>
            </a:r>
            <a:r>
              <a:rPr lang="en-US" baseline="0" dirty="0"/>
              <a:t> a </a:t>
            </a:r>
            <a:r>
              <a:rPr lang="en-US" baseline="0" dirty="0" err="1"/>
              <a:t>opakovanie</a:t>
            </a:r>
            <a:r>
              <a:rPr lang="en-US" baseline="0" dirty="0"/>
              <a:t> </a:t>
            </a:r>
            <a:r>
              <a:rPr lang="en-US" baseline="0" dirty="0" err="1"/>
              <a:t>matka</a:t>
            </a:r>
            <a:r>
              <a:rPr lang="en-US" baseline="0" dirty="0"/>
              <a:t> </a:t>
            </a:r>
            <a:r>
              <a:rPr lang="en-US" baseline="0" dirty="0" err="1"/>
              <a:t>mudrosti</a:t>
            </a:r>
            <a:endParaRPr lang="en-US" baseline="0" dirty="0"/>
          </a:p>
          <a:p>
            <a:r>
              <a:rPr lang="en-US" baseline="0" dirty="0"/>
              <a:t>A </a:t>
            </a:r>
            <a:r>
              <a:rPr lang="en-US" baseline="0" dirty="0" err="1"/>
              <a:t>niektore</a:t>
            </a:r>
            <a:r>
              <a:rPr lang="en-US" baseline="0" dirty="0"/>
              <a:t> </a:t>
            </a:r>
            <a:r>
              <a:rPr lang="en-US" baseline="0" dirty="0" err="1"/>
              <a:t>otazky</a:t>
            </a:r>
            <a:r>
              <a:rPr lang="en-US" baseline="0" dirty="0"/>
              <a:t> </a:t>
            </a:r>
            <a:r>
              <a:rPr lang="en-US" baseline="0" dirty="0" err="1"/>
              <a:t>vam</a:t>
            </a:r>
            <a:r>
              <a:rPr lang="en-US" baseline="0" dirty="0"/>
              <a:t> </a:t>
            </a:r>
            <a:r>
              <a:rPr lang="en-US" baseline="0" dirty="0" err="1"/>
              <a:t>mozno</a:t>
            </a:r>
            <a:r>
              <a:rPr lang="en-US" baseline="0" dirty="0"/>
              <a:t> </a:t>
            </a:r>
            <a:r>
              <a:rPr lang="en-US" baseline="0" dirty="0" err="1"/>
              <a:t>zodpovie</a:t>
            </a:r>
            <a:r>
              <a:rPr lang="en-US" baseline="0" dirty="0"/>
              <a:t> </a:t>
            </a:r>
            <a:r>
              <a:rPr lang="en-US" baseline="0" dirty="0" err="1"/>
              <a:t>prave</a:t>
            </a:r>
            <a:r>
              <a:rPr lang="en-US" baseline="0" dirty="0"/>
              <a:t> </a:t>
            </a:r>
            <a:r>
              <a:rPr lang="en-US" baseline="0" dirty="0" err="1"/>
              <a:t>dalsi</a:t>
            </a:r>
            <a:r>
              <a:rPr lang="en-US" baseline="0" dirty="0"/>
              <a:t> slide</a:t>
            </a:r>
          </a:p>
          <a:p>
            <a:r>
              <a:rPr lang="en-US" baseline="0" dirty="0" err="1"/>
              <a:t>Takze</a:t>
            </a:r>
            <a:r>
              <a:rPr lang="en-US" baseline="0" dirty="0"/>
              <a:t> </a:t>
            </a:r>
            <a:r>
              <a:rPr lang="en-US" baseline="0" dirty="0" err="1"/>
              <a:t>si</a:t>
            </a:r>
            <a:r>
              <a:rPr lang="en-US" baseline="0" dirty="0"/>
              <a:t> </a:t>
            </a:r>
            <a:r>
              <a:rPr lang="en-US" baseline="0" dirty="0" err="1"/>
              <a:t>ich</a:t>
            </a:r>
            <a:r>
              <a:rPr lang="en-US" baseline="0" dirty="0"/>
              <a:t> </a:t>
            </a:r>
            <a:r>
              <a:rPr lang="en-US" baseline="0" dirty="0" err="1"/>
              <a:t>len</a:t>
            </a:r>
            <a:r>
              <a:rPr lang="en-US" baseline="0" dirty="0"/>
              <a:t> </a:t>
            </a:r>
            <a:r>
              <a:rPr lang="en-US" baseline="0" dirty="0" err="1"/>
              <a:t>poznacte</a:t>
            </a:r>
            <a:r>
              <a:rPr lang="en-US" baseline="0" dirty="0"/>
              <a:t> </a:t>
            </a:r>
            <a:r>
              <a:rPr lang="en-US" baseline="0" dirty="0">
                <a:sym typeface="Wingdings" pitchFamily="2" charset="2"/>
              </a:rPr>
              <a:t></a:t>
            </a:r>
            <a:endParaRPr lang="en-US" dirty="0"/>
          </a:p>
        </p:txBody>
      </p:sp>
      <p:sp>
        <p:nvSpPr>
          <p:cNvPr id="4" name="Zástupný symbol pro číslo snímku 3"/>
          <p:cNvSpPr>
            <a:spLocks noGrp="1"/>
          </p:cNvSpPr>
          <p:nvPr>
            <p:ph type="sldNum" sz="quarter" idx="10"/>
          </p:nvPr>
        </p:nvSpPr>
        <p:spPr/>
        <p:txBody>
          <a:bodyPr/>
          <a:lstStyle/>
          <a:p>
            <a:fld id="{9E865A65-C2CA-4553-AE90-6B6CC9A23121}" type="slidenum">
              <a:rPr lang="sk-SK" smtClean="0"/>
              <a:pPr/>
              <a:t>1</a:t>
            </a:fld>
            <a:endParaRPr lang="sk-SK"/>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10"/>
          </p:nvPr>
        </p:nvSpPr>
        <p:spPr/>
        <p:txBody>
          <a:bodyPr/>
          <a:lstStyle/>
          <a:p>
            <a:fld id="{9E865A65-C2CA-4553-AE90-6B6CC9A23121}" type="slidenum">
              <a:rPr lang="sk-SK" smtClean="0"/>
              <a:pPr/>
              <a:t>10</a:t>
            </a:fld>
            <a:endParaRPr lang="sk-SK"/>
          </a:p>
        </p:txBody>
      </p:sp>
    </p:spTree>
    <p:extLst>
      <p:ext uri="{BB962C8B-B14F-4D97-AF65-F5344CB8AC3E}">
        <p14:creationId xmlns:p14="http://schemas.microsoft.com/office/powerpoint/2010/main" val="35424256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en-US" dirty="0"/>
          </a:p>
        </p:txBody>
      </p:sp>
      <p:sp>
        <p:nvSpPr>
          <p:cNvPr id="4" name="Zástupný symbol pro číslo snímku 3"/>
          <p:cNvSpPr>
            <a:spLocks noGrp="1"/>
          </p:cNvSpPr>
          <p:nvPr>
            <p:ph type="sldNum" sz="quarter" idx="10"/>
          </p:nvPr>
        </p:nvSpPr>
        <p:spPr/>
        <p:txBody>
          <a:bodyPr/>
          <a:lstStyle/>
          <a:p>
            <a:fld id="{9E865A65-C2CA-4553-AE90-6B6CC9A23121}" type="slidenum">
              <a:rPr lang="sk-SK" smtClean="0"/>
              <a:pPr/>
              <a:t>11</a:t>
            </a:fld>
            <a:endParaRPr lang="sk-SK"/>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en-US"/>
          </a:p>
        </p:txBody>
      </p:sp>
      <p:sp>
        <p:nvSpPr>
          <p:cNvPr id="4" name="Zástupný symbol pro číslo snímku 3"/>
          <p:cNvSpPr>
            <a:spLocks noGrp="1"/>
          </p:cNvSpPr>
          <p:nvPr>
            <p:ph type="sldNum" sz="quarter" idx="10"/>
          </p:nvPr>
        </p:nvSpPr>
        <p:spPr/>
        <p:txBody>
          <a:bodyPr/>
          <a:lstStyle/>
          <a:p>
            <a:fld id="{9E865A65-C2CA-4553-AE90-6B6CC9A23121}" type="slidenum">
              <a:rPr lang="sk-SK" smtClean="0"/>
              <a:pPr/>
              <a:t>12</a:t>
            </a:fld>
            <a:endParaRPr lang="sk-SK"/>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en-US"/>
          </a:p>
        </p:txBody>
      </p:sp>
      <p:sp>
        <p:nvSpPr>
          <p:cNvPr id="4" name="Zástupný symbol pro číslo snímku 3"/>
          <p:cNvSpPr>
            <a:spLocks noGrp="1"/>
          </p:cNvSpPr>
          <p:nvPr>
            <p:ph type="sldNum" sz="quarter" idx="10"/>
          </p:nvPr>
        </p:nvSpPr>
        <p:spPr/>
        <p:txBody>
          <a:bodyPr/>
          <a:lstStyle/>
          <a:p>
            <a:fld id="{9E865A65-C2CA-4553-AE90-6B6CC9A23121}" type="slidenum">
              <a:rPr lang="sk-SK" smtClean="0"/>
              <a:pPr/>
              <a:t>13</a:t>
            </a:fld>
            <a:endParaRPr lang="sk-SK"/>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10"/>
          </p:nvPr>
        </p:nvSpPr>
        <p:spPr/>
        <p:txBody>
          <a:bodyPr/>
          <a:lstStyle/>
          <a:p>
            <a:fld id="{9E865A65-C2CA-4553-AE90-6B6CC9A23121}" type="slidenum">
              <a:rPr lang="sk-SK" smtClean="0"/>
              <a:pPr/>
              <a:t>14</a:t>
            </a:fld>
            <a:endParaRPr lang="sk-SK"/>
          </a:p>
        </p:txBody>
      </p:sp>
    </p:spTree>
    <p:extLst>
      <p:ext uri="{BB962C8B-B14F-4D97-AF65-F5344CB8AC3E}">
        <p14:creationId xmlns:p14="http://schemas.microsoft.com/office/powerpoint/2010/main" val="3582528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r>
              <a:rPr lang="en-US" dirty="0" err="1"/>
              <a:t>Dve</a:t>
            </a:r>
            <a:r>
              <a:rPr lang="en-US" dirty="0"/>
              <a:t> </a:t>
            </a:r>
            <a:r>
              <a:rPr lang="en-US" dirty="0" err="1"/>
              <a:t>dimenzie</a:t>
            </a:r>
            <a:r>
              <a:rPr lang="en-US" baseline="0" dirty="0"/>
              <a:t>: </a:t>
            </a:r>
            <a:r>
              <a:rPr lang="en-US" baseline="0" dirty="0" err="1"/>
              <a:t>rozsah</a:t>
            </a:r>
            <a:r>
              <a:rPr lang="en-US" baseline="0" dirty="0"/>
              <a:t> </a:t>
            </a:r>
            <a:r>
              <a:rPr lang="en-US" baseline="0" dirty="0" err="1"/>
              <a:t>dat</a:t>
            </a:r>
            <a:r>
              <a:rPr lang="en-US" baseline="0" dirty="0"/>
              <a:t> a </a:t>
            </a:r>
            <a:r>
              <a:rPr lang="en-US" baseline="0" dirty="0" err="1"/>
              <a:t>nove</a:t>
            </a:r>
            <a:r>
              <a:rPr lang="en-US" baseline="0" dirty="0"/>
              <a:t> </a:t>
            </a:r>
            <a:r>
              <a:rPr lang="en-US" baseline="0" dirty="0" err="1"/>
              <a:t>funkcnosti</a:t>
            </a:r>
            <a:r>
              <a:rPr lang="en-US" baseline="0" dirty="0"/>
              <a:t> -&gt; to je </a:t>
            </a:r>
            <a:r>
              <a:rPr lang="en-US" baseline="0" dirty="0" err="1"/>
              <a:t>obsah</a:t>
            </a:r>
            <a:r>
              <a:rPr lang="en-US" baseline="0" dirty="0"/>
              <a:t> </a:t>
            </a:r>
            <a:r>
              <a:rPr lang="en-US" baseline="0" dirty="0" err="1"/>
              <a:t>navrhu</a:t>
            </a:r>
            <a:r>
              <a:rPr lang="en-US" baseline="0" dirty="0"/>
              <a:t> </a:t>
            </a:r>
            <a:r>
              <a:rPr lang="en-US" baseline="0" dirty="0" err="1"/>
              <a:t>projektu</a:t>
            </a:r>
            <a:endParaRPr lang="en-US" baseline="0" dirty="0"/>
          </a:p>
          <a:p>
            <a:endParaRPr lang="en-US" baseline="0" dirty="0"/>
          </a:p>
          <a:p>
            <a:r>
              <a:rPr lang="en-US" baseline="0" dirty="0" err="1"/>
              <a:t>Principialne</a:t>
            </a:r>
            <a:r>
              <a:rPr lang="en-US" baseline="0" dirty="0"/>
              <a:t> </a:t>
            </a:r>
            <a:r>
              <a:rPr lang="en-US" baseline="0" dirty="0" err="1"/>
              <a:t>dve</a:t>
            </a:r>
            <a:r>
              <a:rPr lang="en-US" baseline="0" dirty="0"/>
              <a:t> </a:t>
            </a:r>
            <a:r>
              <a:rPr lang="en-US" baseline="0" dirty="0" err="1"/>
              <a:t>mnoziny</a:t>
            </a:r>
            <a:r>
              <a:rPr lang="en-US" baseline="0" dirty="0"/>
              <a:t> </a:t>
            </a:r>
            <a:r>
              <a:rPr lang="en-US" baseline="0" dirty="0" err="1"/>
              <a:t>sluzieb</a:t>
            </a:r>
            <a:r>
              <a:rPr lang="en-US" baseline="0" dirty="0"/>
              <a:t>:</a:t>
            </a:r>
          </a:p>
          <a:p>
            <a:r>
              <a:rPr lang="en-US" baseline="0" dirty="0"/>
              <a:t>(A) </a:t>
            </a:r>
            <a:r>
              <a:rPr lang="en-US" baseline="0" dirty="0" err="1"/>
              <a:t>ktore</a:t>
            </a:r>
            <a:r>
              <a:rPr lang="en-US" baseline="0" dirty="0"/>
              <a:t> </a:t>
            </a:r>
            <a:r>
              <a:rPr lang="en-US" baseline="0" dirty="0" err="1"/>
              <a:t>uvidi</a:t>
            </a:r>
            <a:r>
              <a:rPr lang="en-US" baseline="0" dirty="0"/>
              <a:t> </a:t>
            </a:r>
            <a:r>
              <a:rPr lang="en-US" baseline="0" dirty="0" err="1"/>
              <a:t>obcan</a:t>
            </a:r>
            <a:r>
              <a:rPr lang="en-US" baseline="0" dirty="0"/>
              <a:t> a </a:t>
            </a:r>
            <a:r>
              <a:rPr lang="en-US" baseline="0" dirty="0" err="1"/>
              <a:t>ktore</a:t>
            </a:r>
            <a:r>
              <a:rPr lang="en-US" baseline="0" dirty="0"/>
              <a:t> </a:t>
            </a:r>
            <a:r>
              <a:rPr lang="en-US" baseline="0" dirty="0" err="1"/>
              <a:t>moze</a:t>
            </a:r>
            <a:r>
              <a:rPr lang="en-US" baseline="0" dirty="0"/>
              <a:t> </a:t>
            </a:r>
            <a:r>
              <a:rPr lang="en-US" baseline="0" dirty="0" err="1"/>
              <a:t>priamo</a:t>
            </a:r>
            <a:r>
              <a:rPr lang="en-US" baseline="0" dirty="0"/>
              <a:t> </a:t>
            </a:r>
            <a:r>
              <a:rPr lang="en-US" baseline="0" dirty="0" err="1"/>
              <a:t>pocitit</a:t>
            </a:r>
            <a:r>
              <a:rPr lang="en-US" baseline="0" dirty="0"/>
              <a:t> a </a:t>
            </a:r>
          </a:p>
          <a:p>
            <a:r>
              <a:rPr lang="en-US" baseline="0" dirty="0"/>
              <a:t>(B) </a:t>
            </a:r>
            <a:r>
              <a:rPr lang="en-US" baseline="0" dirty="0" err="1"/>
              <a:t>sluzby</a:t>
            </a:r>
            <a:r>
              <a:rPr lang="en-US" baseline="0" dirty="0"/>
              <a:t> pre </a:t>
            </a:r>
            <a:r>
              <a:rPr lang="en-US" baseline="0" dirty="0" err="1"/>
              <a:t>jednoduchsiu</a:t>
            </a:r>
            <a:r>
              <a:rPr lang="en-US" baseline="0" dirty="0"/>
              <a:t> </a:t>
            </a:r>
            <a:r>
              <a:rPr lang="en-US" baseline="0" dirty="0" err="1"/>
              <a:t>pracu</a:t>
            </a:r>
            <a:r>
              <a:rPr lang="en-US" baseline="0" dirty="0"/>
              <a:t> s </a:t>
            </a:r>
            <a:r>
              <a:rPr lang="en-US" baseline="0" dirty="0" err="1"/>
              <a:t>datami</a:t>
            </a:r>
            <a:endParaRPr lang="en-US" baseline="0" dirty="0"/>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 </a:t>
            </a:r>
            <a:r>
              <a:rPr lang="en-US" baseline="0" dirty="0" err="1"/>
              <a:t>Dolezite</a:t>
            </a:r>
            <a:r>
              <a:rPr lang="en-US" baseline="0" dirty="0"/>
              <a:t> </a:t>
            </a:r>
            <a:r>
              <a:rPr lang="en-US" baseline="0" dirty="0" err="1"/>
              <a:t>slovo</a:t>
            </a:r>
            <a:r>
              <a:rPr lang="en-US" baseline="0" dirty="0"/>
              <a:t>: POSTUPNA – data, </a:t>
            </a:r>
            <a:r>
              <a:rPr lang="en-US" baseline="0" dirty="0" err="1"/>
              <a:t>aj</a:t>
            </a:r>
            <a:r>
              <a:rPr lang="en-US" baseline="0" dirty="0"/>
              <a:t> </a:t>
            </a:r>
            <a:r>
              <a:rPr lang="en-US" baseline="0" dirty="0" err="1"/>
              <a:t>funkcnost</a:t>
            </a:r>
            <a:r>
              <a:rPr lang="en-US" baseline="0" dirty="0"/>
              <a:t> </a:t>
            </a:r>
            <a:r>
              <a:rPr lang="en-US" baseline="0" dirty="0" err="1"/>
              <a:t>pojdu</a:t>
            </a:r>
            <a:r>
              <a:rPr lang="en-US" baseline="0" dirty="0"/>
              <a:t> dataset </a:t>
            </a:r>
            <a:r>
              <a:rPr lang="en-US" baseline="0" dirty="0" err="1"/>
              <a:t>po</a:t>
            </a:r>
            <a:r>
              <a:rPr lang="en-US" baseline="0" dirty="0"/>
              <a:t> </a:t>
            </a:r>
            <a:r>
              <a:rPr lang="en-US" baseline="0" dirty="0" err="1"/>
              <a:t>datasete</a:t>
            </a:r>
            <a:r>
              <a:rPr lang="en-US" baseline="0" dirty="0"/>
              <a:t>, </a:t>
            </a:r>
            <a:r>
              <a:rPr lang="en-US" baseline="0" dirty="0" err="1"/>
              <a:t>sluzba</a:t>
            </a:r>
            <a:r>
              <a:rPr lang="en-US" baseline="0" dirty="0"/>
              <a:t> </a:t>
            </a:r>
            <a:r>
              <a:rPr lang="en-US" baseline="0" dirty="0" err="1"/>
              <a:t>po</a:t>
            </a:r>
            <a:r>
              <a:rPr lang="en-US" baseline="0" dirty="0"/>
              <a:t> </a:t>
            </a:r>
            <a:r>
              <a:rPr lang="en-US" baseline="0" dirty="0" err="1"/>
              <a:t>sluzbe</a:t>
            </a: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a:t>Svaly</a:t>
            </a:r>
            <a:r>
              <a:rPr lang="en-US" baseline="0" dirty="0"/>
              <a:t> a </a:t>
            </a:r>
            <a:r>
              <a:rPr lang="en-US" baseline="0" dirty="0" err="1"/>
              <a:t>mozog</a:t>
            </a:r>
            <a:r>
              <a:rPr lang="en-US" baseline="0" dirty="0"/>
              <a:t> – </a:t>
            </a:r>
            <a:r>
              <a:rPr lang="en-US" baseline="0" dirty="0" err="1"/>
              <a:t>aby</a:t>
            </a:r>
            <a:r>
              <a:rPr lang="en-US" baseline="0" dirty="0"/>
              <a:t> </a:t>
            </a:r>
            <a:r>
              <a:rPr lang="en-US" baseline="0" dirty="0" err="1"/>
              <a:t>sme</a:t>
            </a:r>
            <a:r>
              <a:rPr lang="en-US" baseline="0" dirty="0"/>
              <a:t> z </a:t>
            </a:r>
            <a:r>
              <a:rPr lang="en-US" baseline="0" dirty="0" err="1"/>
              <a:t>toho</a:t>
            </a:r>
            <a:r>
              <a:rPr lang="en-US" baseline="0" dirty="0"/>
              <a:t> </a:t>
            </a:r>
            <a:r>
              <a:rPr lang="en-US" baseline="0" dirty="0" err="1"/>
              <a:t>vytazili</a:t>
            </a:r>
            <a:r>
              <a:rPr lang="en-US" baseline="0" dirty="0"/>
              <a:t> co </a:t>
            </a:r>
            <a:r>
              <a:rPr lang="en-US" baseline="0" dirty="0" err="1"/>
              <a:t>najviac</a:t>
            </a:r>
            <a:r>
              <a:rPr lang="en-US" baseline="0" dirty="0"/>
              <a:t> </a:t>
            </a:r>
            <a:r>
              <a:rPr lang="en-US" baseline="0" dirty="0">
                <a:sym typeface="Wingdings" pitchFamily="2" charset="2"/>
              </a:rPr>
              <a:t></a:t>
            </a:r>
            <a:endParaRPr lang="en-US" baseline="0" dirty="0"/>
          </a:p>
          <a:p>
            <a:endParaRPr lang="en-US" dirty="0"/>
          </a:p>
        </p:txBody>
      </p:sp>
      <p:sp>
        <p:nvSpPr>
          <p:cNvPr id="4" name="Zástupný symbol pro číslo snímku 3"/>
          <p:cNvSpPr>
            <a:spLocks noGrp="1"/>
          </p:cNvSpPr>
          <p:nvPr>
            <p:ph type="sldNum" sz="quarter" idx="10"/>
          </p:nvPr>
        </p:nvSpPr>
        <p:spPr/>
        <p:txBody>
          <a:bodyPr/>
          <a:lstStyle/>
          <a:p>
            <a:fld id="{9E865A65-C2CA-4553-AE90-6B6CC9A23121}" type="slidenum">
              <a:rPr lang="sk-SK" smtClean="0"/>
              <a:pPr/>
              <a:t>2</a:t>
            </a:fld>
            <a:endParaRPr lang="sk-SK"/>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fontScale="92500"/>
          </a:bodyPr>
          <a:lstStyle/>
          <a:p>
            <a:pPr marL="228600" indent="-228600">
              <a:buNone/>
            </a:pPr>
            <a:r>
              <a:rPr lang="en-US" baseline="0" dirty="0"/>
              <a:t>OBCAN: </a:t>
            </a:r>
            <a:r>
              <a:rPr lang="en-US" baseline="0" dirty="0" err="1"/>
              <a:t>obratili</a:t>
            </a:r>
            <a:r>
              <a:rPr lang="en-US" baseline="0" dirty="0"/>
              <a:t> </a:t>
            </a:r>
            <a:r>
              <a:rPr lang="en-US" baseline="0" dirty="0" err="1"/>
              <a:t>sme</a:t>
            </a:r>
            <a:r>
              <a:rPr lang="en-US" baseline="0" dirty="0"/>
              <a:t> </a:t>
            </a:r>
            <a:r>
              <a:rPr lang="en-US" baseline="0" dirty="0" err="1"/>
              <a:t>pohlad</a:t>
            </a:r>
            <a:r>
              <a:rPr lang="en-US" baseline="0" dirty="0"/>
              <a:t>: co </a:t>
            </a:r>
            <a:r>
              <a:rPr lang="en-US" baseline="0" dirty="0" err="1"/>
              <a:t>chceme</a:t>
            </a:r>
            <a:r>
              <a:rPr lang="en-US" baseline="0" dirty="0"/>
              <a:t> </a:t>
            </a:r>
            <a:r>
              <a:rPr lang="en-US" baseline="0" dirty="0" err="1"/>
              <a:t>dosiahnut</a:t>
            </a:r>
            <a:r>
              <a:rPr lang="en-US" baseline="0" dirty="0"/>
              <a:t> a </a:t>
            </a:r>
            <a:r>
              <a:rPr lang="en-US" baseline="0" dirty="0" err="1"/>
              <a:t>aku</a:t>
            </a:r>
            <a:r>
              <a:rPr lang="en-US" baseline="0" dirty="0"/>
              <a:t> </a:t>
            </a:r>
            <a:r>
              <a:rPr lang="en-US" baseline="0" dirty="0" err="1"/>
              <a:t>sluzbu</a:t>
            </a:r>
            <a:r>
              <a:rPr lang="en-US" baseline="0" dirty="0"/>
              <a:t> pre </a:t>
            </a:r>
            <a:r>
              <a:rPr lang="en-US" baseline="0" dirty="0" err="1"/>
              <a:t>tento</a:t>
            </a:r>
            <a:r>
              <a:rPr lang="en-US" baseline="0" dirty="0"/>
              <a:t> </a:t>
            </a:r>
            <a:r>
              <a:rPr lang="en-US" baseline="0" dirty="0" err="1"/>
              <a:t>ucel</a:t>
            </a:r>
            <a:r>
              <a:rPr lang="en-US" baseline="0" dirty="0"/>
              <a:t> </a:t>
            </a:r>
            <a:r>
              <a:rPr lang="en-US" baseline="0" dirty="0" err="1"/>
              <a:t>chceme</a:t>
            </a:r>
            <a:r>
              <a:rPr lang="en-US" baseline="0" dirty="0"/>
              <a:t> </a:t>
            </a:r>
            <a:r>
              <a:rPr lang="en-US" baseline="0" dirty="0" err="1"/>
              <a:t>realizovat</a:t>
            </a:r>
            <a:r>
              <a:rPr lang="en-US" baseline="0" dirty="0"/>
              <a:t> (btw, tie </a:t>
            </a:r>
            <a:r>
              <a:rPr lang="en-US" baseline="0" dirty="0" err="1"/>
              <a:t>sluzby</a:t>
            </a:r>
            <a:r>
              <a:rPr lang="en-US" baseline="0" dirty="0"/>
              <a:t> </a:t>
            </a:r>
            <a:r>
              <a:rPr lang="en-US" baseline="0" dirty="0" err="1"/>
              <a:t>na</a:t>
            </a:r>
            <a:r>
              <a:rPr lang="en-US" baseline="0" dirty="0"/>
              <a:t> </a:t>
            </a:r>
            <a:r>
              <a:rPr lang="en-US" baseline="0" dirty="0" err="1"/>
              <a:t>seba</a:t>
            </a:r>
            <a:r>
              <a:rPr lang="en-US" baseline="0" dirty="0"/>
              <a:t> </a:t>
            </a:r>
            <a:r>
              <a:rPr lang="en-US" baseline="0" dirty="0" err="1"/>
              <a:t>nadvazuju</a:t>
            </a:r>
            <a:r>
              <a:rPr lang="en-US" baseline="0" dirty="0"/>
              <a:t> a </a:t>
            </a:r>
            <a:r>
              <a:rPr lang="en-US" baseline="0" dirty="0" err="1"/>
              <a:t>doplnaju</a:t>
            </a:r>
            <a:r>
              <a:rPr lang="en-US" baseline="0" dirty="0"/>
              <a:t> </a:t>
            </a:r>
            <a:r>
              <a:rPr lang="en-US" baseline="0" dirty="0" err="1"/>
              <a:t>sa</a:t>
            </a:r>
            <a:r>
              <a:rPr lang="en-US" baseline="0" dirty="0"/>
              <a:t>)</a:t>
            </a:r>
          </a:p>
          <a:p>
            <a:pPr marL="228600" indent="-228600">
              <a:buNone/>
            </a:pPr>
            <a:r>
              <a:rPr lang="en-US" baseline="0" dirty="0"/>
              <a:t>DNES: </a:t>
            </a:r>
            <a:r>
              <a:rPr lang="en-US" baseline="0" dirty="0" err="1"/>
              <a:t>referencovanie</a:t>
            </a:r>
            <a:r>
              <a:rPr lang="en-US" baseline="0" dirty="0"/>
              <a:t> </a:t>
            </a:r>
            <a:r>
              <a:rPr lang="en-US" baseline="0" dirty="0" err="1"/>
              <a:t>udajov</a:t>
            </a:r>
            <a:r>
              <a:rPr lang="en-US" baseline="0" dirty="0"/>
              <a:t> -&gt; z </a:t>
            </a:r>
            <a:r>
              <a:rPr lang="en-US" baseline="0" dirty="0" err="1"/>
              <a:t>pohladu</a:t>
            </a:r>
            <a:r>
              <a:rPr lang="en-US" baseline="0" dirty="0"/>
              <a:t> </a:t>
            </a:r>
            <a:r>
              <a:rPr lang="en-US" baseline="0" dirty="0" err="1"/>
              <a:t>obcana</a:t>
            </a:r>
            <a:r>
              <a:rPr lang="en-US" baseline="0" dirty="0"/>
              <a:t> 1x a dost</a:t>
            </a:r>
          </a:p>
          <a:p>
            <a:pPr marL="228600" indent="-228600">
              <a:buAutoNum type="alphaLcParenR"/>
            </a:pPr>
            <a:r>
              <a:rPr lang="en-US" baseline="0" dirty="0" err="1"/>
              <a:t>Integracia</a:t>
            </a:r>
            <a:r>
              <a:rPr lang="en-US" baseline="0" dirty="0"/>
              <a:t> </a:t>
            </a:r>
            <a:r>
              <a:rPr lang="en-US" baseline="0" dirty="0" err="1"/>
              <a:t>nie</a:t>
            </a:r>
            <a:r>
              <a:rPr lang="en-US" baseline="0" dirty="0"/>
              <a:t> je </a:t>
            </a:r>
            <a:r>
              <a:rPr lang="en-US" baseline="0" dirty="0" err="1"/>
              <a:t>podmienkou</a:t>
            </a:r>
            <a:r>
              <a:rPr lang="en-US" baseline="0" dirty="0"/>
              <a:t> </a:t>
            </a:r>
            <a:r>
              <a:rPr lang="en-US" baseline="0" dirty="0" err="1"/>
              <a:t>vyuzitia</a:t>
            </a:r>
            <a:r>
              <a:rPr lang="en-US" baseline="0" dirty="0"/>
              <a:t> </a:t>
            </a:r>
            <a:r>
              <a:rPr lang="en-US" baseline="0" dirty="0" err="1"/>
              <a:t>dat</a:t>
            </a:r>
            <a:r>
              <a:rPr lang="en-US" baseline="0" dirty="0"/>
              <a:t> v </a:t>
            </a:r>
            <a:r>
              <a:rPr lang="en-US" baseline="0" dirty="0" err="1"/>
              <a:t>realnych</a:t>
            </a:r>
            <a:r>
              <a:rPr lang="en-US" baseline="0" dirty="0"/>
              <a:t> </a:t>
            </a:r>
            <a:r>
              <a:rPr lang="en-US" baseline="0" dirty="0" err="1"/>
              <a:t>zivotnych</a:t>
            </a:r>
            <a:r>
              <a:rPr lang="en-US" baseline="0" dirty="0"/>
              <a:t> </a:t>
            </a:r>
            <a:r>
              <a:rPr lang="en-US" baseline="0" dirty="0" err="1"/>
              <a:t>situaciach</a:t>
            </a:r>
            <a:r>
              <a:rPr lang="en-US" baseline="0" dirty="0"/>
              <a:t> – web GUI… INTEGRACII POSKYTOVATELOV, ALE INTEGRACIU KONZUMENTOV UZ NEMAT NA KRITICKEJ CESTE</a:t>
            </a:r>
          </a:p>
          <a:p>
            <a:pPr marL="228600" marR="0" indent="-228600" algn="l" defTabSz="914400" rtl="0" eaLnBrk="1" fontAlgn="auto" latinLnBrk="0" hangingPunct="1">
              <a:lnSpc>
                <a:spcPct val="100000"/>
              </a:lnSpc>
              <a:spcBef>
                <a:spcPts val="0"/>
              </a:spcBef>
              <a:spcAft>
                <a:spcPts val="0"/>
              </a:spcAft>
              <a:buClrTx/>
              <a:buSzTx/>
              <a:buFontTx/>
              <a:buAutoNum type="alphaLcParenR"/>
              <a:tabLst/>
              <a:defRPr/>
            </a:pPr>
            <a:r>
              <a:rPr lang="en-US" baseline="0" dirty="0"/>
              <a:t>A </a:t>
            </a:r>
            <a:r>
              <a:rPr lang="en-US" baseline="0" dirty="0" err="1"/>
              <a:t>nie</a:t>
            </a:r>
            <a:r>
              <a:rPr lang="en-US" baseline="0" dirty="0"/>
              <a:t> </a:t>
            </a:r>
            <a:r>
              <a:rPr lang="en-US" baseline="0" dirty="0" err="1"/>
              <a:t>len</a:t>
            </a:r>
            <a:r>
              <a:rPr lang="en-US" baseline="0" dirty="0"/>
              <a:t> </a:t>
            </a:r>
            <a:r>
              <a:rPr lang="en-US" baseline="0" dirty="0" err="1"/>
              <a:t>ze</a:t>
            </a:r>
            <a:r>
              <a:rPr lang="en-US" baseline="0" dirty="0"/>
              <a:t> </a:t>
            </a:r>
            <a:r>
              <a:rPr lang="en-US" baseline="0" dirty="0" err="1"/>
              <a:t>nemusi</a:t>
            </a:r>
            <a:r>
              <a:rPr lang="en-US" baseline="0" dirty="0"/>
              <a:t> </a:t>
            </a:r>
            <a:r>
              <a:rPr lang="en-US" baseline="0" dirty="0" err="1"/>
              <a:t>predkladat</a:t>
            </a:r>
            <a:r>
              <a:rPr lang="en-US" baseline="0" dirty="0"/>
              <a:t> to co stat </a:t>
            </a:r>
            <a:r>
              <a:rPr lang="en-US" baseline="0" dirty="0" err="1"/>
              <a:t>uz</a:t>
            </a:r>
            <a:r>
              <a:rPr lang="en-US" baseline="0" dirty="0"/>
              <a:t> ma, on tam </a:t>
            </a:r>
            <a:r>
              <a:rPr lang="en-US" baseline="0" dirty="0" err="1"/>
              <a:t>nemusi</a:t>
            </a:r>
            <a:r>
              <a:rPr lang="en-US" baseline="0" dirty="0"/>
              <a:t> </a:t>
            </a:r>
            <a:r>
              <a:rPr lang="en-US" baseline="0" dirty="0" err="1"/>
              <a:t>ani</a:t>
            </a:r>
            <a:r>
              <a:rPr lang="en-US" baseline="0" dirty="0"/>
              <a:t> </a:t>
            </a:r>
            <a:r>
              <a:rPr lang="en-US" baseline="0" dirty="0" err="1"/>
              <a:t>chodit</a:t>
            </a:r>
            <a:r>
              <a:rPr lang="en-US" baseline="0" dirty="0"/>
              <a:t>, </a:t>
            </a:r>
            <a:r>
              <a:rPr lang="en-US" baseline="0" dirty="0" err="1"/>
              <a:t>resp</a:t>
            </a:r>
            <a:r>
              <a:rPr lang="en-US" baseline="0" dirty="0"/>
              <a:t> </a:t>
            </a:r>
            <a:r>
              <a:rPr lang="en-US" baseline="0" dirty="0" err="1"/>
              <a:t>budu</a:t>
            </a:r>
            <a:r>
              <a:rPr lang="en-US" baseline="0" dirty="0"/>
              <a:t> </a:t>
            </a:r>
            <a:r>
              <a:rPr lang="en-US" baseline="0" dirty="0" err="1"/>
              <a:t>vyzyvany</a:t>
            </a:r>
            <a:r>
              <a:rPr lang="en-US" baseline="0" dirty="0"/>
              <a:t> </a:t>
            </a:r>
            <a:r>
              <a:rPr lang="en-US" baseline="0" dirty="0" err="1"/>
              <a:t>aby</a:t>
            </a:r>
            <a:r>
              <a:rPr lang="en-US" baseline="0" dirty="0"/>
              <a:t> </a:t>
            </a:r>
            <a:r>
              <a:rPr lang="en-US" baseline="0" dirty="0" err="1"/>
              <a:t>si</a:t>
            </a:r>
            <a:r>
              <a:rPr lang="en-US" baseline="0" dirty="0"/>
              <a:t> </a:t>
            </a:r>
            <a:r>
              <a:rPr lang="en-US" baseline="0" dirty="0" err="1"/>
              <a:t>svoje</a:t>
            </a:r>
            <a:r>
              <a:rPr lang="en-US" baseline="0" dirty="0"/>
              <a:t> </a:t>
            </a:r>
            <a:r>
              <a:rPr lang="en-US" baseline="0" dirty="0" err="1"/>
              <a:t>oznamovacie</a:t>
            </a:r>
            <a:r>
              <a:rPr lang="en-US" baseline="0" dirty="0"/>
              <a:t> </a:t>
            </a:r>
            <a:r>
              <a:rPr lang="en-US" baseline="0" dirty="0" err="1"/>
              <a:t>povinnosti</a:t>
            </a:r>
            <a:r>
              <a:rPr lang="en-US" baseline="0" dirty="0"/>
              <a:t> </a:t>
            </a:r>
            <a:r>
              <a:rPr lang="en-US" baseline="0" dirty="0" err="1"/>
              <a:t>vybavil</a:t>
            </a:r>
            <a:r>
              <a:rPr lang="en-US" baseline="0" dirty="0"/>
              <a:t> </a:t>
            </a:r>
            <a:r>
              <a:rPr lang="en-US" baseline="0" dirty="0" err="1"/>
              <a:t>elektronicky</a:t>
            </a:r>
            <a:r>
              <a:rPr lang="en-US" baseline="0" dirty="0"/>
              <a:t>, </a:t>
            </a:r>
            <a:r>
              <a:rPr lang="en-US" baseline="0" dirty="0" err="1"/>
              <a:t>bo</a:t>
            </a:r>
            <a:r>
              <a:rPr lang="en-US" baseline="0" dirty="0"/>
              <a:t> to </a:t>
            </a:r>
            <a:r>
              <a:rPr lang="en-US" baseline="0" dirty="0" err="1"/>
              <a:t>ide</a:t>
            </a:r>
            <a:r>
              <a:rPr lang="en-US" baseline="0" dirty="0"/>
              <a:t>… -&gt; push</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baseline="0" dirty="0"/>
              <a:t>2 </a:t>
            </a:r>
            <a:r>
              <a:rPr lang="en-US" baseline="0" dirty="0" err="1"/>
              <a:t>situacie</a:t>
            </a:r>
            <a:r>
              <a:rPr lang="en-US" baseline="0" dirty="0"/>
              <a:t>: </a:t>
            </a:r>
            <a:r>
              <a:rPr lang="en-US" baseline="0" dirty="0" err="1"/>
              <a:t>volitelne</a:t>
            </a:r>
            <a:r>
              <a:rPr lang="en-US" baseline="0" dirty="0"/>
              <a:t> </a:t>
            </a:r>
            <a:r>
              <a:rPr lang="en-US" baseline="0" dirty="0" err="1"/>
              <a:t>podanie</a:t>
            </a:r>
            <a:r>
              <a:rPr lang="en-US" baseline="0" dirty="0"/>
              <a:t> – </a:t>
            </a:r>
            <a:r>
              <a:rPr lang="en-US" baseline="0" dirty="0" err="1"/>
              <a:t>ponukneme</a:t>
            </a:r>
            <a:r>
              <a:rPr lang="en-US" baseline="0" dirty="0"/>
              <a:t> mu ho </a:t>
            </a:r>
            <a:r>
              <a:rPr lang="en-US" baseline="0" dirty="0" err="1"/>
              <a:t>elektronicky</a:t>
            </a:r>
            <a:r>
              <a:rPr lang="en-US" baseline="0" dirty="0"/>
              <a:t>, je to </a:t>
            </a:r>
            <a:r>
              <a:rPr lang="en-US" baseline="0" dirty="0" err="1"/>
              <a:t>oznamovacia</a:t>
            </a:r>
            <a:r>
              <a:rPr lang="en-US" baseline="0" dirty="0"/>
              <a:t> </a:t>
            </a:r>
            <a:r>
              <a:rPr lang="en-US" baseline="0" dirty="0" err="1"/>
              <a:t>povinnost</a:t>
            </a:r>
            <a:r>
              <a:rPr lang="en-US" baseline="0" dirty="0"/>
              <a:t>, </a:t>
            </a:r>
            <a:r>
              <a:rPr lang="en-US" baseline="0" dirty="0" err="1"/>
              <a:t>kde</a:t>
            </a:r>
            <a:r>
              <a:rPr lang="en-US" baseline="0" dirty="0"/>
              <a:t> </a:t>
            </a:r>
            <a:r>
              <a:rPr lang="en-US" baseline="0" dirty="0" err="1"/>
              <a:t>nema</a:t>
            </a:r>
            <a:r>
              <a:rPr lang="en-US" baseline="0" dirty="0"/>
              <a:t> </a:t>
            </a:r>
            <a:r>
              <a:rPr lang="en-US" baseline="0" dirty="0" err="1"/>
              <a:t>na</a:t>
            </a:r>
            <a:r>
              <a:rPr lang="en-US" baseline="0" dirty="0"/>
              <a:t> </a:t>
            </a:r>
            <a:r>
              <a:rPr lang="en-US" baseline="0" dirty="0" err="1"/>
              <a:t>vyber</a:t>
            </a:r>
            <a:r>
              <a:rPr lang="en-US" baseline="0" dirty="0"/>
              <a:t> – </a:t>
            </a:r>
            <a:r>
              <a:rPr lang="en-US" baseline="0" dirty="0" err="1"/>
              <a:t>urobime</a:t>
            </a:r>
            <a:r>
              <a:rPr lang="en-US" baseline="0" dirty="0"/>
              <a:t> </a:t>
            </a:r>
            <a:r>
              <a:rPr lang="en-US" baseline="0" dirty="0" err="1"/>
              <a:t>za</a:t>
            </a:r>
            <a:r>
              <a:rPr lang="en-US" baseline="0" dirty="0"/>
              <a:t> </a:t>
            </a:r>
            <a:r>
              <a:rPr lang="en-US" baseline="0" dirty="0" err="1"/>
              <a:t>neho</a:t>
            </a:r>
            <a:r>
              <a:rPr lang="en-US" baseline="0" dirty="0"/>
              <a:t> a </a:t>
            </a:r>
            <a:r>
              <a:rPr lang="en-US" baseline="0" dirty="0" err="1"/>
              <a:t>oznamime</a:t>
            </a:r>
            <a:r>
              <a:rPr lang="en-US" baseline="0" dirty="0"/>
              <a:t> mu to</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baseline="0" dirty="0"/>
              <a:t>c)	</a:t>
            </a:r>
            <a:r>
              <a:rPr lang="en-US" baseline="0" dirty="0" err="1"/>
              <a:t>Obcan</a:t>
            </a:r>
            <a:r>
              <a:rPr lang="en-US" baseline="0" dirty="0"/>
              <a:t> vie </a:t>
            </a:r>
            <a:r>
              <a:rPr lang="en-US" baseline="0" dirty="0" err="1"/>
              <a:t>ake</a:t>
            </a:r>
            <a:r>
              <a:rPr lang="en-US" baseline="0" dirty="0"/>
              <a:t> </a:t>
            </a:r>
            <a:r>
              <a:rPr lang="en-US" baseline="0" dirty="0" err="1"/>
              <a:t>su</a:t>
            </a:r>
            <a:r>
              <a:rPr lang="en-US" baseline="0" dirty="0"/>
              <a:t> </a:t>
            </a:r>
            <a:r>
              <a:rPr lang="en-US" baseline="0" dirty="0" err="1"/>
              <a:t>jeho</a:t>
            </a:r>
            <a:r>
              <a:rPr lang="en-US" baseline="0" dirty="0"/>
              <a:t> data, </a:t>
            </a:r>
            <a:r>
              <a:rPr lang="en-US" baseline="0" dirty="0" err="1"/>
              <a:t>ako</a:t>
            </a:r>
            <a:r>
              <a:rPr lang="en-US" baseline="0" dirty="0"/>
              <a:t> </a:t>
            </a:r>
            <a:r>
              <a:rPr lang="en-US" baseline="0" dirty="0" err="1"/>
              <a:t>sa</a:t>
            </a:r>
            <a:r>
              <a:rPr lang="en-US" baseline="0" dirty="0"/>
              <a:t> </a:t>
            </a:r>
            <a:r>
              <a:rPr lang="en-US" baseline="0" dirty="0" err="1"/>
              <a:t>vyuzivaju</a:t>
            </a:r>
            <a:r>
              <a:rPr lang="en-US" baseline="0" dirty="0"/>
              <a:t> a </a:t>
            </a:r>
            <a:r>
              <a:rPr lang="en-US" baseline="0" dirty="0" err="1"/>
              <a:t>moze</a:t>
            </a:r>
            <a:r>
              <a:rPr lang="en-US" baseline="0" dirty="0"/>
              <a:t> </a:t>
            </a:r>
            <a:r>
              <a:rPr lang="en-US" baseline="0" dirty="0" err="1"/>
              <a:t>ich</a:t>
            </a:r>
            <a:r>
              <a:rPr lang="en-US" baseline="0" dirty="0"/>
              <a:t> </a:t>
            </a:r>
            <a:r>
              <a:rPr lang="en-US" baseline="0" dirty="0" err="1"/>
              <a:t>posunut</a:t>
            </a:r>
            <a:r>
              <a:rPr lang="en-US" baseline="0" dirty="0"/>
              <a:t> </a:t>
            </a:r>
            <a:r>
              <a:rPr lang="en-US" baseline="0" dirty="0" err="1"/>
              <a:t>aj</a:t>
            </a:r>
            <a:r>
              <a:rPr lang="en-US" baseline="0" dirty="0"/>
              <a:t> </a:t>
            </a:r>
            <a:r>
              <a:rPr lang="en-US" baseline="0" dirty="0" err="1"/>
              <a:t>na</a:t>
            </a:r>
            <a:r>
              <a:rPr lang="en-US" baseline="0" dirty="0"/>
              <a:t> </a:t>
            </a:r>
            <a:r>
              <a:rPr lang="en-US" baseline="0" dirty="0" err="1"/>
              <a:t>dalsie</a:t>
            </a:r>
            <a:r>
              <a:rPr lang="en-US" baseline="0" dirty="0"/>
              <a:t> (</a:t>
            </a:r>
            <a:r>
              <a:rPr lang="en-US" baseline="0" dirty="0" err="1"/>
              <a:t>nestatne</a:t>
            </a:r>
            <a:r>
              <a:rPr lang="en-US" baseline="0" dirty="0"/>
              <a:t>) </a:t>
            </a:r>
            <a:r>
              <a:rPr lang="en-US" baseline="0" dirty="0" err="1"/>
              <a:t>organizacie</a:t>
            </a:r>
            <a:r>
              <a:rPr lang="en-US" baseline="0" dirty="0"/>
              <a:t> – </a:t>
            </a:r>
            <a:r>
              <a:rPr lang="en-US" baseline="0" dirty="0" err="1"/>
              <a:t>moje</a:t>
            </a:r>
            <a:r>
              <a:rPr lang="en-US" baseline="0" dirty="0"/>
              <a:t> data</a:t>
            </a:r>
          </a:p>
          <a:p>
            <a:endParaRPr lang="en-US" dirty="0"/>
          </a:p>
          <a:p>
            <a:r>
              <a:rPr lang="en-US" dirty="0"/>
              <a:t>!!! </a:t>
            </a:r>
            <a:r>
              <a:rPr lang="en-US" dirty="0" err="1"/>
              <a:t>Projekt</a:t>
            </a:r>
            <a:r>
              <a:rPr lang="en-US" dirty="0"/>
              <a:t>/UPPVII </a:t>
            </a:r>
            <a:r>
              <a:rPr lang="en-US" dirty="0" err="1"/>
              <a:t>nerealizuje</a:t>
            </a:r>
            <a:r>
              <a:rPr lang="en-US" dirty="0"/>
              <a:t> </a:t>
            </a:r>
            <a:r>
              <a:rPr lang="en-US" dirty="0" err="1"/>
              <a:t>jednotlive</a:t>
            </a:r>
            <a:r>
              <a:rPr lang="en-US" dirty="0"/>
              <a:t> </a:t>
            </a:r>
            <a:r>
              <a:rPr lang="en-US" dirty="0" err="1"/>
              <a:t>datasety</a:t>
            </a:r>
            <a:r>
              <a:rPr lang="en-US" dirty="0"/>
              <a:t> a </a:t>
            </a:r>
            <a:r>
              <a:rPr lang="en-US" dirty="0" err="1"/>
              <a:t>jednotlive</a:t>
            </a:r>
            <a:r>
              <a:rPr lang="en-US" dirty="0"/>
              <a:t> </a:t>
            </a:r>
            <a:r>
              <a:rPr lang="en-US" dirty="0" err="1"/>
              <a:t>sluzby</a:t>
            </a:r>
            <a:r>
              <a:rPr lang="en-US" dirty="0"/>
              <a:t> – to je </a:t>
            </a:r>
            <a:r>
              <a:rPr lang="en-US" dirty="0" err="1"/>
              <a:t>obsahom</a:t>
            </a:r>
            <a:r>
              <a:rPr lang="en-US" dirty="0"/>
              <a:t> </a:t>
            </a:r>
            <a:r>
              <a:rPr lang="en-US" dirty="0" err="1"/>
              <a:t>projektu</a:t>
            </a:r>
            <a:r>
              <a:rPr lang="en-US" baseline="0" dirty="0"/>
              <a:t> </a:t>
            </a:r>
            <a:r>
              <a:rPr lang="en-US" baseline="0" dirty="0" err="1"/>
              <a:t>Datova</a:t>
            </a:r>
            <a:r>
              <a:rPr lang="en-US" baseline="0" dirty="0"/>
              <a:t> </a:t>
            </a:r>
            <a:r>
              <a:rPr lang="en-US" baseline="0" dirty="0" err="1"/>
              <a:t>integracia</a:t>
            </a:r>
            <a:r>
              <a:rPr lang="en-US" baseline="0" dirty="0"/>
              <a:t> a </a:t>
            </a:r>
            <a:r>
              <a:rPr lang="en-US" baseline="0" dirty="0" err="1"/>
              <a:t>aktivit</a:t>
            </a:r>
            <a:r>
              <a:rPr lang="en-US" baseline="0" dirty="0"/>
              <a:t> </a:t>
            </a:r>
            <a:r>
              <a:rPr lang="en-US" baseline="0" dirty="0" err="1"/>
              <a:t>na</a:t>
            </a:r>
            <a:r>
              <a:rPr lang="en-US" baseline="0" dirty="0"/>
              <a:t> </a:t>
            </a:r>
            <a:r>
              <a:rPr lang="en-US" baseline="0" dirty="0" err="1"/>
              <a:t>rezortoch</a:t>
            </a:r>
            <a:r>
              <a:rPr lang="en-US" baseline="0" dirty="0"/>
              <a:t> – my </a:t>
            </a:r>
            <a:r>
              <a:rPr lang="en-US" baseline="0" dirty="0" err="1"/>
              <a:t>tu</a:t>
            </a:r>
            <a:r>
              <a:rPr lang="en-US" baseline="0" dirty="0"/>
              <a:t> </a:t>
            </a:r>
            <a:r>
              <a:rPr lang="en-US" baseline="0" dirty="0" err="1"/>
              <a:t>len</a:t>
            </a:r>
            <a:r>
              <a:rPr lang="en-US" baseline="0" dirty="0"/>
              <a:t> </a:t>
            </a:r>
            <a:r>
              <a:rPr lang="en-US" baseline="0" dirty="0" err="1"/>
              <a:t>budujeme</a:t>
            </a:r>
            <a:r>
              <a:rPr lang="en-US" baseline="0" dirty="0"/>
              <a:t> std. </a:t>
            </a:r>
            <a:r>
              <a:rPr lang="en-US" baseline="0" dirty="0" err="1"/>
              <a:t>funkcnost</a:t>
            </a:r>
            <a:r>
              <a:rPr lang="en-US" baseline="0" dirty="0"/>
              <a:t>, </a:t>
            </a:r>
            <a:r>
              <a:rPr lang="en-US" baseline="0" dirty="0" err="1"/>
              <a:t>ktoru</a:t>
            </a:r>
            <a:r>
              <a:rPr lang="en-US" baseline="0" dirty="0"/>
              <a:t> </a:t>
            </a:r>
            <a:r>
              <a:rPr lang="en-US" baseline="0" dirty="0" err="1"/>
              <a:t>kazdy</a:t>
            </a:r>
            <a:r>
              <a:rPr lang="en-US" baseline="0" dirty="0"/>
              <a:t> </a:t>
            </a:r>
            <a:r>
              <a:rPr lang="en-US" baseline="0" dirty="0" err="1"/>
              <a:t>rezort</a:t>
            </a:r>
            <a:r>
              <a:rPr lang="en-US" baseline="0" dirty="0"/>
              <a:t> </a:t>
            </a:r>
            <a:r>
              <a:rPr lang="en-US" baseline="0" dirty="0" err="1"/>
              <a:t>pouzije</a:t>
            </a:r>
            <a:endParaRPr lang="en-US" baseline="0" dirty="0"/>
          </a:p>
          <a:p>
            <a:r>
              <a:rPr lang="en-US" baseline="0" dirty="0"/>
              <a:t>Resp. pre </a:t>
            </a:r>
            <a:r>
              <a:rPr lang="en-US" baseline="0" dirty="0" err="1"/>
              <a:t>Moje</a:t>
            </a:r>
            <a:r>
              <a:rPr lang="en-US" baseline="0" dirty="0"/>
              <a:t> data, </a:t>
            </a:r>
            <a:r>
              <a:rPr lang="sk-SK" sz="1200" kern="1200" dirty="0">
                <a:solidFill>
                  <a:schemeClr val="tx1"/>
                </a:solidFill>
                <a:latin typeface="+mn-lt"/>
                <a:ea typeface="+mn-ea"/>
                <a:cs typeface="+mn-cs"/>
              </a:rPr>
              <a:t>vizualizácia služby </a:t>
            </a:r>
            <a:r>
              <a:rPr lang="en-US" baseline="0" dirty="0" err="1"/>
              <a:t>riesi</a:t>
            </a:r>
            <a:r>
              <a:rPr lang="en-US" baseline="0" dirty="0"/>
              <a:t> </a:t>
            </a:r>
            <a:r>
              <a:rPr lang="en-US" baseline="0" dirty="0" err="1"/>
              <a:t>projekt</a:t>
            </a:r>
            <a:r>
              <a:rPr lang="en-US" baseline="0" dirty="0"/>
              <a:t> </a:t>
            </a:r>
            <a:r>
              <a:rPr lang="en-US" baseline="0" dirty="0" err="1"/>
              <a:t>Modernizacia</a:t>
            </a:r>
            <a:r>
              <a:rPr lang="en-US" baseline="0" dirty="0"/>
              <a:t> UPVS (Portfolio </a:t>
            </a:r>
            <a:r>
              <a:rPr lang="en-US" baseline="0" dirty="0" err="1"/>
              <a:t>klienta</a:t>
            </a:r>
            <a:r>
              <a:rPr lang="en-US" baseline="0" dirty="0"/>
              <a:t>)</a:t>
            </a:r>
          </a:p>
          <a:p>
            <a:endParaRPr lang="en-US" baseline="0" dirty="0"/>
          </a:p>
          <a:p>
            <a:r>
              <a:rPr lang="en-US" baseline="0" dirty="0"/>
              <a:t>1. </a:t>
            </a:r>
            <a:r>
              <a:rPr lang="en-US" baseline="0" dirty="0" err="1"/>
              <a:t>Obcan</a:t>
            </a:r>
            <a:r>
              <a:rPr lang="en-US" baseline="0" dirty="0"/>
              <a:t> </a:t>
            </a:r>
            <a:r>
              <a:rPr lang="en-US" baseline="0" dirty="0" err="1"/>
              <a:t>uz</a:t>
            </a:r>
            <a:r>
              <a:rPr lang="en-US" baseline="0" dirty="0"/>
              <a:t> </a:t>
            </a:r>
            <a:r>
              <a:rPr lang="en-US" baseline="0" dirty="0" err="1"/>
              <a:t>nebude</a:t>
            </a:r>
            <a:r>
              <a:rPr lang="en-US" baseline="0" dirty="0"/>
              <a:t> </a:t>
            </a:r>
            <a:r>
              <a:rPr lang="en-US" baseline="0" dirty="0" err="1"/>
              <a:t>postarom</a:t>
            </a:r>
            <a:r>
              <a:rPr lang="en-US" baseline="0" dirty="0"/>
              <a:t> – 2.obcana </a:t>
            </a:r>
            <a:r>
              <a:rPr lang="en-US" baseline="0" dirty="0" err="1"/>
              <a:t>uz</a:t>
            </a:r>
            <a:r>
              <a:rPr lang="en-US" baseline="0" dirty="0"/>
              <a:t> </a:t>
            </a:r>
            <a:r>
              <a:rPr lang="en-US" baseline="0" dirty="0" err="1"/>
              <a:t>nebudeme</a:t>
            </a:r>
            <a:r>
              <a:rPr lang="en-US" baseline="0" dirty="0"/>
              <a:t> </a:t>
            </a:r>
            <a:r>
              <a:rPr lang="en-US" baseline="0" dirty="0" err="1"/>
              <a:t>tahat</a:t>
            </a:r>
            <a:r>
              <a:rPr lang="en-US" baseline="0" dirty="0"/>
              <a:t> </a:t>
            </a:r>
            <a:r>
              <a:rPr lang="en-US" baseline="0" dirty="0" err="1"/>
              <a:t>po</a:t>
            </a:r>
            <a:r>
              <a:rPr lang="en-US" baseline="0" dirty="0"/>
              <a:t> </a:t>
            </a:r>
            <a:r>
              <a:rPr lang="en-US" baseline="0" dirty="0" err="1"/>
              <a:t>uradoch</a:t>
            </a:r>
            <a:r>
              <a:rPr lang="en-US" baseline="0" dirty="0"/>
              <a:t> 3. </a:t>
            </a:r>
            <a:r>
              <a:rPr lang="en-US" baseline="0" dirty="0" err="1"/>
              <a:t>informacie</a:t>
            </a:r>
            <a:r>
              <a:rPr lang="en-US" baseline="0" dirty="0"/>
              <a:t> </a:t>
            </a:r>
            <a:r>
              <a:rPr lang="en-US" baseline="0" dirty="0" err="1"/>
              <a:t>statu</a:t>
            </a:r>
            <a:r>
              <a:rPr lang="en-US" baseline="0" dirty="0"/>
              <a:t> patria </a:t>
            </a:r>
            <a:r>
              <a:rPr lang="en-US" baseline="0" dirty="0" err="1"/>
              <a:t>obcanom</a:t>
            </a:r>
            <a:endParaRPr lang="en-US" dirty="0"/>
          </a:p>
        </p:txBody>
      </p:sp>
      <p:sp>
        <p:nvSpPr>
          <p:cNvPr id="4" name="Zástupný symbol pro číslo snímku 3"/>
          <p:cNvSpPr>
            <a:spLocks noGrp="1"/>
          </p:cNvSpPr>
          <p:nvPr>
            <p:ph type="sldNum" sz="quarter" idx="10"/>
          </p:nvPr>
        </p:nvSpPr>
        <p:spPr/>
        <p:txBody>
          <a:bodyPr/>
          <a:lstStyle/>
          <a:p>
            <a:fld id="{9E865A65-C2CA-4553-AE90-6B6CC9A23121}" type="slidenum">
              <a:rPr lang="sk-SK" smtClean="0"/>
              <a:pPr/>
              <a:t>3</a:t>
            </a:fld>
            <a:endParaRPr lang="sk-SK"/>
          </a:p>
        </p:txBody>
      </p:sp>
    </p:spTree>
    <p:extLst>
      <p:ext uri="{BB962C8B-B14F-4D97-AF65-F5344CB8AC3E}">
        <p14:creationId xmlns:p14="http://schemas.microsoft.com/office/powerpoint/2010/main" val="665870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r>
              <a:rPr lang="en-US" dirty="0"/>
              <a:t>(1) </a:t>
            </a:r>
            <a:r>
              <a:rPr lang="en-US" dirty="0" err="1"/>
              <a:t>Kdo</a:t>
            </a:r>
            <a:r>
              <a:rPr lang="en-US" dirty="0"/>
              <a:t> </a:t>
            </a:r>
            <a:r>
              <a:rPr lang="en-US" dirty="0" err="1"/>
              <a:t>si</a:t>
            </a:r>
            <a:r>
              <a:rPr lang="en-US" dirty="0"/>
              <a:t> </a:t>
            </a:r>
            <a:r>
              <a:rPr lang="en-US" dirty="0" err="1"/>
              <a:t>este</a:t>
            </a:r>
            <a:r>
              <a:rPr lang="en-US" dirty="0"/>
              <a:t> </a:t>
            </a:r>
            <a:r>
              <a:rPr lang="en-US" dirty="0" err="1"/>
              <a:t>pamatujete</a:t>
            </a:r>
            <a:r>
              <a:rPr lang="en-US" dirty="0"/>
              <a:t> </a:t>
            </a:r>
            <a:r>
              <a:rPr lang="en-US" dirty="0" err="1"/>
              <a:t>poslednu</a:t>
            </a:r>
            <a:r>
              <a:rPr lang="en-US" dirty="0"/>
              <a:t> </a:t>
            </a:r>
            <a:r>
              <a:rPr lang="en-US" dirty="0" err="1"/>
              <a:t>prezentaciu</a:t>
            </a:r>
            <a:r>
              <a:rPr lang="en-US" dirty="0"/>
              <a:t> QW, </a:t>
            </a:r>
            <a:r>
              <a:rPr lang="en-US" dirty="0" err="1"/>
              <a:t>tak</a:t>
            </a:r>
            <a:r>
              <a:rPr lang="en-US" dirty="0"/>
              <a:t> Web</a:t>
            </a:r>
            <a:r>
              <a:rPr lang="en-US" baseline="0" dirty="0"/>
              <a:t> </a:t>
            </a:r>
            <a:r>
              <a:rPr lang="en-US" baseline="0" dirty="0" err="1"/>
              <a:t>pristup</a:t>
            </a:r>
            <a:r>
              <a:rPr lang="en-US" baseline="0" dirty="0"/>
              <a:t> je to co </a:t>
            </a:r>
            <a:r>
              <a:rPr lang="en-US" baseline="0" dirty="0" err="1"/>
              <a:t>sme</a:t>
            </a:r>
            <a:r>
              <a:rPr lang="en-US" baseline="0" dirty="0"/>
              <a:t> </a:t>
            </a:r>
            <a:r>
              <a:rPr lang="en-US" baseline="0" dirty="0" err="1"/>
              <a:t>oznacovali</a:t>
            </a:r>
            <a:r>
              <a:rPr lang="en-US" baseline="0" dirty="0"/>
              <a:t> </a:t>
            </a:r>
            <a:r>
              <a:rPr lang="en-US" baseline="0" dirty="0" err="1"/>
              <a:t>ako</a:t>
            </a:r>
            <a:r>
              <a:rPr lang="en-US" baseline="0" dirty="0"/>
              <a:t> QW+</a:t>
            </a:r>
            <a:r>
              <a:rPr lang="sk-SK" baseline="0" dirty="0"/>
              <a:t>, </a:t>
            </a:r>
            <a:r>
              <a:rPr lang="sk-SK" baseline="0" dirty="0" err="1"/>
              <a:t>ked</a:t>
            </a:r>
            <a:r>
              <a:rPr lang="sk-SK" baseline="0" dirty="0"/>
              <a:t> sa rozbehne </a:t>
            </a:r>
            <a:r>
              <a:rPr lang="sk-SK" baseline="0" dirty="0" err="1"/>
              <a:t>Datova</a:t>
            </a:r>
            <a:r>
              <a:rPr lang="sk-SK" baseline="0" dirty="0"/>
              <a:t> </a:t>
            </a:r>
            <a:r>
              <a:rPr lang="sk-SK" baseline="0" dirty="0" err="1"/>
              <a:t>Integracia</a:t>
            </a:r>
            <a:r>
              <a:rPr lang="sk-SK" baseline="0" dirty="0"/>
              <a:t>, tak </a:t>
            </a:r>
            <a:r>
              <a:rPr lang="sk-SK" baseline="0" dirty="0" err="1"/>
              <a:t>nasledne</a:t>
            </a:r>
            <a:r>
              <a:rPr lang="sk-SK" baseline="0" dirty="0"/>
              <a:t> zo dna na </a:t>
            </a:r>
            <a:r>
              <a:rPr lang="sk-SK" baseline="0" dirty="0" err="1"/>
              <a:t>den</a:t>
            </a:r>
            <a:r>
              <a:rPr lang="sk-SK" baseline="0" dirty="0"/>
              <a:t>, sa integrovane </a:t>
            </a:r>
            <a:r>
              <a:rPr lang="sk-SK" baseline="0" dirty="0" err="1"/>
              <a:t>data</a:t>
            </a:r>
            <a:r>
              <a:rPr lang="sk-SK" baseline="0" dirty="0"/>
              <a:t> </a:t>
            </a:r>
            <a:r>
              <a:rPr lang="sk-SK" baseline="0" dirty="0" err="1"/>
              <a:t>mozu</a:t>
            </a:r>
            <a:r>
              <a:rPr lang="sk-SK" baseline="0" dirty="0"/>
              <a:t> </a:t>
            </a:r>
            <a:r>
              <a:rPr lang="sk-SK" baseline="0" dirty="0" err="1"/>
              <a:t>pouzit</a:t>
            </a:r>
            <a:endParaRPr lang="en-US" baseline="0" dirty="0"/>
          </a:p>
          <a:p>
            <a:endParaRPr lang="en-US" baseline="0" dirty="0"/>
          </a:p>
          <a:p>
            <a:r>
              <a:rPr lang="en-US" dirty="0"/>
              <a:t>(2) Push </a:t>
            </a:r>
            <a:r>
              <a:rPr lang="en-US" dirty="0" err="1"/>
              <a:t>sluzba</a:t>
            </a:r>
            <a:r>
              <a:rPr lang="en-US" dirty="0"/>
              <a:t>, </a:t>
            </a:r>
            <a:r>
              <a:rPr lang="en-US" dirty="0" err="1"/>
              <a:t>ktora</a:t>
            </a:r>
            <a:r>
              <a:rPr lang="en-US" dirty="0"/>
              <a:t> </a:t>
            </a:r>
            <a:r>
              <a:rPr lang="en-US" dirty="0" err="1"/>
              <a:t>pri</a:t>
            </a:r>
            <a:r>
              <a:rPr lang="en-US" dirty="0"/>
              <a:t> </a:t>
            </a:r>
            <a:r>
              <a:rPr lang="en-US" dirty="0" err="1"/>
              <a:t>definovanej</a:t>
            </a:r>
            <a:r>
              <a:rPr lang="en-US" dirty="0"/>
              <a:t> </a:t>
            </a:r>
            <a:r>
              <a:rPr lang="en-US" dirty="0" err="1"/>
              <a:t>zmene</a:t>
            </a:r>
            <a:r>
              <a:rPr lang="en-US" dirty="0"/>
              <a:t>/</a:t>
            </a:r>
            <a:r>
              <a:rPr lang="en-US" dirty="0" err="1"/>
              <a:t>vytvorenie</a:t>
            </a:r>
            <a:r>
              <a:rPr lang="en-US" dirty="0"/>
              <a:t> </a:t>
            </a:r>
            <a:r>
              <a:rPr lang="en-US" dirty="0" err="1"/>
              <a:t>zaznamu</a:t>
            </a:r>
            <a:r>
              <a:rPr lang="en-US" dirty="0"/>
              <a:t>/</a:t>
            </a:r>
            <a:r>
              <a:rPr lang="en-US" dirty="0" err="1"/>
              <a:t>zaznamov</a:t>
            </a:r>
            <a:r>
              <a:rPr lang="en-US" baseline="0" dirty="0"/>
              <a:t> –</a:t>
            </a:r>
            <a:r>
              <a:rPr lang="en-US" baseline="0" dirty="0" err="1"/>
              <a:t>vytvri</a:t>
            </a:r>
            <a:r>
              <a:rPr lang="en-US" baseline="0" dirty="0"/>
              <a:t> </a:t>
            </a:r>
            <a:r>
              <a:rPr lang="en-US" baseline="0" dirty="0" err="1"/>
              <a:t>volanie</a:t>
            </a:r>
            <a:r>
              <a:rPr lang="en-US" baseline="0" dirty="0"/>
              <a:t> </a:t>
            </a:r>
            <a:r>
              <a:rPr lang="en-US" baseline="0" dirty="0" err="1"/>
              <a:t>sluzby</a:t>
            </a:r>
            <a:r>
              <a:rPr lang="en-US" baseline="0" dirty="0"/>
              <a:t>, </a:t>
            </a:r>
            <a:r>
              <a:rPr lang="en-US" baseline="0" dirty="0" err="1"/>
              <a:t>ktora</a:t>
            </a:r>
            <a:r>
              <a:rPr lang="en-US" baseline="0" dirty="0"/>
              <a:t> v </a:t>
            </a:r>
            <a:r>
              <a:rPr lang="en-US" baseline="0" dirty="0" err="1"/>
              <a:t>sebe</a:t>
            </a:r>
            <a:r>
              <a:rPr lang="en-US" baseline="0" dirty="0"/>
              <a:t> </a:t>
            </a:r>
            <a:r>
              <a:rPr lang="en-US" baseline="0" dirty="0" err="1"/>
              <a:t>obsahuje</a:t>
            </a:r>
            <a:r>
              <a:rPr lang="en-US" baseline="0" dirty="0"/>
              <a:t> </a:t>
            </a:r>
            <a:r>
              <a:rPr lang="en-US" baseline="0" dirty="0" err="1"/>
              <a:t>aj</a:t>
            </a:r>
            <a:r>
              <a:rPr lang="en-US" baseline="0" dirty="0"/>
              <a:t> </a:t>
            </a:r>
            <a:r>
              <a:rPr lang="en-US" baseline="0" dirty="0" err="1"/>
              <a:t>nove</a:t>
            </a:r>
            <a:r>
              <a:rPr lang="en-US" baseline="0" dirty="0"/>
              <a:t>/</a:t>
            </a:r>
            <a:r>
              <a:rPr lang="en-US" baseline="0" dirty="0" err="1"/>
              <a:t>zmenene</a:t>
            </a:r>
            <a:r>
              <a:rPr lang="en-US" baseline="0" dirty="0"/>
              <a:t> data. Point</a:t>
            </a:r>
          </a:p>
          <a:p>
            <a:r>
              <a:rPr lang="en-US" baseline="0" dirty="0" err="1"/>
              <a:t>Viacej</a:t>
            </a:r>
            <a:r>
              <a:rPr lang="en-US" baseline="0" dirty="0"/>
              <a:t> </a:t>
            </a:r>
            <a:r>
              <a:rPr lang="en-US" baseline="0" dirty="0" err="1"/>
              <a:t>riesi</a:t>
            </a:r>
            <a:r>
              <a:rPr lang="en-US" baseline="0" dirty="0"/>
              <a:t> OVM, </a:t>
            </a:r>
            <a:r>
              <a:rPr lang="en-US" baseline="0" dirty="0" err="1"/>
              <a:t>ano</a:t>
            </a:r>
            <a:r>
              <a:rPr lang="en-US" baseline="0" dirty="0"/>
              <a:t> </a:t>
            </a:r>
            <a:r>
              <a:rPr lang="en-US" baseline="0" dirty="0" err="1"/>
              <a:t>silne</a:t>
            </a:r>
            <a:r>
              <a:rPr lang="en-US" baseline="0" dirty="0"/>
              <a:t> </a:t>
            </a:r>
            <a:r>
              <a:rPr lang="en-US" baseline="0" dirty="0" err="1"/>
              <a:t>doporucujem</a:t>
            </a:r>
            <a:r>
              <a:rPr lang="en-US" baseline="0" dirty="0"/>
              <a:t> </a:t>
            </a:r>
            <a:r>
              <a:rPr lang="en-US" baseline="0" dirty="0" err="1"/>
              <a:t>vzorovu</a:t>
            </a:r>
            <a:r>
              <a:rPr lang="en-US" baseline="0" dirty="0"/>
              <a:t> </a:t>
            </a:r>
            <a:r>
              <a:rPr lang="en-US" baseline="0" dirty="0" err="1"/>
              <a:t>sluzbu</a:t>
            </a:r>
            <a:r>
              <a:rPr lang="en-US" baseline="0" dirty="0"/>
              <a:t> </a:t>
            </a:r>
            <a:r>
              <a:rPr lang="en-US" baseline="0" dirty="0" err="1"/>
              <a:t>riesit</a:t>
            </a:r>
            <a:r>
              <a:rPr lang="en-US" baseline="0" dirty="0"/>
              <a:t> v </a:t>
            </a:r>
            <a:r>
              <a:rPr lang="en-US" baseline="0" dirty="0" err="1"/>
              <a:t>projekte</a:t>
            </a:r>
            <a:r>
              <a:rPr lang="en-US" baseline="0" dirty="0"/>
              <a:t> – 100% </a:t>
            </a:r>
            <a:r>
              <a:rPr lang="en-US" baseline="0" dirty="0" err="1"/>
              <a:t>overenie</a:t>
            </a:r>
            <a:r>
              <a:rPr lang="en-US" baseline="0" dirty="0"/>
              <a:t> a </a:t>
            </a:r>
            <a:r>
              <a:rPr lang="en-US" baseline="0" dirty="0" err="1"/>
              <a:t>demonstracia</a:t>
            </a:r>
            <a:r>
              <a:rPr lang="en-US" baseline="0" dirty="0"/>
              <a:t> </a:t>
            </a:r>
            <a:r>
              <a:rPr lang="en-US" baseline="0" dirty="0" err="1"/>
              <a:t>kompletnosti</a:t>
            </a:r>
            <a:r>
              <a:rPr lang="en-US" baseline="0" dirty="0"/>
              <a:t> </a:t>
            </a:r>
            <a:r>
              <a:rPr lang="en-US" baseline="0" dirty="0" err="1"/>
              <a:t>riesenia</a:t>
            </a:r>
            <a:r>
              <a:rPr lang="en-US" baseline="0" dirty="0"/>
              <a:t>, </a:t>
            </a:r>
            <a:r>
              <a:rPr lang="en-US" baseline="0" dirty="0" err="1"/>
              <a:t>nemam</a:t>
            </a:r>
            <a:r>
              <a:rPr lang="en-US" baseline="0" dirty="0"/>
              <a:t> </a:t>
            </a:r>
            <a:r>
              <a:rPr lang="en-US" baseline="0" dirty="0" err="1"/>
              <a:t>rad</a:t>
            </a:r>
            <a:r>
              <a:rPr lang="en-US" baseline="0" dirty="0"/>
              <a:t> </a:t>
            </a:r>
            <a:r>
              <a:rPr lang="en-US" baseline="0" dirty="0" err="1"/>
              <a:t>projekty</a:t>
            </a:r>
            <a:r>
              <a:rPr lang="en-US" baseline="0" dirty="0"/>
              <a:t>, </a:t>
            </a:r>
            <a:r>
              <a:rPr lang="en-US" baseline="0" dirty="0" err="1"/>
              <a:t>ktore</a:t>
            </a:r>
            <a:r>
              <a:rPr lang="en-US" baseline="0" dirty="0"/>
              <a:t> </a:t>
            </a:r>
            <a:r>
              <a:rPr lang="en-US" baseline="0" dirty="0" err="1"/>
              <a:t>nedodaju</a:t>
            </a:r>
            <a:r>
              <a:rPr lang="en-US" baseline="0" dirty="0"/>
              <a:t> end </a:t>
            </a:r>
            <a:r>
              <a:rPr lang="en-US" baseline="0" dirty="0" err="1"/>
              <a:t>sluzbu</a:t>
            </a:r>
            <a:r>
              <a:rPr lang="en-US" baseline="0" dirty="0"/>
              <a:t> a </a:t>
            </a:r>
            <a:r>
              <a:rPr lang="en-US" baseline="0" dirty="0" err="1"/>
              <a:t>dodaju</a:t>
            </a:r>
            <a:r>
              <a:rPr lang="en-US" baseline="0" dirty="0"/>
              <a:t> </a:t>
            </a:r>
            <a:r>
              <a:rPr lang="en-US" baseline="0" dirty="0" err="1"/>
              <a:t>len</a:t>
            </a:r>
            <a:r>
              <a:rPr lang="en-US" baseline="0" dirty="0"/>
              <a:t> </a:t>
            </a:r>
            <a:r>
              <a:rPr lang="en-US" baseline="0" dirty="0" err="1"/>
              <a:t>polotovar</a:t>
            </a:r>
            <a:endParaRPr lang="en-US" baseline="0" dirty="0"/>
          </a:p>
          <a:p>
            <a:endParaRPr lang="en-US" baseline="0" dirty="0"/>
          </a:p>
          <a:p>
            <a:r>
              <a:rPr lang="en-US" baseline="0" dirty="0"/>
              <a:t>(3) </a:t>
            </a:r>
            <a:r>
              <a:rPr lang="en-US" baseline="0" dirty="0" err="1"/>
              <a:t>Sprava</a:t>
            </a:r>
            <a:r>
              <a:rPr lang="en-US" baseline="0" dirty="0"/>
              <a:t> </a:t>
            </a:r>
            <a:r>
              <a:rPr lang="en-US" baseline="0" dirty="0" err="1"/>
              <a:t>suhlasov</a:t>
            </a:r>
            <a:r>
              <a:rPr lang="en-US" baseline="0" dirty="0"/>
              <a:t> </a:t>
            </a:r>
            <a:r>
              <a:rPr lang="en-US" baseline="0" dirty="0" err="1"/>
              <a:t>navazuje</a:t>
            </a:r>
            <a:r>
              <a:rPr lang="en-US" baseline="0" dirty="0"/>
              <a:t> </a:t>
            </a:r>
            <a:r>
              <a:rPr lang="en-US" baseline="0" dirty="0" err="1"/>
              <a:t>na</a:t>
            </a:r>
            <a:r>
              <a:rPr lang="en-US" baseline="0" dirty="0"/>
              <a:t> Web – </a:t>
            </a:r>
            <a:r>
              <a:rPr lang="en-US" baseline="0" dirty="0" err="1"/>
              <a:t>lebo</a:t>
            </a:r>
            <a:r>
              <a:rPr lang="en-US" baseline="0" dirty="0"/>
              <a:t> </a:t>
            </a:r>
            <a:r>
              <a:rPr lang="en-US" baseline="0" dirty="0" err="1"/>
              <a:t>umozni</a:t>
            </a:r>
            <a:r>
              <a:rPr lang="en-US" baseline="0" dirty="0"/>
              <a:t> </a:t>
            </a:r>
            <a:r>
              <a:rPr lang="en-US" baseline="0" dirty="0" err="1"/>
              <a:t>cez</a:t>
            </a:r>
            <a:r>
              <a:rPr lang="en-US" baseline="0" dirty="0"/>
              <a:t> Web </a:t>
            </a:r>
            <a:r>
              <a:rPr lang="en-US" baseline="0" dirty="0" err="1"/>
              <a:t>dat</a:t>
            </a:r>
            <a:r>
              <a:rPr lang="en-US" baseline="0" dirty="0"/>
              <a:t> </a:t>
            </a:r>
            <a:r>
              <a:rPr lang="en-US" baseline="0" dirty="0" err="1"/>
              <a:t>pristup</a:t>
            </a:r>
            <a:r>
              <a:rPr lang="en-US" baseline="0" dirty="0"/>
              <a:t> </a:t>
            </a:r>
            <a:r>
              <a:rPr lang="en-US" baseline="0" dirty="0" err="1"/>
              <a:t>aj</a:t>
            </a:r>
            <a:r>
              <a:rPr lang="en-US" baseline="0" dirty="0"/>
              <a:t> </a:t>
            </a:r>
            <a:r>
              <a:rPr lang="en-US" baseline="0" dirty="0" err="1"/>
              <a:t>dalsim</a:t>
            </a:r>
            <a:r>
              <a:rPr lang="en-US" baseline="0" dirty="0"/>
              <a:t> </a:t>
            </a:r>
            <a:r>
              <a:rPr lang="en-US" baseline="0" dirty="0" err="1"/>
              <a:t>organizaciam</a:t>
            </a:r>
            <a:r>
              <a:rPr lang="en-US" baseline="0" dirty="0"/>
              <a:t>….</a:t>
            </a:r>
          </a:p>
          <a:p>
            <a:r>
              <a:rPr lang="en-US" baseline="0" dirty="0" err="1"/>
              <a:t>Benefity</a:t>
            </a:r>
            <a:r>
              <a:rPr lang="en-US" baseline="0" dirty="0"/>
              <a:t>: Q </a:t>
            </a:r>
            <a:r>
              <a:rPr lang="en-US" baseline="0" dirty="0" err="1"/>
              <a:t>udajov</a:t>
            </a:r>
            <a:r>
              <a:rPr lang="en-US" baseline="0" dirty="0"/>
              <a:t>, marketing UPVS – </a:t>
            </a:r>
            <a:r>
              <a:rPr lang="en-US" baseline="0" dirty="0" err="1"/>
              <a:t>konecne</a:t>
            </a:r>
            <a:r>
              <a:rPr lang="en-US" baseline="0" dirty="0"/>
              <a:t> </a:t>
            </a:r>
            <a:r>
              <a:rPr lang="en-US" baseline="0" dirty="0" err="1"/>
              <a:t>tu</a:t>
            </a:r>
            <a:r>
              <a:rPr lang="en-US" baseline="0" dirty="0"/>
              <a:t> </a:t>
            </a:r>
            <a:r>
              <a:rPr lang="en-US" baseline="0" dirty="0" err="1"/>
              <a:t>nieco</a:t>
            </a:r>
            <a:r>
              <a:rPr lang="en-US" baseline="0" dirty="0"/>
              <a:t> </a:t>
            </a:r>
            <a:r>
              <a:rPr lang="en-US" baseline="0" dirty="0" err="1"/>
              <a:t>obcan</a:t>
            </a:r>
            <a:r>
              <a:rPr lang="en-US" baseline="0" dirty="0"/>
              <a:t> </a:t>
            </a:r>
            <a:r>
              <a:rPr lang="en-US" baseline="0" dirty="0" err="1"/>
              <a:t>uvidi</a:t>
            </a:r>
            <a:endParaRPr lang="en-US" baseline="0" dirty="0"/>
          </a:p>
          <a:p>
            <a:endParaRPr lang="sk-SK" dirty="0"/>
          </a:p>
        </p:txBody>
      </p:sp>
      <p:sp>
        <p:nvSpPr>
          <p:cNvPr id="4" name="Zástupný objekt pre číslo snímky 3"/>
          <p:cNvSpPr>
            <a:spLocks noGrp="1"/>
          </p:cNvSpPr>
          <p:nvPr>
            <p:ph type="sldNum" sz="quarter" idx="10"/>
          </p:nvPr>
        </p:nvSpPr>
        <p:spPr/>
        <p:txBody>
          <a:bodyPr/>
          <a:lstStyle/>
          <a:p>
            <a:fld id="{9E865A65-C2CA-4553-AE90-6B6CC9A23121}" type="slidenum">
              <a:rPr lang="sk-SK" smtClean="0"/>
              <a:pPr/>
              <a:t>4</a:t>
            </a:fld>
            <a:endParaRPr lang="sk-SK"/>
          </a:p>
        </p:txBody>
      </p:sp>
    </p:spTree>
    <p:extLst>
      <p:ext uri="{BB962C8B-B14F-4D97-AF65-F5344CB8AC3E}">
        <p14:creationId xmlns:p14="http://schemas.microsoft.com/office/powerpoint/2010/main" val="3542425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fontScale="92500" lnSpcReduction="20000"/>
          </a:bodyPr>
          <a:lstStyle/>
          <a:p>
            <a:r>
              <a:rPr lang="en-US" dirty="0"/>
              <a:t>OVM: </a:t>
            </a:r>
            <a:r>
              <a:rPr lang="en-US" dirty="0" err="1"/>
              <a:t>tu</a:t>
            </a:r>
            <a:r>
              <a:rPr lang="en-US" dirty="0"/>
              <a:t> je to </a:t>
            </a:r>
            <a:r>
              <a:rPr lang="en-US" dirty="0" err="1"/>
              <a:t>ine</a:t>
            </a:r>
            <a:r>
              <a:rPr lang="en-US" dirty="0"/>
              <a:t>, </a:t>
            </a:r>
            <a:r>
              <a:rPr lang="en-US" dirty="0" err="1"/>
              <a:t>tu</a:t>
            </a:r>
            <a:r>
              <a:rPr lang="en-US" dirty="0"/>
              <a:t> </a:t>
            </a:r>
            <a:r>
              <a:rPr lang="en-US" dirty="0" err="1"/>
              <a:t>si</a:t>
            </a:r>
            <a:r>
              <a:rPr lang="en-US" dirty="0"/>
              <a:t> </a:t>
            </a:r>
            <a:r>
              <a:rPr lang="en-US" dirty="0" err="1"/>
              <a:t>nevymyslame</a:t>
            </a:r>
            <a:r>
              <a:rPr lang="en-US" dirty="0"/>
              <a:t> co by bolo </a:t>
            </a:r>
            <a:r>
              <a:rPr lang="en-US" dirty="0" err="1"/>
              <a:t>uzitocne</a:t>
            </a:r>
            <a:r>
              <a:rPr lang="en-US" dirty="0"/>
              <a:t>, </a:t>
            </a:r>
            <a:r>
              <a:rPr lang="en-US" dirty="0" err="1"/>
              <a:t>tu</a:t>
            </a:r>
            <a:r>
              <a:rPr lang="en-US" dirty="0"/>
              <a:t> </a:t>
            </a:r>
            <a:r>
              <a:rPr lang="en-US" dirty="0" err="1"/>
              <a:t>navrh</a:t>
            </a:r>
            <a:r>
              <a:rPr lang="en-US" baseline="0" dirty="0"/>
              <a:t> </a:t>
            </a:r>
            <a:r>
              <a:rPr lang="en-US" baseline="0" dirty="0" err="1"/>
              <a:t>sluzieb</a:t>
            </a:r>
            <a:r>
              <a:rPr lang="en-US" baseline="0" dirty="0"/>
              <a:t> </a:t>
            </a:r>
            <a:r>
              <a:rPr lang="en-US" baseline="0" dirty="0" err="1"/>
              <a:t>vychadza</a:t>
            </a:r>
            <a:r>
              <a:rPr lang="en-US" baseline="0" dirty="0"/>
              <a:t> z </a:t>
            </a:r>
            <a:r>
              <a:rPr lang="en-US" baseline="0" dirty="0" err="1"/>
              <a:t>realnych</a:t>
            </a:r>
            <a:r>
              <a:rPr lang="en-US" baseline="0" dirty="0"/>
              <a:t> </a:t>
            </a:r>
            <a:r>
              <a:rPr lang="en-US" baseline="0" dirty="0" err="1"/>
              <a:t>potrieb</a:t>
            </a:r>
            <a:r>
              <a:rPr lang="en-US" baseline="0" dirty="0"/>
              <a:t> OVM, resp. </a:t>
            </a:r>
            <a:r>
              <a:rPr lang="en-US" baseline="0" dirty="0" err="1"/>
              <a:t>skusenosti</a:t>
            </a:r>
            <a:r>
              <a:rPr lang="en-US" baseline="0" dirty="0"/>
              <a:t> z </a:t>
            </a:r>
            <a:r>
              <a:rPr lang="en-US" baseline="0" dirty="0" err="1"/>
              <a:t>prevadzky</a:t>
            </a:r>
            <a:r>
              <a:rPr lang="en-US" baseline="0" dirty="0"/>
              <a:t>:</a:t>
            </a:r>
          </a:p>
          <a:p>
            <a:endParaRPr lang="en-US" baseline="0" dirty="0"/>
          </a:p>
          <a:p>
            <a:pPr marL="228600" indent="-228600">
              <a:buAutoNum type="arabicParenBoth"/>
            </a:pPr>
            <a:r>
              <a:rPr lang="en-US" baseline="0" dirty="0" err="1"/>
              <a:t>Pripajanie</a:t>
            </a:r>
            <a:r>
              <a:rPr lang="en-US" baseline="0" dirty="0"/>
              <a:t> </a:t>
            </a:r>
            <a:r>
              <a:rPr lang="en-US" baseline="0" dirty="0" err="1"/>
              <a:t>konzumentov</a:t>
            </a:r>
            <a:r>
              <a:rPr lang="en-US" baseline="0" dirty="0"/>
              <a:t> </a:t>
            </a:r>
            <a:r>
              <a:rPr lang="en-US" baseline="0" dirty="0" err="1"/>
              <a:t>viac</a:t>
            </a:r>
            <a:r>
              <a:rPr lang="en-US" baseline="0" dirty="0"/>
              <a:t> </a:t>
            </a:r>
            <a:r>
              <a:rPr lang="en-US" baseline="0" dirty="0" err="1"/>
              <a:t>ako</a:t>
            </a:r>
            <a:r>
              <a:rPr lang="en-US" baseline="0" dirty="0"/>
              <a:t> v </a:t>
            </a:r>
            <a:r>
              <a:rPr lang="en-US" baseline="0" dirty="0" err="1"/>
              <a:t>supermarkete</a:t>
            </a:r>
            <a:r>
              <a:rPr lang="en-US" baseline="0" dirty="0"/>
              <a:t> (</a:t>
            </a:r>
            <a:r>
              <a:rPr lang="en-US" baseline="0" dirty="0" err="1"/>
              <a:t>proces</a:t>
            </a:r>
            <a:r>
              <a:rPr lang="en-US" baseline="0" dirty="0"/>
              <a:t> </a:t>
            </a:r>
            <a:r>
              <a:rPr lang="en-US" baseline="0" dirty="0" err="1"/>
              <a:t>nie</a:t>
            </a:r>
            <a:r>
              <a:rPr lang="en-US" baseline="0" dirty="0"/>
              <a:t> </a:t>
            </a:r>
            <a:r>
              <a:rPr lang="en-US" baseline="0" dirty="0" err="1"/>
              <a:t>len</a:t>
            </a:r>
            <a:r>
              <a:rPr lang="en-US" baseline="0" dirty="0"/>
              <a:t> </a:t>
            </a:r>
            <a:r>
              <a:rPr lang="en-US" baseline="0" dirty="0" err="1"/>
              <a:t>technologia</a:t>
            </a:r>
            <a:r>
              <a:rPr lang="en-US" baseline="0" dirty="0"/>
              <a:t>) – </a:t>
            </a:r>
            <a:r>
              <a:rPr lang="en-US" baseline="0" dirty="0" err="1"/>
              <a:t>ciastocne</a:t>
            </a:r>
            <a:r>
              <a:rPr lang="en-US" baseline="0" dirty="0"/>
              <a:t> </a:t>
            </a:r>
            <a:r>
              <a:rPr lang="en-US" baseline="0" dirty="0" err="1"/>
              <a:t>pomoze</a:t>
            </a:r>
            <a:r>
              <a:rPr lang="en-US" baseline="0" dirty="0"/>
              <a:t> </a:t>
            </a:r>
            <a:r>
              <a:rPr lang="en-US" baseline="0" dirty="0" err="1"/>
              <a:t>pri</a:t>
            </a:r>
            <a:r>
              <a:rPr lang="en-US" baseline="0" dirty="0"/>
              <a:t> </a:t>
            </a:r>
            <a:r>
              <a:rPr lang="en-US" baseline="0" dirty="0" err="1"/>
              <a:t>integracii</a:t>
            </a:r>
            <a:r>
              <a:rPr lang="en-US" baseline="0" dirty="0"/>
              <a:t> a100% </a:t>
            </a:r>
            <a:r>
              <a:rPr lang="en-US" baseline="0" dirty="0" err="1"/>
              <a:t>pokryje</a:t>
            </a:r>
            <a:r>
              <a:rPr lang="en-US" baseline="0" dirty="0"/>
              <a:t> Web portal</a:t>
            </a:r>
          </a:p>
          <a:p>
            <a:pPr marL="228600" indent="-228600">
              <a:buAutoNum type="arabicParenBoth"/>
            </a:pPr>
            <a:r>
              <a:rPr lang="en-US" baseline="0" dirty="0" err="1"/>
              <a:t>Mnozina</a:t>
            </a:r>
            <a:r>
              <a:rPr lang="en-US" baseline="0" dirty="0"/>
              <a:t> </a:t>
            </a:r>
            <a:r>
              <a:rPr lang="en-US" baseline="0" dirty="0" err="1"/>
              <a:t>sluzieb</a:t>
            </a:r>
            <a:r>
              <a:rPr lang="en-US" baseline="0" dirty="0"/>
              <a:t> pre </a:t>
            </a:r>
            <a:r>
              <a:rPr lang="en-US" baseline="0" dirty="0" err="1"/>
              <a:t>efektivnejsiu</a:t>
            </a:r>
            <a:r>
              <a:rPr lang="en-US" baseline="0" dirty="0"/>
              <a:t> </a:t>
            </a:r>
            <a:r>
              <a:rPr lang="en-US" baseline="0" dirty="0" err="1"/>
              <a:t>pracu</a:t>
            </a:r>
            <a:r>
              <a:rPr lang="en-US" baseline="0" dirty="0"/>
              <a:t> s </a:t>
            </a:r>
            <a:r>
              <a:rPr lang="en-US" baseline="0" dirty="0" err="1"/>
              <a:t>platformou</a:t>
            </a:r>
            <a:r>
              <a:rPr lang="en-US" baseline="0" dirty="0"/>
              <a:t> </a:t>
            </a:r>
            <a:r>
              <a:rPr lang="en-US" baseline="0" dirty="0" err="1"/>
              <a:t>na</a:t>
            </a:r>
            <a:r>
              <a:rPr lang="en-US" baseline="0" dirty="0"/>
              <a:t> </a:t>
            </a:r>
            <a:r>
              <a:rPr lang="en-US" baseline="0" dirty="0" err="1"/>
              <a:t>strane</a:t>
            </a:r>
            <a:r>
              <a:rPr lang="en-US" baseline="0" dirty="0"/>
              <a:t> OVM</a:t>
            </a:r>
          </a:p>
          <a:p>
            <a:pPr marL="228600" indent="-228600">
              <a:buAutoNum type="arabicParenBoth"/>
            </a:pPr>
            <a:r>
              <a:rPr lang="en-US" baseline="0" dirty="0" err="1"/>
              <a:t>Aktualne</a:t>
            </a:r>
            <a:r>
              <a:rPr lang="en-US" baseline="0" dirty="0"/>
              <a:t> </a:t>
            </a:r>
            <a:r>
              <a:rPr lang="en-US" baseline="0" dirty="0" err="1"/>
              <a:t>tema</a:t>
            </a:r>
            <a:r>
              <a:rPr lang="en-US" baseline="0" dirty="0"/>
              <a:t> – </a:t>
            </a:r>
            <a:r>
              <a:rPr lang="en-US" baseline="0" dirty="0" err="1"/>
              <a:t>projekty</a:t>
            </a:r>
            <a:r>
              <a:rPr lang="en-US" baseline="0" dirty="0"/>
              <a:t> </a:t>
            </a:r>
            <a:r>
              <a:rPr lang="en-US" baseline="0" dirty="0" err="1"/>
              <a:t>na</a:t>
            </a:r>
            <a:r>
              <a:rPr lang="en-US" baseline="0" dirty="0"/>
              <a:t> </a:t>
            </a:r>
            <a:r>
              <a:rPr lang="en-US" baseline="0" dirty="0" err="1"/>
              <a:t>manazment</a:t>
            </a:r>
            <a:r>
              <a:rPr lang="en-US" baseline="0" dirty="0"/>
              <a:t> </a:t>
            </a:r>
            <a:r>
              <a:rPr lang="en-US" baseline="0" dirty="0" err="1"/>
              <a:t>rezortnych</a:t>
            </a:r>
            <a:r>
              <a:rPr lang="en-US" baseline="0" dirty="0"/>
              <a:t> </a:t>
            </a:r>
            <a:r>
              <a:rPr lang="en-US" baseline="0" dirty="0" err="1"/>
              <a:t>udajov</a:t>
            </a:r>
            <a:r>
              <a:rPr lang="en-US" baseline="0" dirty="0"/>
              <a:t> – </a:t>
            </a:r>
            <a:r>
              <a:rPr lang="en-US" baseline="0" dirty="0" err="1"/>
              <a:t>jasne</a:t>
            </a:r>
            <a:r>
              <a:rPr lang="en-US" baseline="0" dirty="0"/>
              <a:t> </a:t>
            </a:r>
            <a:r>
              <a:rPr lang="en-US" baseline="0" dirty="0" err="1"/>
              <a:t>doporucenie</a:t>
            </a:r>
            <a:r>
              <a:rPr lang="en-US" baseline="0" dirty="0"/>
              <a:t> </a:t>
            </a:r>
            <a:r>
              <a:rPr lang="en-US" baseline="0" dirty="0" err="1"/>
              <a:t>vyuzit</a:t>
            </a:r>
            <a:r>
              <a:rPr lang="en-US" baseline="0" dirty="0"/>
              <a:t> “</a:t>
            </a:r>
            <a:r>
              <a:rPr lang="en-US" baseline="0" dirty="0" err="1"/>
              <a:t>instanciu</a:t>
            </a:r>
            <a:r>
              <a:rPr lang="en-US" baseline="0" dirty="0"/>
              <a:t> CSRU”, </a:t>
            </a:r>
            <a:r>
              <a:rPr lang="en-US" baseline="0" dirty="0" err="1"/>
              <a:t>ktoru</a:t>
            </a:r>
            <a:r>
              <a:rPr lang="en-US" baseline="0" dirty="0"/>
              <a:t> </a:t>
            </a:r>
            <a:r>
              <a:rPr lang="en-US" baseline="0" dirty="0" err="1"/>
              <a:t>bude</a:t>
            </a:r>
            <a:r>
              <a:rPr lang="en-US" baseline="0" dirty="0"/>
              <a:t> UPPVII </a:t>
            </a:r>
            <a:r>
              <a:rPr lang="en-US" baseline="0" dirty="0" err="1"/>
              <a:t>poskytovat</a:t>
            </a:r>
            <a:r>
              <a:rPr lang="en-US" baseline="0" dirty="0"/>
              <a:t> </a:t>
            </a:r>
            <a:r>
              <a:rPr lang="en-US" baseline="0" dirty="0" err="1"/>
              <a:t>ako</a:t>
            </a:r>
            <a:r>
              <a:rPr lang="en-US" baseline="0" dirty="0"/>
              <a:t> </a:t>
            </a:r>
            <a:r>
              <a:rPr lang="en-US" baseline="0" dirty="0" err="1"/>
              <a:t>PaaS</a:t>
            </a:r>
            <a:r>
              <a:rPr lang="en-US" baseline="0" dirty="0"/>
              <a:t> </a:t>
            </a:r>
            <a:r>
              <a:rPr lang="en-US" baseline="0" dirty="0" err="1"/>
              <a:t>sluzbu</a:t>
            </a:r>
            <a:r>
              <a:rPr lang="en-US" baseline="0" dirty="0"/>
              <a:t> </a:t>
            </a:r>
            <a:r>
              <a:rPr lang="en-US" baseline="0" dirty="0" err="1"/>
              <a:t>vladneho</a:t>
            </a:r>
            <a:r>
              <a:rPr lang="en-US" baseline="0" dirty="0"/>
              <a:t> </a:t>
            </a:r>
            <a:r>
              <a:rPr lang="en-US" baseline="0" dirty="0" err="1"/>
              <a:t>cloudu</a:t>
            </a:r>
            <a:endParaRPr lang="en-US" dirty="0"/>
          </a:p>
          <a:p>
            <a:endParaRPr lang="en-US" dirty="0"/>
          </a:p>
          <a:p>
            <a:r>
              <a:rPr lang="sk-SK" sz="1200" kern="1200" dirty="0">
                <a:solidFill>
                  <a:schemeClr val="tx1"/>
                </a:solidFill>
                <a:latin typeface="+mn-lt"/>
                <a:ea typeface="+mn-ea"/>
                <a:cs typeface="+mn-cs"/>
              </a:rPr>
              <a:t>Využívanie služieb vládneho </a:t>
            </a:r>
            <a:r>
              <a:rPr lang="sk-SK" sz="1200" kern="1200" dirty="0" err="1">
                <a:solidFill>
                  <a:schemeClr val="tx1"/>
                </a:solidFill>
                <a:latin typeface="+mn-lt"/>
                <a:ea typeface="+mn-ea"/>
                <a:cs typeface="+mn-cs"/>
              </a:rPr>
              <a:t>cloudu</a:t>
            </a:r>
            <a:r>
              <a:rPr lang="sk-SK" sz="1200" kern="1200" dirty="0">
                <a:solidFill>
                  <a:schemeClr val="tx1"/>
                </a:solidFill>
                <a:latin typeface="+mn-lt"/>
                <a:ea typeface="+mn-ea"/>
                <a:cs typeface="+mn-cs"/>
              </a:rPr>
              <a:t> je pre orgány verejnej moci záväzné v zmysle § 10a zákona o </a:t>
            </a:r>
            <a:r>
              <a:rPr lang="sk-SK" sz="1200" kern="1200" dirty="0" err="1">
                <a:solidFill>
                  <a:schemeClr val="tx1"/>
                </a:solidFill>
                <a:latin typeface="+mn-lt"/>
                <a:ea typeface="+mn-ea"/>
                <a:cs typeface="+mn-cs"/>
              </a:rPr>
              <a:t>e-Governmente</a:t>
            </a:r>
            <a:r>
              <a:rPr lang="sk-SK" sz="1200" kern="1200" dirty="0">
                <a:solidFill>
                  <a:schemeClr val="tx1"/>
                </a:solidFill>
                <a:latin typeface="+mn-lt"/>
                <a:ea typeface="+mn-ea"/>
                <a:cs typeface="+mn-cs"/>
              </a:rPr>
              <a:t>. V súlade s Národnou koncepciou informatizácie verejnej správy a rolou Úradu podpredsedu vlády SR pre investície a informatizáciu (ÚPPVII), ktorá mu vyplýva zo zákona o </a:t>
            </a:r>
            <a:r>
              <a:rPr lang="sk-SK" sz="1200" kern="1200" dirty="0" err="1">
                <a:solidFill>
                  <a:schemeClr val="tx1"/>
                </a:solidFill>
                <a:latin typeface="+mn-lt"/>
                <a:ea typeface="+mn-ea"/>
                <a:cs typeface="+mn-cs"/>
              </a:rPr>
              <a:t>e-Governmente</a:t>
            </a:r>
            <a:r>
              <a:rPr lang="sk-SK" sz="1200" kern="1200" dirty="0">
                <a:solidFill>
                  <a:schemeClr val="tx1"/>
                </a:solidFill>
                <a:latin typeface="+mn-lt"/>
                <a:ea typeface="+mn-ea"/>
                <a:cs typeface="+mn-cs"/>
              </a:rPr>
              <a:t> v oblasti rozvoja a koordinácie služieb vládneho </a:t>
            </a:r>
            <a:r>
              <a:rPr lang="sk-SK" sz="1200" kern="1200" dirty="0" err="1">
                <a:solidFill>
                  <a:schemeClr val="tx1"/>
                </a:solidFill>
                <a:latin typeface="+mn-lt"/>
                <a:ea typeface="+mn-ea"/>
                <a:cs typeface="+mn-cs"/>
              </a:rPr>
              <a:t>cloudu</a:t>
            </a:r>
            <a:r>
              <a:rPr lang="sk-SK" sz="1200" kern="1200" dirty="0">
                <a:solidFill>
                  <a:schemeClr val="tx1"/>
                </a:solidFill>
                <a:latin typeface="+mn-lt"/>
                <a:ea typeface="+mn-ea"/>
                <a:cs typeface="+mn-cs"/>
              </a:rPr>
              <a:t> a s rolou správcu modulu procesnej integrácie a integrácie údajov, bude ÚPPVII poskytovať službu </a:t>
            </a:r>
            <a:r>
              <a:rPr lang="sk-SK" sz="1200" kern="1200" dirty="0" err="1">
                <a:solidFill>
                  <a:schemeClr val="tx1"/>
                </a:solidFill>
                <a:latin typeface="+mn-lt"/>
                <a:ea typeface="+mn-ea"/>
                <a:cs typeface="+mn-cs"/>
              </a:rPr>
              <a:t>Master</a:t>
            </a:r>
            <a:r>
              <a:rPr lang="sk-SK" sz="1200" kern="1200" dirty="0">
                <a:solidFill>
                  <a:schemeClr val="tx1"/>
                </a:solidFill>
                <a:latin typeface="+mn-lt"/>
                <a:ea typeface="+mn-ea"/>
                <a:cs typeface="+mn-cs"/>
              </a:rPr>
              <a:t> </a:t>
            </a:r>
            <a:r>
              <a:rPr lang="sk-SK" sz="1200" kern="1200" dirty="0" err="1">
                <a:solidFill>
                  <a:schemeClr val="tx1"/>
                </a:solidFill>
                <a:latin typeface="+mn-lt"/>
                <a:ea typeface="+mn-ea"/>
                <a:cs typeface="+mn-cs"/>
              </a:rPr>
              <a:t>Data</a:t>
            </a:r>
            <a:r>
              <a:rPr lang="sk-SK" sz="1200" kern="1200" dirty="0">
                <a:solidFill>
                  <a:schemeClr val="tx1"/>
                </a:solidFill>
                <a:latin typeface="+mn-lt"/>
                <a:ea typeface="+mn-ea"/>
                <a:cs typeface="+mn-cs"/>
              </a:rPr>
              <a:t> </a:t>
            </a:r>
            <a:r>
              <a:rPr lang="sk-SK" sz="1200" kern="1200" dirty="0" err="1">
                <a:solidFill>
                  <a:schemeClr val="tx1"/>
                </a:solidFill>
                <a:latin typeface="+mn-lt"/>
                <a:ea typeface="+mn-ea"/>
                <a:cs typeface="+mn-cs"/>
              </a:rPr>
              <a:t>Management</a:t>
            </a:r>
            <a:r>
              <a:rPr lang="sk-SK" sz="1200" kern="1200" dirty="0">
                <a:solidFill>
                  <a:schemeClr val="tx1"/>
                </a:solidFill>
                <a:latin typeface="+mn-lt"/>
                <a:ea typeface="+mn-ea"/>
                <a:cs typeface="+mn-cs"/>
              </a:rPr>
              <a:t> (MDM) ako službu vládneho </a:t>
            </a:r>
            <a:r>
              <a:rPr lang="sk-SK" sz="1200" kern="1200" dirty="0" err="1">
                <a:solidFill>
                  <a:schemeClr val="tx1"/>
                </a:solidFill>
                <a:latin typeface="+mn-lt"/>
                <a:ea typeface="+mn-ea"/>
                <a:cs typeface="+mn-cs"/>
              </a:rPr>
              <a:t>cloudu</a:t>
            </a:r>
            <a:r>
              <a:rPr lang="sk-SK" sz="1200" kern="1200" dirty="0">
                <a:solidFill>
                  <a:schemeClr val="tx1"/>
                </a:solidFill>
                <a:latin typeface="+mn-lt"/>
                <a:ea typeface="+mn-ea"/>
                <a:cs typeface="+mn-cs"/>
              </a:rPr>
              <a:t> pre jednotlivé OVM.</a:t>
            </a:r>
            <a:endParaRPr lang="en-US" sz="1200" kern="1200" dirty="0">
              <a:solidFill>
                <a:schemeClr val="tx1"/>
              </a:solidFill>
              <a:latin typeface="+mn-lt"/>
              <a:ea typeface="+mn-ea"/>
              <a:cs typeface="+mn-cs"/>
            </a:endParaRPr>
          </a:p>
          <a:p>
            <a:r>
              <a:rPr lang="sk-SK" sz="1200" kern="1200" dirty="0">
                <a:solidFill>
                  <a:schemeClr val="tx1"/>
                </a:solidFill>
                <a:latin typeface="+mn-lt"/>
                <a:ea typeface="+mn-ea"/>
                <a:cs typeface="+mn-cs"/>
              </a:rPr>
              <a:t>Uvedená služba bude postavená na technológii modulu procesnej a dátovej integrácie (IS CSRÚ).</a:t>
            </a:r>
            <a:endParaRPr lang="en-US" sz="1200" kern="1200" dirty="0">
              <a:solidFill>
                <a:schemeClr val="tx1"/>
              </a:solidFill>
              <a:latin typeface="+mn-lt"/>
              <a:ea typeface="+mn-ea"/>
              <a:cs typeface="+mn-cs"/>
            </a:endParaRPr>
          </a:p>
          <a:p>
            <a:r>
              <a:rPr lang="sk-SK" sz="1200" kern="1200" dirty="0">
                <a:solidFill>
                  <a:schemeClr val="tx1"/>
                </a:solidFill>
                <a:latin typeface="+mn-lt"/>
                <a:ea typeface="+mn-ea"/>
                <a:cs typeface="+mn-cs"/>
              </a:rPr>
              <a:t>Poskytovanie služby vo vládnom </a:t>
            </a:r>
            <a:r>
              <a:rPr lang="sk-SK" sz="1200" kern="1200" dirty="0" err="1">
                <a:solidFill>
                  <a:schemeClr val="tx1"/>
                </a:solidFill>
                <a:latin typeface="+mn-lt"/>
                <a:ea typeface="+mn-ea"/>
                <a:cs typeface="+mn-cs"/>
              </a:rPr>
              <a:t>cloude</a:t>
            </a:r>
            <a:r>
              <a:rPr lang="sk-SK" sz="1200" kern="1200" dirty="0">
                <a:solidFill>
                  <a:schemeClr val="tx1"/>
                </a:solidFill>
                <a:latin typeface="+mn-lt"/>
                <a:ea typeface="+mn-ea"/>
                <a:cs typeface="+mn-cs"/>
              </a:rPr>
              <a:t> je plánované na začiatok roka 2019. Služba bude obsahovať nasledovné funkcionality:</a:t>
            </a:r>
            <a:endParaRPr lang="en-US" sz="1200" kern="1200" dirty="0">
              <a:solidFill>
                <a:schemeClr val="tx1"/>
              </a:solidFill>
              <a:latin typeface="+mn-lt"/>
              <a:ea typeface="+mn-ea"/>
              <a:cs typeface="+mn-cs"/>
            </a:endParaRPr>
          </a:p>
          <a:p>
            <a:pPr lvl="0"/>
            <a:r>
              <a:rPr lang="sk-SK" sz="1200" kern="1200" dirty="0">
                <a:solidFill>
                  <a:schemeClr val="tx1"/>
                </a:solidFill>
                <a:latin typeface="+mn-lt"/>
                <a:ea typeface="+mn-ea"/>
                <a:cs typeface="+mn-cs"/>
              </a:rPr>
              <a:t>Transformácie údajov</a:t>
            </a:r>
            <a:endParaRPr lang="en-US" sz="1200" kern="1200" dirty="0">
              <a:solidFill>
                <a:schemeClr val="tx1"/>
              </a:solidFill>
              <a:latin typeface="+mn-lt"/>
              <a:ea typeface="+mn-ea"/>
              <a:cs typeface="+mn-cs"/>
            </a:endParaRPr>
          </a:p>
          <a:p>
            <a:pPr lvl="0"/>
            <a:r>
              <a:rPr lang="sk-SK" sz="1200" kern="1200" dirty="0">
                <a:solidFill>
                  <a:schemeClr val="tx1"/>
                </a:solidFill>
                <a:latin typeface="+mn-lt"/>
                <a:ea typeface="+mn-ea"/>
                <a:cs typeface="+mn-cs"/>
              </a:rPr>
              <a:t>ETL - </a:t>
            </a:r>
            <a:r>
              <a:rPr lang="sk-SK" sz="1200" kern="1200" dirty="0" err="1">
                <a:solidFill>
                  <a:schemeClr val="tx1"/>
                </a:solidFill>
                <a:latin typeface="+mn-lt"/>
                <a:ea typeface="+mn-ea"/>
                <a:cs typeface="+mn-cs"/>
              </a:rPr>
              <a:t>Extract</a:t>
            </a:r>
            <a:r>
              <a:rPr lang="sk-SK" sz="1200" kern="1200" dirty="0">
                <a:solidFill>
                  <a:schemeClr val="tx1"/>
                </a:solidFill>
                <a:latin typeface="+mn-lt"/>
                <a:ea typeface="+mn-ea"/>
                <a:cs typeface="+mn-cs"/>
              </a:rPr>
              <a:t>, </a:t>
            </a:r>
            <a:r>
              <a:rPr lang="sk-SK" sz="1200" kern="1200" dirty="0" err="1">
                <a:solidFill>
                  <a:schemeClr val="tx1"/>
                </a:solidFill>
                <a:latin typeface="+mn-lt"/>
                <a:ea typeface="+mn-ea"/>
                <a:cs typeface="+mn-cs"/>
              </a:rPr>
              <a:t>Transform</a:t>
            </a:r>
            <a:r>
              <a:rPr lang="sk-SK" sz="1200" kern="1200" dirty="0">
                <a:solidFill>
                  <a:schemeClr val="tx1"/>
                </a:solidFill>
                <a:latin typeface="+mn-lt"/>
                <a:ea typeface="+mn-ea"/>
                <a:cs typeface="+mn-cs"/>
              </a:rPr>
              <a:t>, </a:t>
            </a:r>
            <a:r>
              <a:rPr lang="sk-SK" sz="1200" kern="1200" dirty="0" err="1">
                <a:solidFill>
                  <a:schemeClr val="tx1"/>
                </a:solidFill>
                <a:latin typeface="+mn-lt"/>
                <a:ea typeface="+mn-ea"/>
                <a:cs typeface="+mn-cs"/>
              </a:rPr>
              <a:t>Load</a:t>
            </a:r>
            <a:endParaRPr lang="en-US" sz="1200" kern="1200" dirty="0">
              <a:solidFill>
                <a:schemeClr val="tx1"/>
              </a:solidFill>
              <a:latin typeface="+mn-lt"/>
              <a:ea typeface="+mn-ea"/>
              <a:cs typeface="+mn-cs"/>
            </a:endParaRPr>
          </a:p>
          <a:p>
            <a:pPr lvl="0"/>
            <a:r>
              <a:rPr lang="sk-SK" sz="1200" kern="1200" dirty="0" err="1">
                <a:solidFill>
                  <a:schemeClr val="tx1"/>
                </a:solidFill>
                <a:latin typeface="+mn-lt"/>
                <a:ea typeface="+mn-ea"/>
                <a:cs typeface="+mn-cs"/>
              </a:rPr>
              <a:t>Perzistencia</a:t>
            </a:r>
            <a:r>
              <a:rPr lang="sk-SK" sz="1200" kern="1200" dirty="0">
                <a:solidFill>
                  <a:schemeClr val="tx1"/>
                </a:solidFill>
                <a:latin typeface="+mn-lt"/>
                <a:ea typeface="+mn-ea"/>
                <a:cs typeface="+mn-cs"/>
              </a:rPr>
              <a:t> údajov</a:t>
            </a:r>
            <a:endParaRPr lang="en-US" sz="1200" kern="1200" dirty="0">
              <a:solidFill>
                <a:schemeClr val="tx1"/>
              </a:solidFill>
              <a:latin typeface="+mn-lt"/>
              <a:ea typeface="+mn-ea"/>
              <a:cs typeface="+mn-cs"/>
            </a:endParaRPr>
          </a:p>
          <a:p>
            <a:pPr lvl="0"/>
            <a:r>
              <a:rPr lang="sk-SK" sz="1200" kern="1200" dirty="0">
                <a:solidFill>
                  <a:schemeClr val="tx1"/>
                </a:solidFill>
                <a:latin typeface="+mn-lt"/>
                <a:ea typeface="+mn-ea"/>
                <a:cs typeface="+mn-cs"/>
              </a:rPr>
              <a:t>MDM</a:t>
            </a:r>
            <a:endParaRPr lang="en-US" sz="1200" kern="1200" dirty="0">
              <a:solidFill>
                <a:schemeClr val="tx1"/>
              </a:solidFill>
              <a:latin typeface="+mn-lt"/>
              <a:ea typeface="+mn-ea"/>
              <a:cs typeface="+mn-cs"/>
            </a:endParaRPr>
          </a:p>
          <a:p>
            <a:pPr lvl="0"/>
            <a:r>
              <a:rPr lang="sk-SK" sz="1200" kern="1200" dirty="0">
                <a:solidFill>
                  <a:schemeClr val="tx1"/>
                </a:solidFill>
                <a:latin typeface="+mn-lt"/>
                <a:ea typeface="+mn-ea"/>
                <a:cs typeface="+mn-cs"/>
              </a:rPr>
              <a:t>Konsolidácia údajov</a:t>
            </a:r>
            <a:endParaRPr lang="en-US" sz="1200" kern="1200" dirty="0">
              <a:solidFill>
                <a:schemeClr val="tx1"/>
              </a:solidFill>
              <a:latin typeface="+mn-lt"/>
              <a:ea typeface="+mn-ea"/>
              <a:cs typeface="+mn-cs"/>
            </a:endParaRPr>
          </a:p>
          <a:p>
            <a:pPr lvl="0"/>
            <a:r>
              <a:rPr lang="sk-SK" sz="1200" kern="1200" dirty="0">
                <a:solidFill>
                  <a:schemeClr val="tx1"/>
                </a:solidFill>
                <a:latin typeface="+mn-lt"/>
                <a:ea typeface="+mn-ea"/>
                <a:cs typeface="+mn-cs"/>
              </a:rPr>
              <a:t>Čistenie údajov</a:t>
            </a:r>
            <a:endParaRPr lang="en-US" sz="1200" kern="1200" dirty="0">
              <a:solidFill>
                <a:schemeClr val="tx1"/>
              </a:solidFill>
              <a:latin typeface="+mn-lt"/>
              <a:ea typeface="+mn-ea"/>
              <a:cs typeface="+mn-cs"/>
            </a:endParaRPr>
          </a:p>
          <a:p>
            <a:pPr lvl="0"/>
            <a:r>
              <a:rPr lang="sk-SK" sz="1200" kern="1200" dirty="0">
                <a:solidFill>
                  <a:schemeClr val="tx1"/>
                </a:solidFill>
                <a:latin typeface="+mn-lt"/>
                <a:ea typeface="+mn-ea"/>
                <a:cs typeface="+mn-cs"/>
              </a:rPr>
              <a:t>Meranie kvality údajov</a:t>
            </a:r>
            <a:endParaRPr lang="en-US" sz="1200" kern="1200" dirty="0">
              <a:solidFill>
                <a:schemeClr val="tx1"/>
              </a:solidFill>
              <a:latin typeface="+mn-lt"/>
              <a:ea typeface="+mn-ea"/>
              <a:cs typeface="+mn-cs"/>
            </a:endParaRPr>
          </a:p>
          <a:p>
            <a:endParaRPr lang="en-US" dirty="0"/>
          </a:p>
        </p:txBody>
      </p:sp>
      <p:sp>
        <p:nvSpPr>
          <p:cNvPr id="4" name="Zástupný symbol pro číslo snímku 3"/>
          <p:cNvSpPr>
            <a:spLocks noGrp="1"/>
          </p:cNvSpPr>
          <p:nvPr>
            <p:ph type="sldNum" sz="quarter" idx="10"/>
          </p:nvPr>
        </p:nvSpPr>
        <p:spPr/>
        <p:txBody>
          <a:bodyPr/>
          <a:lstStyle/>
          <a:p>
            <a:fld id="{9E865A65-C2CA-4553-AE90-6B6CC9A23121}" type="slidenum">
              <a:rPr lang="sk-SK" smtClean="0"/>
              <a:pPr/>
              <a:t>5</a:t>
            </a:fld>
            <a:endParaRPr lang="sk-SK"/>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r>
              <a:rPr lang="en-US" dirty="0" err="1"/>
              <a:t>Ciel</a:t>
            </a:r>
            <a:r>
              <a:rPr lang="en-US" dirty="0"/>
              <a:t>:</a:t>
            </a:r>
            <a:r>
              <a:rPr lang="en-US" baseline="0" dirty="0"/>
              <a:t> OPTIMALIZACIA (NAKLADOVA) PROCESOV</a:t>
            </a:r>
          </a:p>
          <a:p>
            <a:endParaRPr lang="en-US" dirty="0"/>
          </a:p>
          <a:p>
            <a:pPr marL="228600" indent="-228600">
              <a:buAutoNum type="arabicParenBoth"/>
            </a:pPr>
            <a:r>
              <a:rPr lang="en-US" dirty="0"/>
              <a:t>Data market - </a:t>
            </a:r>
            <a:r>
              <a:rPr lang="en-US" dirty="0" err="1"/>
              <a:t>predpoklad</a:t>
            </a:r>
            <a:r>
              <a:rPr lang="en-US" dirty="0"/>
              <a:t> 20% </a:t>
            </a:r>
            <a:r>
              <a:rPr lang="en-US" dirty="0" err="1"/>
              <a:t>efektivnejsie</a:t>
            </a:r>
            <a:r>
              <a:rPr lang="en-US" dirty="0"/>
              <a:t> </a:t>
            </a:r>
            <a:r>
              <a:rPr lang="en-US" dirty="0" err="1"/>
              <a:t>pripajanie</a:t>
            </a:r>
            <a:r>
              <a:rPr lang="en-US" baseline="0" dirty="0"/>
              <a:t> </a:t>
            </a:r>
            <a:r>
              <a:rPr lang="en-US" baseline="0" dirty="0" err="1"/>
              <a:t>konzumentov</a:t>
            </a:r>
            <a:r>
              <a:rPr lang="en-US" baseline="0" dirty="0"/>
              <a:t> </a:t>
            </a:r>
          </a:p>
          <a:p>
            <a:pPr marL="228600" indent="-228600">
              <a:buAutoNum type="arabicParenBoth"/>
            </a:pPr>
            <a:r>
              <a:rPr lang="en-US" baseline="0" dirty="0" err="1"/>
              <a:t>Zapisova</a:t>
            </a:r>
            <a:r>
              <a:rPr lang="en-US" baseline="0" dirty="0"/>
              <a:t> </a:t>
            </a:r>
            <a:r>
              <a:rPr lang="en-US" baseline="0" dirty="0" err="1"/>
              <a:t>sluzba</a:t>
            </a:r>
            <a:r>
              <a:rPr lang="en-US" baseline="0" dirty="0"/>
              <a:t> – </a:t>
            </a:r>
            <a:r>
              <a:rPr lang="en-US" baseline="0" dirty="0" err="1"/>
              <a:t>Pamatate</a:t>
            </a:r>
            <a:r>
              <a:rPr lang="en-US" baseline="0" dirty="0"/>
              <a:t> </a:t>
            </a:r>
            <a:r>
              <a:rPr lang="en-US" baseline="0" dirty="0" err="1"/>
              <a:t>si</a:t>
            </a:r>
            <a:r>
              <a:rPr lang="en-US" baseline="0" dirty="0"/>
              <a:t> ten </a:t>
            </a:r>
            <a:r>
              <a:rPr lang="en-US" baseline="0" dirty="0" err="1"/>
              <a:t>obrazok</a:t>
            </a:r>
            <a:r>
              <a:rPr lang="en-US" baseline="0" dirty="0"/>
              <a:t> – CSRU v </a:t>
            </a:r>
            <a:r>
              <a:rPr lang="en-US" baseline="0" dirty="0" err="1"/>
              <a:t>strede</a:t>
            </a:r>
            <a:r>
              <a:rPr lang="en-US" baseline="0" dirty="0"/>
              <a:t>, </a:t>
            </a:r>
            <a:r>
              <a:rPr lang="en-US" baseline="0" dirty="0" err="1"/>
              <a:t>plati</a:t>
            </a:r>
            <a:r>
              <a:rPr lang="en-US" baseline="0" dirty="0"/>
              <a:t> pre </a:t>
            </a:r>
            <a:r>
              <a:rPr lang="en-US" baseline="0" dirty="0" err="1"/>
              <a:t>citanie</a:t>
            </a:r>
            <a:r>
              <a:rPr lang="en-US" baseline="0" dirty="0"/>
              <a:t>, ale </a:t>
            </a:r>
            <a:r>
              <a:rPr lang="en-US" baseline="0" dirty="0" err="1"/>
              <a:t>nie</a:t>
            </a:r>
            <a:r>
              <a:rPr lang="en-US" baseline="0" dirty="0"/>
              <a:t> pre </a:t>
            </a:r>
            <a:r>
              <a:rPr lang="en-US" baseline="0" dirty="0" err="1"/>
              <a:t>zapis</a:t>
            </a:r>
            <a:r>
              <a:rPr lang="en-US" baseline="0" dirty="0"/>
              <a:t> – </a:t>
            </a:r>
            <a:r>
              <a:rPr lang="en-US" baseline="0" dirty="0" err="1"/>
              <a:t>architektonicka</a:t>
            </a:r>
            <a:r>
              <a:rPr lang="en-US" baseline="0" dirty="0"/>
              <a:t> </a:t>
            </a:r>
            <a:r>
              <a:rPr lang="en-US" baseline="0" dirty="0" err="1"/>
              <a:t>cistota</a:t>
            </a:r>
            <a:r>
              <a:rPr lang="en-US" baseline="0" dirty="0"/>
              <a:t> – fuck off, </a:t>
            </a:r>
            <a:r>
              <a:rPr lang="en-US" baseline="0" dirty="0" err="1"/>
              <a:t>bude</a:t>
            </a:r>
            <a:r>
              <a:rPr lang="en-US" baseline="0" dirty="0"/>
              <a:t> to </a:t>
            </a:r>
            <a:r>
              <a:rPr lang="en-US" baseline="0" dirty="0" err="1"/>
              <a:t>proste</a:t>
            </a:r>
            <a:r>
              <a:rPr lang="en-US" baseline="0" dirty="0"/>
              <a:t> pre OVM </a:t>
            </a:r>
            <a:r>
              <a:rPr lang="en-US" baseline="0" dirty="0" err="1"/>
              <a:t>prakticke</a:t>
            </a:r>
            <a:r>
              <a:rPr lang="en-US" baseline="0" dirty="0"/>
              <a:t>, </a:t>
            </a:r>
            <a:r>
              <a:rPr lang="en-US" baseline="0" dirty="0" err="1"/>
              <a:t>len</a:t>
            </a:r>
            <a:r>
              <a:rPr lang="en-US" baseline="0" dirty="0"/>
              <a:t> </a:t>
            </a:r>
            <a:r>
              <a:rPr lang="en-US" baseline="0" dirty="0" err="1"/>
              <a:t>jedna</a:t>
            </a:r>
            <a:r>
              <a:rPr lang="en-US" baseline="0" dirty="0"/>
              <a:t> </a:t>
            </a:r>
            <a:r>
              <a:rPr lang="en-US" baseline="0" dirty="0" err="1"/>
              <a:t>integracia</a:t>
            </a:r>
            <a:r>
              <a:rPr lang="en-US" baseline="0" dirty="0"/>
              <a:t> </a:t>
            </a:r>
            <a:r>
              <a:rPr lang="en-US" baseline="0" dirty="0" err="1"/>
              <a:t>na</a:t>
            </a:r>
            <a:r>
              <a:rPr lang="en-US" baseline="0" dirty="0"/>
              <a:t> CSRU a </a:t>
            </a:r>
            <a:r>
              <a:rPr lang="en-US" baseline="0" dirty="0" err="1"/>
              <a:t>nie</a:t>
            </a:r>
            <a:r>
              <a:rPr lang="en-US" baseline="0" dirty="0"/>
              <a:t> </a:t>
            </a:r>
            <a:r>
              <a:rPr lang="en-US" baseline="0" dirty="0" err="1"/>
              <a:t>dalsia</a:t>
            </a:r>
            <a:r>
              <a:rPr lang="en-US" baseline="0" dirty="0"/>
              <a:t> 1-1 s OVM.</a:t>
            </a:r>
          </a:p>
          <a:p>
            <a:pPr marL="228600" indent="-228600">
              <a:buNone/>
            </a:pPr>
            <a:r>
              <a:rPr lang="en-US" baseline="0" dirty="0"/>
              <a:t>Monitoring – XLS a </a:t>
            </a:r>
            <a:r>
              <a:rPr lang="en-US" baseline="0" dirty="0" err="1"/>
              <a:t>rozvyja</a:t>
            </a:r>
            <a:r>
              <a:rPr lang="en-US" baseline="0" dirty="0"/>
              <a:t> </a:t>
            </a:r>
            <a:r>
              <a:rPr lang="en-US" baseline="0" dirty="0" err="1"/>
              <a:t>sa</a:t>
            </a:r>
            <a:r>
              <a:rPr lang="en-US" baseline="0" dirty="0"/>
              <a:t> pre </a:t>
            </a:r>
            <a:r>
              <a:rPr lang="en-US" baseline="0" dirty="0" err="1"/>
              <a:t>ucely</a:t>
            </a:r>
            <a:r>
              <a:rPr lang="en-US" baseline="0" dirty="0"/>
              <a:t> </a:t>
            </a:r>
            <a:r>
              <a:rPr lang="en-US" baseline="0" dirty="0" err="1"/>
              <a:t>uradu</a:t>
            </a:r>
            <a:r>
              <a:rPr lang="en-US" baseline="0" dirty="0"/>
              <a:t>, ale </a:t>
            </a:r>
            <a:r>
              <a:rPr lang="en-US" baseline="0" dirty="0" err="1"/>
              <a:t>opat</a:t>
            </a:r>
            <a:r>
              <a:rPr lang="en-US" baseline="0" dirty="0"/>
              <a:t> </a:t>
            </a:r>
            <a:r>
              <a:rPr lang="en-US" baseline="0" dirty="0" err="1"/>
              <a:t>ako</a:t>
            </a:r>
            <a:r>
              <a:rPr lang="en-US" baseline="0" dirty="0"/>
              <a:t> </a:t>
            </a:r>
            <a:r>
              <a:rPr lang="en-US" baseline="0" dirty="0" err="1"/>
              <a:t>sluzbu</a:t>
            </a:r>
            <a:r>
              <a:rPr lang="en-US" baseline="0" dirty="0"/>
              <a:t>, </a:t>
            </a:r>
            <a:r>
              <a:rPr lang="en-US" baseline="0" dirty="0" err="1"/>
              <a:t>aby</a:t>
            </a:r>
            <a:r>
              <a:rPr lang="en-US" baseline="0" dirty="0"/>
              <a:t> OVM </a:t>
            </a:r>
            <a:r>
              <a:rPr lang="en-US" baseline="0" dirty="0" err="1"/>
              <a:t>mali</a:t>
            </a:r>
            <a:r>
              <a:rPr lang="en-US" baseline="0" dirty="0"/>
              <a:t> </a:t>
            </a:r>
            <a:r>
              <a:rPr lang="en-US" baseline="0" dirty="0" err="1"/>
              <a:t>samy</a:t>
            </a:r>
            <a:r>
              <a:rPr lang="en-US" baseline="0" dirty="0"/>
              <a:t> </a:t>
            </a:r>
            <a:r>
              <a:rPr lang="en-US" baseline="0" dirty="0" err="1"/>
              <a:t>prehlad</a:t>
            </a:r>
            <a:endParaRPr lang="en-US" baseline="0" dirty="0"/>
          </a:p>
          <a:p>
            <a:pPr marL="228600" indent="-228600">
              <a:buNone/>
            </a:pPr>
            <a:r>
              <a:rPr lang="sk-SK" baseline="0" dirty="0"/>
              <a:t>ESB – </a:t>
            </a:r>
            <a:r>
              <a:rPr lang="sk-SK" baseline="0" dirty="0" err="1"/>
              <a:t>priklad</a:t>
            </a:r>
            <a:endParaRPr lang="sk-SK" baseline="0" dirty="0"/>
          </a:p>
          <a:p>
            <a:pPr marL="228600" indent="-228600">
              <a:buNone/>
            </a:pPr>
            <a:endParaRPr lang="en-US" baseline="0" dirty="0"/>
          </a:p>
          <a:p>
            <a:pPr marL="228600" indent="-228600">
              <a:buNone/>
            </a:pPr>
            <a:r>
              <a:rPr lang="en-US" baseline="0" dirty="0"/>
              <a:t>(3) </a:t>
            </a:r>
            <a:r>
              <a:rPr lang="en-US" baseline="0" dirty="0" err="1"/>
              <a:t>PaaS</a:t>
            </a:r>
            <a:r>
              <a:rPr lang="en-US" baseline="0" dirty="0"/>
              <a:t> – </a:t>
            </a:r>
            <a:r>
              <a:rPr lang="en-US" baseline="0" dirty="0" err="1"/>
              <a:t>jedna</a:t>
            </a:r>
            <a:r>
              <a:rPr lang="en-US" baseline="0" dirty="0"/>
              <a:t> z </a:t>
            </a:r>
            <a:r>
              <a:rPr lang="en-US" baseline="0" dirty="0" err="1"/>
              <a:t>prvych</a:t>
            </a:r>
            <a:r>
              <a:rPr lang="en-US" baseline="0" dirty="0"/>
              <a:t> </a:t>
            </a:r>
            <a:r>
              <a:rPr lang="en-US" baseline="0" dirty="0" err="1"/>
              <a:t>veci</a:t>
            </a:r>
            <a:r>
              <a:rPr lang="en-US" baseline="0" dirty="0"/>
              <a:t> </a:t>
            </a:r>
            <a:r>
              <a:rPr lang="en-US" baseline="0" dirty="0" err="1"/>
              <a:t>pri</a:t>
            </a:r>
            <a:r>
              <a:rPr lang="en-US" baseline="0" dirty="0"/>
              <a:t> </a:t>
            </a:r>
            <a:r>
              <a:rPr lang="en-US" baseline="0" dirty="0" err="1"/>
              <a:t>projekte</a:t>
            </a:r>
            <a:r>
              <a:rPr lang="en-US" baseline="0" dirty="0"/>
              <a:t>, co </a:t>
            </a:r>
            <a:r>
              <a:rPr lang="en-US" baseline="0" dirty="0" err="1"/>
              <a:t>vidno</a:t>
            </a:r>
            <a:r>
              <a:rPr lang="en-US" baseline="0" dirty="0"/>
              <a:t> </a:t>
            </a:r>
            <a:r>
              <a:rPr lang="en-US" baseline="0" dirty="0" err="1"/>
              <a:t>na</a:t>
            </a:r>
            <a:r>
              <a:rPr lang="en-US" baseline="0" dirty="0"/>
              <a:t> </a:t>
            </a:r>
            <a:r>
              <a:rPr lang="en-US" baseline="0" dirty="0" err="1"/>
              <a:t>dalsom</a:t>
            </a:r>
            <a:r>
              <a:rPr lang="en-US" baseline="0" dirty="0"/>
              <a:t> slide…</a:t>
            </a:r>
            <a:endParaRPr lang="en-US" dirty="0"/>
          </a:p>
        </p:txBody>
      </p:sp>
      <p:sp>
        <p:nvSpPr>
          <p:cNvPr id="4" name="Zástupný symbol pro číslo snímku 3"/>
          <p:cNvSpPr>
            <a:spLocks noGrp="1"/>
          </p:cNvSpPr>
          <p:nvPr>
            <p:ph type="sldNum" sz="quarter" idx="10"/>
          </p:nvPr>
        </p:nvSpPr>
        <p:spPr/>
        <p:txBody>
          <a:bodyPr/>
          <a:lstStyle/>
          <a:p>
            <a:fld id="{9E865A65-C2CA-4553-AE90-6B6CC9A23121}" type="slidenum">
              <a:rPr lang="sk-SK" smtClean="0"/>
              <a:pPr/>
              <a:t>6</a:t>
            </a:fld>
            <a:endParaRPr lang="sk-SK"/>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r>
              <a:rPr lang="en-US" dirty="0" err="1"/>
              <a:t>PaaS</a:t>
            </a:r>
            <a:r>
              <a:rPr lang="en-US" dirty="0"/>
              <a:t> pre </a:t>
            </a:r>
            <a:r>
              <a:rPr lang="en-US" dirty="0" err="1"/>
              <a:t>buduce</a:t>
            </a:r>
            <a:r>
              <a:rPr lang="en-US" dirty="0"/>
              <a:t> </a:t>
            </a:r>
            <a:r>
              <a:rPr lang="en-US" dirty="0" err="1"/>
              <a:t>dopytove</a:t>
            </a:r>
            <a:r>
              <a:rPr lang="en-US" dirty="0"/>
              <a:t> </a:t>
            </a:r>
            <a:r>
              <a:rPr lang="en-US" dirty="0" err="1"/>
              <a:t>projekty,minimalne</a:t>
            </a:r>
            <a:r>
              <a:rPr lang="en-US" baseline="0" dirty="0"/>
              <a:t> SP </a:t>
            </a:r>
            <a:r>
              <a:rPr lang="en-US" baseline="0" dirty="0" err="1"/>
              <a:t>uz</a:t>
            </a:r>
            <a:r>
              <a:rPr lang="en-US" baseline="0" dirty="0"/>
              <a:t> </a:t>
            </a:r>
            <a:r>
              <a:rPr lang="en-US" baseline="0" dirty="0" err="1"/>
              <a:t>nestihame</a:t>
            </a:r>
            <a:r>
              <a:rPr lang="en-US" baseline="0" dirty="0"/>
              <a:t>, </a:t>
            </a:r>
            <a:r>
              <a:rPr lang="en-US" baseline="0" dirty="0" err="1"/>
              <a:t>nicmenej</a:t>
            </a:r>
            <a:r>
              <a:rPr lang="en-US" baseline="0" dirty="0"/>
              <a:t> OK</a:t>
            </a:r>
            <a:endParaRPr lang="sk-SK" baseline="0" dirty="0"/>
          </a:p>
          <a:p>
            <a:endParaRPr lang="sk-SK" baseline="0" dirty="0"/>
          </a:p>
          <a:p>
            <a:r>
              <a:rPr lang="sk-SK" baseline="0" dirty="0" err="1"/>
              <a:t>Komentar</a:t>
            </a:r>
            <a:r>
              <a:rPr lang="sk-SK" baseline="0" dirty="0"/>
              <a:t> – mohlo to byt na </a:t>
            </a:r>
            <a:r>
              <a:rPr lang="sk-SK" baseline="0" dirty="0" err="1"/>
              <a:t>zaciatku</a:t>
            </a:r>
            <a:r>
              <a:rPr lang="sk-SK" baseline="0" dirty="0"/>
              <a:t>, ale to je sliepka </a:t>
            </a:r>
            <a:r>
              <a:rPr lang="sk-SK" baseline="0" dirty="0" err="1"/>
              <a:t>vajicko</a:t>
            </a:r>
            <a:r>
              <a:rPr lang="sk-SK" baseline="0" dirty="0"/>
              <a:t>, keby nebolo </a:t>
            </a:r>
            <a:r>
              <a:rPr lang="sk-SK" baseline="0" dirty="0" err="1"/>
              <a:t>datove</a:t>
            </a:r>
            <a:r>
              <a:rPr lang="sk-SK" baseline="0" dirty="0"/>
              <a:t> </a:t>
            </a:r>
            <a:r>
              <a:rPr lang="sk-SK" baseline="0" dirty="0" err="1"/>
              <a:t>integracie</a:t>
            </a:r>
            <a:r>
              <a:rPr lang="sk-SK" baseline="0" dirty="0"/>
              <a:t>, tak </a:t>
            </a:r>
            <a:r>
              <a:rPr lang="sk-SK" baseline="0" dirty="0" err="1"/>
              <a:t>aky</a:t>
            </a:r>
            <a:r>
              <a:rPr lang="sk-SK" baseline="0" dirty="0"/>
              <a:t> to ma zmysel....</a:t>
            </a:r>
            <a:endParaRPr lang="en-US" dirty="0"/>
          </a:p>
        </p:txBody>
      </p:sp>
      <p:sp>
        <p:nvSpPr>
          <p:cNvPr id="4" name="Zástupný symbol pro číslo snímku 3"/>
          <p:cNvSpPr>
            <a:spLocks noGrp="1"/>
          </p:cNvSpPr>
          <p:nvPr>
            <p:ph type="sldNum" sz="quarter" idx="10"/>
          </p:nvPr>
        </p:nvSpPr>
        <p:spPr/>
        <p:txBody>
          <a:bodyPr/>
          <a:lstStyle/>
          <a:p>
            <a:fld id="{9E865A65-C2CA-4553-AE90-6B6CC9A23121}" type="slidenum">
              <a:rPr lang="sk-SK" smtClean="0"/>
              <a:pPr/>
              <a:t>7</a:t>
            </a:fld>
            <a:endParaRPr lang="sk-SK"/>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en-US"/>
          </a:p>
        </p:txBody>
      </p:sp>
      <p:sp>
        <p:nvSpPr>
          <p:cNvPr id="4" name="Zástupný symbol pro číslo snímku 3"/>
          <p:cNvSpPr>
            <a:spLocks noGrp="1"/>
          </p:cNvSpPr>
          <p:nvPr>
            <p:ph type="sldNum" sz="quarter" idx="10"/>
          </p:nvPr>
        </p:nvSpPr>
        <p:spPr/>
        <p:txBody>
          <a:bodyPr/>
          <a:lstStyle/>
          <a:p>
            <a:fld id="{9E865A65-C2CA-4553-AE90-6B6CC9A23121}" type="slidenum">
              <a:rPr lang="sk-SK" smtClean="0"/>
              <a:pPr/>
              <a:t>8</a:t>
            </a:fld>
            <a:endParaRPr lang="sk-SK"/>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en-US"/>
          </a:p>
        </p:txBody>
      </p:sp>
      <p:sp>
        <p:nvSpPr>
          <p:cNvPr id="4" name="Zástupný symbol pro číslo snímku 3"/>
          <p:cNvSpPr>
            <a:spLocks noGrp="1"/>
          </p:cNvSpPr>
          <p:nvPr>
            <p:ph type="sldNum" sz="quarter" idx="10"/>
          </p:nvPr>
        </p:nvSpPr>
        <p:spPr/>
        <p:txBody>
          <a:bodyPr/>
          <a:lstStyle/>
          <a:p>
            <a:fld id="{9E865A65-C2CA-4553-AE90-6B6CC9A23121}" type="slidenum">
              <a:rPr lang="sk-SK" smtClean="0"/>
              <a:pPr/>
              <a:t>9</a:t>
            </a:fld>
            <a:endParaRPr lang="sk-SK"/>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TextBox 3"/>
          <p:cNvSpPr txBox="1"/>
          <p:nvPr userDrawn="1"/>
        </p:nvSpPr>
        <p:spPr>
          <a:xfrm>
            <a:off x="469900" y="6132881"/>
            <a:ext cx="1184088" cy="430887"/>
          </a:xfrm>
          <a:prstGeom prst="rect">
            <a:avLst/>
          </a:prstGeom>
          <a:noFill/>
        </p:spPr>
        <p:txBody>
          <a:bodyPr wrap="square" rtlCol="0">
            <a:spAutoFit/>
          </a:bodyPr>
          <a:lstStyle/>
          <a:p>
            <a:r>
              <a:rPr lang="en-US" sz="2200" b="1" dirty="0">
                <a:solidFill>
                  <a:schemeClr val="bg2">
                    <a:lumMod val="65000"/>
                  </a:schemeClr>
                </a:solidFill>
              </a:rPr>
              <a:t>K9.</a:t>
            </a:r>
            <a:r>
              <a:rPr lang="en-US" sz="2200" b="1" dirty="0">
                <a:solidFill>
                  <a:schemeClr val="accent6"/>
                </a:solidFill>
              </a:rPr>
              <a:t>4</a:t>
            </a:r>
            <a:endParaRPr lang="uk-UA" sz="2200" b="1" dirty="0">
              <a:solidFill>
                <a:schemeClr val="accent6"/>
              </a:solidFill>
            </a:endParaRPr>
          </a:p>
        </p:txBody>
      </p:sp>
      <p:sp>
        <p:nvSpPr>
          <p:cNvPr id="3" name="Slide Number Placeholder 8"/>
          <p:cNvSpPr>
            <a:spLocks noGrp="1"/>
          </p:cNvSpPr>
          <p:nvPr>
            <p:ph type="sldNum" sz="quarter" idx="10"/>
          </p:nvPr>
        </p:nvSpPr>
        <p:spPr>
          <a:xfrm>
            <a:off x="11277600" y="6048457"/>
            <a:ext cx="1155700" cy="379656"/>
          </a:xfrm>
          <a:prstGeom prst="rect">
            <a:avLst/>
          </a:prstGeom>
          <a:noFill/>
        </p:spPr>
        <p:txBody>
          <a:bodyPr wrap="square" rtlCol="0">
            <a:spAutoFit/>
          </a:bodyPr>
          <a:lstStyle>
            <a:lvl1pPr>
              <a:defRPr lang="uk-UA" sz="1867" b="1" smtClean="0">
                <a:solidFill>
                  <a:schemeClr val="accent2"/>
                </a:solidFill>
              </a:defRPr>
            </a:lvl1pPr>
          </a:lstStyle>
          <a:p>
            <a:pPr algn="l"/>
            <a:r>
              <a:rPr lang="en-US" dirty="0"/>
              <a:t>0</a:t>
            </a:r>
            <a:fld id="{37D409AB-2201-4E18-8A34-C31753AD9B06}" type="slidenum">
              <a:rPr smtClean="0"/>
              <a:pPr algn="l"/>
              <a:t>‹#›</a:t>
            </a:fld>
            <a:endParaRPr dirty="0"/>
          </a:p>
        </p:txBody>
      </p:sp>
      <p:cxnSp>
        <p:nvCxnSpPr>
          <p:cNvPr id="4" name="Straight Connector 6"/>
          <p:cNvCxnSpPr/>
          <p:nvPr userDrawn="1"/>
        </p:nvCxnSpPr>
        <p:spPr>
          <a:xfrm>
            <a:off x="11163300" y="6124657"/>
            <a:ext cx="0" cy="4953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0005053"/>
      </p:ext>
    </p:extLst>
  </p:cSld>
  <p:clrMapOvr>
    <a:masterClrMapping/>
  </p:clrMapOvr>
  <mc:AlternateContent xmlns:mc="http://schemas.openxmlformats.org/markup-compatibility/2006" xmlns:p14="http://schemas.microsoft.com/office/powerpoint/2010/main">
    <mc:Choice Requires="p14">
      <p:transition spd="slow" p14:dur="1750">
        <p14:flip dir="r"/>
      </p:transition>
    </mc:Choice>
    <mc:Fallback xmlns="">
      <p:transition spd="slow">
        <p:fade/>
      </p:transition>
    </mc:Fallback>
  </mc:AlternateContent>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EFAULT SLIDE">
    <p:spTree>
      <p:nvGrpSpPr>
        <p:cNvPr id="1" name=""/>
        <p:cNvGrpSpPr/>
        <p:nvPr/>
      </p:nvGrpSpPr>
      <p:grpSpPr>
        <a:xfrm>
          <a:off x="0" y="0"/>
          <a:ext cx="0" cy="0"/>
          <a:chOff x="0" y="0"/>
          <a:chExt cx="0" cy="0"/>
        </a:xfrm>
      </p:grpSpPr>
      <p:cxnSp>
        <p:nvCxnSpPr>
          <p:cNvPr id="2" name="Straight Connector 1"/>
          <p:cNvCxnSpPr/>
          <p:nvPr userDrawn="1"/>
        </p:nvCxnSpPr>
        <p:spPr>
          <a:xfrm>
            <a:off x="469900" y="457200"/>
            <a:ext cx="0" cy="6858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469900" y="6132881"/>
            <a:ext cx="1184088" cy="430887"/>
          </a:xfrm>
          <a:prstGeom prst="rect">
            <a:avLst/>
          </a:prstGeom>
          <a:noFill/>
        </p:spPr>
        <p:txBody>
          <a:bodyPr wrap="square" rtlCol="0">
            <a:spAutoFit/>
          </a:bodyPr>
          <a:lstStyle/>
          <a:p>
            <a:r>
              <a:rPr lang="en-US" sz="2200" b="1" dirty="0">
                <a:solidFill>
                  <a:schemeClr val="bg2">
                    <a:lumMod val="65000"/>
                  </a:schemeClr>
                </a:solidFill>
              </a:rPr>
              <a:t>K9.</a:t>
            </a:r>
            <a:r>
              <a:rPr lang="en-US" sz="2200" b="1" dirty="0">
                <a:solidFill>
                  <a:schemeClr val="accent6"/>
                </a:solidFill>
              </a:rPr>
              <a:t>4</a:t>
            </a:r>
            <a:endParaRPr lang="uk-UA" sz="2200" b="1" dirty="0">
              <a:solidFill>
                <a:schemeClr val="accent6"/>
              </a:solidFill>
            </a:endParaRPr>
          </a:p>
        </p:txBody>
      </p:sp>
      <p:cxnSp>
        <p:nvCxnSpPr>
          <p:cNvPr id="5" name="Straight Connector 4"/>
          <p:cNvCxnSpPr/>
          <p:nvPr userDrawn="1"/>
        </p:nvCxnSpPr>
        <p:spPr>
          <a:xfrm>
            <a:off x="469900" y="6124657"/>
            <a:ext cx="0" cy="4953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hasCustomPrompt="1"/>
          </p:nvPr>
        </p:nvSpPr>
        <p:spPr>
          <a:xfrm>
            <a:off x="584200" y="380941"/>
            <a:ext cx="3632200" cy="923330"/>
          </a:xfrm>
          <a:prstGeom prst="rect">
            <a:avLst/>
          </a:prstGeom>
          <a:noFill/>
        </p:spPr>
        <p:txBody>
          <a:bodyPr wrap="square" rtlCol="0">
            <a:spAutoFit/>
          </a:bodyPr>
          <a:lstStyle>
            <a:lvl1pPr>
              <a:defRPr lang="uk-UA" sz="3000" b="1">
                <a:latin typeface="+mn-lt"/>
                <a:ea typeface="Roboto Condensed" panose="02000000000000000000" pitchFamily="2" charset="0"/>
                <a:cs typeface="+mn-cs"/>
              </a:defRPr>
            </a:lvl1pPr>
          </a:lstStyle>
          <a:p>
            <a:pPr marL="0" lvl="0"/>
            <a:r>
              <a:rPr lang="en-US"/>
              <a:t>click to edit master title style</a:t>
            </a:r>
            <a:endParaRPr lang="uk-UA"/>
          </a:p>
        </p:txBody>
      </p:sp>
      <p:sp>
        <p:nvSpPr>
          <p:cNvPr id="9" name="Slide Number Placeholder 8"/>
          <p:cNvSpPr>
            <a:spLocks noGrp="1"/>
          </p:cNvSpPr>
          <p:nvPr>
            <p:ph type="sldNum" sz="quarter" idx="10"/>
          </p:nvPr>
        </p:nvSpPr>
        <p:spPr>
          <a:xfrm>
            <a:off x="11277600" y="6048457"/>
            <a:ext cx="1155700" cy="379656"/>
          </a:xfrm>
          <a:prstGeom prst="rect">
            <a:avLst/>
          </a:prstGeom>
          <a:noFill/>
        </p:spPr>
        <p:txBody>
          <a:bodyPr wrap="square" rtlCol="0">
            <a:spAutoFit/>
          </a:bodyPr>
          <a:lstStyle>
            <a:lvl1pPr>
              <a:defRPr lang="uk-UA" sz="1867" b="1" smtClean="0">
                <a:solidFill>
                  <a:schemeClr val="accent2"/>
                </a:solidFill>
              </a:defRPr>
            </a:lvl1pPr>
          </a:lstStyle>
          <a:p>
            <a:pPr algn="l"/>
            <a:r>
              <a:rPr lang="en-US" dirty="0"/>
              <a:t>0</a:t>
            </a:r>
            <a:fld id="{37D409AB-2201-4E18-8A34-C31753AD9B06}" type="slidenum">
              <a:rPr smtClean="0"/>
              <a:pPr algn="l"/>
              <a:t>‹#›</a:t>
            </a:fld>
            <a:endParaRPr dirty="0"/>
          </a:p>
        </p:txBody>
      </p:sp>
      <p:cxnSp>
        <p:nvCxnSpPr>
          <p:cNvPr id="10" name="Straight Connector 6"/>
          <p:cNvCxnSpPr/>
          <p:nvPr userDrawn="1"/>
        </p:nvCxnSpPr>
        <p:spPr>
          <a:xfrm>
            <a:off x="11163300" y="6124657"/>
            <a:ext cx="0" cy="4953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4546434"/>
      </p:ext>
    </p:extLst>
  </p:cSld>
  <p:clrMapOvr>
    <a:masterClrMapping/>
  </p:clrMapOvr>
  <mc:AlternateContent xmlns:mc="http://schemas.openxmlformats.org/markup-compatibility/2006" xmlns:p14="http://schemas.microsoft.com/office/powerpoint/2010/main">
    <mc:Choice Requires="p14">
      <p:transition spd="slow" p14:dur="1750">
        <p14:flip dir="r"/>
      </p:transition>
    </mc:Choice>
    <mc:Fallback xmlns="">
      <p:transition spd="slow">
        <p:fade/>
      </p:transition>
    </mc:Fallback>
  </mc:AlternateContent>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and LOGO">
    <p:spTree>
      <p:nvGrpSpPr>
        <p:cNvPr id="1" name=""/>
        <p:cNvGrpSpPr/>
        <p:nvPr/>
      </p:nvGrpSpPr>
      <p:grpSpPr>
        <a:xfrm>
          <a:off x="0" y="0"/>
          <a:ext cx="0" cy="0"/>
          <a:chOff x="0" y="0"/>
          <a:chExt cx="0" cy="0"/>
        </a:xfrm>
      </p:grpSpPr>
      <p:cxnSp>
        <p:nvCxnSpPr>
          <p:cNvPr id="2" name="Straight Connector 1"/>
          <p:cNvCxnSpPr/>
          <p:nvPr userDrawn="1"/>
        </p:nvCxnSpPr>
        <p:spPr>
          <a:xfrm>
            <a:off x="469900" y="457200"/>
            <a:ext cx="0" cy="6858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469900" y="6124657"/>
            <a:ext cx="0" cy="4953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hasCustomPrompt="1"/>
          </p:nvPr>
        </p:nvSpPr>
        <p:spPr>
          <a:xfrm>
            <a:off x="584200" y="380941"/>
            <a:ext cx="3632200" cy="923330"/>
          </a:xfrm>
          <a:prstGeom prst="rect">
            <a:avLst/>
          </a:prstGeom>
          <a:noFill/>
        </p:spPr>
        <p:txBody>
          <a:bodyPr wrap="square" rtlCol="0">
            <a:spAutoFit/>
          </a:bodyPr>
          <a:lstStyle>
            <a:lvl1pPr>
              <a:defRPr lang="uk-UA" sz="3000" b="1">
                <a:latin typeface="+mn-lt"/>
                <a:ea typeface="Roboto Condensed" panose="02000000000000000000" pitchFamily="2" charset="0"/>
                <a:cs typeface="+mn-cs"/>
              </a:defRPr>
            </a:lvl1pPr>
          </a:lstStyle>
          <a:p>
            <a:pPr marL="0" lvl="0"/>
            <a:r>
              <a:rPr lang="en-US"/>
              <a:t>click to edit master title style</a:t>
            </a:r>
            <a:endParaRPr lang="uk-UA"/>
          </a:p>
        </p:txBody>
      </p:sp>
      <p:sp>
        <p:nvSpPr>
          <p:cNvPr id="6" name="TextBox 3">
            <a:extLst>
              <a:ext uri="{FF2B5EF4-FFF2-40B4-BE49-F238E27FC236}">
                <a16:creationId xmlns:a16="http://schemas.microsoft.com/office/drawing/2014/main" id="{50A91F83-E42F-47FB-98EE-76DF2B042F65}"/>
              </a:ext>
            </a:extLst>
          </p:cNvPr>
          <p:cNvSpPr txBox="1"/>
          <p:nvPr userDrawn="1"/>
        </p:nvSpPr>
        <p:spPr>
          <a:xfrm>
            <a:off x="469900" y="6132881"/>
            <a:ext cx="1184088" cy="430887"/>
          </a:xfrm>
          <a:prstGeom prst="rect">
            <a:avLst/>
          </a:prstGeom>
          <a:noFill/>
        </p:spPr>
        <p:txBody>
          <a:bodyPr wrap="square" rtlCol="0">
            <a:spAutoFit/>
          </a:bodyPr>
          <a:lstStyle/>
          <a:p>
            <a:r>
              <a:rPr lang="en-US" sz="2200" b="1" dirty="0">
                <a:solidFill>
                  <a:schemeClr val="bg2">
                    <a:lumMod val="65000"/>
                  </a:schemeClr>
                </a:solidFill>
              </a:rPr>
              <a:t>K9.</a:t>
            </a:r>
            <a:r>
              <a:rPr lang="en-US" sz="2200" b="1" dirty="0">
                <a:solidFill>
                  <a:schemeClr val="accent6"/>
                </a:solidFill>
              </a:rPr>
              <a:t>4</a:t>
            </a:r>
            <a:endParaRPr lang="uk-UA" sz="2200" b="1" dirty="0">
              <a:solidFill>
                <a:schemeClr val="accent6"/>
              </a:solidFill>
            </a:endParaRPr>
          </a:p>
        </p:txBody>
      </p:sp>
      <p:sp>
        <p:nvSpPr>
          <p:cNvPr id="7" name="Slide Number Placeholder 8"/>
          <p:cNvSpPr>
            <a:spLocks noGrp="1"/>
          </p:cNvSpPr>
          <p:nvPr>
            <p:ph type="sldNum" sz="quarter" idx="10"/>
          </p:nvPr>
        </p:nvSpPr>
        <p:spPr>
          <a:xfrm>
            <a:off x="11277600" y="6048457"/>
            <a:ext cx="1155700" cy="379656"/>
          </a:xfrm>
          <a:prstGeom prst="rect">
            <a:avLst/>
          </a:prstGeom>
          <a:noFill/>
        </p:spPr>
        <p:txBody>
          <a:bodyPr wrap="square" rtlCol="0">
            <a:spAutoFit/>
          </a:bodyPr>
          <a:lstStyle>
            <a:lvl1pPr>
              <a:defRPr lang="uk-UA" sz="1867" b="1" smtClean="0">
                <a:solidFill>
                  <a:schemeClr val="accent2"/>
                </a:solidFill>
              </a:defRPr>
            </a:lvl1pPr>
          </a:lstStyle>
          <a:p>
            <a:pPr algn="l"/>
            <a:r>
              <a:rPr lang="en-US" dirty="0"/>
              <a:t>0</a:t>
            </a:r>
            <a:fld id="{37D409AB-2201-4E18-8A34-C31753AD9B06}" type="slidenum">
              <a:rPr smtClean="0"/>
              <a:pPr algn="l"/>
              <a:t>‹#›</a:t>
            </a:fld>
            <a:endParaRPr dirty="0"/>
          </a:p>
        </p:txBody>
      </p:sp>
      <p:cxnSp>
        <p:nvCxnSpPr>
          <p:cNvPr id="9" name="Straight Connector 6"/>
          <p:cNvCxnSpPr/>
          <p:nvPr userDrawn="1"/>
        </p:nvCxnSpPr>
        <p:spPr>
          <a:xfrm>
            <a:off x="11163300" y="6124657"/>
            <a:ext cx="0" cy="4953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1771426"/>
      </p:ext>
    </p:extLst>
  </p:cSld>
  <p:clrMapOvr>
    <a:masterClrMapping/>
  </p:clrMapOvr>
  <mc:AlternateContent xmlns:mc="http://schemas.openxmlformats.org/markup-compatibility/2006" xmlns:p14="http://schemas.microsoft.com/office/powerpoint/2010/main">
    <mc:Choice Requires="p14">
      <p:transition spd="slow" p14:dur="1750">
        <p14:flip dir="r"/>
      </p:transition>
    </mc:Choice>
    <mc:Fallback xmlns="">
      <p:transition spd="slow">
        <p:fade/>
      </p:transition>
    </mc:Fallback>
  </mc:AlternateContent>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ARK TOP SLIDE">
    <p:spTree>
      <p:nvGrpSpPr>
        <p:cNvPr id="1" name=""/>
        <p:cNvGrpSpPr/>
        <p:nvPr/>
      </p:nvGrpSpPr>
      <p:grpSpPr>
        <a:xfrm>
          <a:off x="0" y="0"/>
          <a:ext cx="0" cy="0"/>
          <a:chOff x="0" y="0"/>
          <a:chExt cx="0" cy="0"/>
        </a:xfrm>
      </p:grpSpPr>
      <p:sp>
        <p:nvSpPr>
          <p:cNvPr id="3" name="Rectangle 2"/>
          <p:cNvSpPr/>
          <p:nvPr userDrawn="1"/>
        </p:nvSpPr>
        <p:spPr>
          <a:xfrm>
            <a:off x="0" y="0"/>
            <a:ext cx="12192000" cy="3429000"/>
          </a:xfrm>
          <a:prstGeom prst="rect">
            <a:avLst/>
          </a:prstGeom>
          <a:solidFill>
            <a:schemeClr val="tx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cxnSp>
        <p:nvCxnSpPr>
          <p:cNvPr id="2" name="Straight Connector 1"/>
          <p:cNvCxnSpPr/>
          <p:nvPr userDrawn="1"/>
        </p:nvCxnSpPr>
        <p:spPr>
          <a:xfrm>
            <a:off x="469900" y="457200"/>
            <a:ext cx="0" cy="6858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469900" y="6124657"/>
            <a:ext cx="0" cy="4953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hasCustomPrompt="1"/>
          </p:nvPr>
        </p:nvSpPr>
        <p:spPr>
          <a:xfrm>
            <a:off x="584200" y="380941"/>
            <a:ext cx="3632200" cy="923330"/>
          </a:xfrm>
          <a:prstGeom prst="rect">
            <a:avLst/>
          </a:prstGeom>
          <a:noFill/>
        </p:spPr>
        <p:txBody>
          <a:bodyPr wrap="square" rtlCol="0">
            <a:spAutoFit/>
          </a:bodyPr>
          <a:lstStyle>
            <a:lvl1pPr>
              <a:defRPr lang="uk-UA" sz="3000" b="1">
                <a:solidFill>
                  <a:schemeClr val="bg2"/>
                </a:solidFill>
                <a:latin typeface="+mn-lt"/>
                <a:ea typeface="Roboto Condensed" panose="02000000000000000000" pitchFamily="2" charset="0"/>
                <a:cs typeface="+mn-cs"/>
              </a:defRPr>
            </a:lvl1pPr>
          </a:lstStyle>
          <a:p>
            <a:pPr marL="0" lvl="0"/>
            <a:r>
              <a:rPr lang="en-US"/>
              <a:t>click to edit master title style</a:t>
            </a:r>
            <a:endParaRPr lang="uk-UA"/>
          </a:p>
        </p:txBody>
      </p:sp>
      <p:sp>
        <p:nvSpPr>
          <p:cNvPr id="10" name="TextBox 3">
            <a:extLst>
              <a:ext uri="{FF2B5EF4-FFF2-40B4-BE49-F238E27FC236}">
                <a16:creationId xmlns:a16="http://schemas.microsoft.com/office/drawing/2014/main" id="{500657CE-62F9-4CA7-A9E6-9E50EDF31ED9}"/>
              </a:ext>
            </a:extLst>
          </p:cNvPr>
          <p:cNvSpPr txBox="1"/>
          <p:nvPr userDrawn="1"/>
        </p:nvSpPr>
        <p:spPr>
          <a:xfrm>
            <a:off x="469900" y="6132881"/>
            <a:ext cx="1184088" cy="430887"/>
          </a:xfrm>
          <a:prstGeom prst="rect">
            <a:avLst/>
          </a:prstGeom>
          <a:noFill/>
        </p:spPr>
        <p:txBody>
          <a:bodyPr wrap="square" rtlCol="0">
            <a:spAutoFit/>
          </a:bodyPr>
          <a:lstStyle/>
          <a:p>
            <a:r>
              <a:rPr lang="en-US" sz="2200" b="1" dirty="0">
                <a:solidFill>
                  <a:schemeClr val="bg2">
                    <a:lumMod val="65000"/>
                  </a:schemeClr>
                </a:solidFill>
              </a:rPr>
              <a:t>K9.</a:t>
            </a:r>
            <a:r>
              <a:rPr lang="en-US" sz="2200" b="1" dirty="0">
                <a:solidFill>
                  <a:schemeClr val="accent6"/>
                </a:solidFill>
              </a:rPr>
              <a:t>4</a:t>
            </a:r>
            <a:endParaRPr lang="uk-UA" sz="2200" b="1" dirty="0">
              <a:solidFill>
                <a:schemeClr val="accent6"/>
              </a:solidFill>
            </a:endParaRPr>
          </a:p>
        </p:txBody>
      </p:sp>
      <p:sp>
        <p:nvSpPr>
          <p:cNvPr id="11" name="Slide Number Placeholder 8"/>
          <p:cNvSpPr>
            <a:spLocks noGrp="1"/>
          </p:cNvSpPr>
          <p:nvPr>
            <p:ph type="sldNum" sz="quarter" idx="10"/>
          </p:nvPr>
        </p:nvSpPr>
        <p:spPr>
          <a:xfrm>
            <a:off x="11277600" y="6048457"/>
            <a:ext cx="1155700" cy="379656"/>
          </a:xfrm>
          <a:prstGeom prst="rect">
            <a:avLst/>
          </a:prstGeom>
          <a:noFill/>
        </p:spPr>
        <p:txBody>
          <a:bodyPr wrap="square" rtlCol="0">
            <a:spAutoFit/>
          </a:bodyPr>
          <a:lstStyle>
            <a:lvl1pPr>
              <a:defRPr lang="uk-UA" sz="1867" b="1" smtClean="0">
                <a:solidFill>
                  <a:schemeClr val="accent2"/>
                </a:solidFill>
              </a:defRPr>
            </a:lvl1pPr>
          </a:lstStyle>
          <a:p>
            <a:pPr algn="l"/>
            <a:r>
              <a:rPr lang="en-US" dirty="0"/>
              <a:t>0</a:t>
            </a:r>
            <a:fld id="{37D409AB-2201-4E18-8A34-C31753AD9B06}" type="slidenum">
              <a:rPr smtClean="0"/>
              <a:pPr algn="l"/>
              <a:t>‹#›</a:t>
            </a:fld>
            <a:endParaRPr dirty="0"/>
          </a:p>
        </p:txBody>
      </p:sp>
      <p:cxnSp>
        <p:nvCxnSpPr>
          <p:cNvPr id="12" name="Straight Connector 6"/>
          <p:cNvCxnSpPr/>
          <p:nvPr userDrawn="1"/>
        </p:nvCxnSpPr>
        <p:spPr>
          <a:xfrm>
            <a:off x="11163300" y="6124657"/>
            <a:ext cx="0" cy="4953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746141"/>
      </p:ext>
    </p:extLst>
  </p:cSld>
  <p:clrMapOvr>
    <a:masterClrMapping/>
  </p:clrMapOvr>
  <mc:AlternateContent xmlns:mc="http://schemas.openxmlformats.org/markup-compatibility/2006" xmlns:p14="http://schemas.microsoft.com/office/powerpoint/2010/main">
    <mc:Choice Requires="p14">
      <p:transition spd="slow" p14:dur="1750">
        <p14:flip dir="r"/>
      </p:transition>
    </mc:Choice>
    <mc:Fallback xmlns="">
      <p:transition spd="slow">
        <p:fade/>
      </p:transition>
    </mc:Fallback>
  </mc:AlternateContent>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ARK MIDDLE">
    <p:spTree>
      <p:nvGrpSpPr>
        <p:cNvPr id="1" name=""/>
        <p:cNvGrpSpPr/>
        <p:nvPr/>
      </p:nvGrpSpPr>
      <p:grpSpPr>
        <a:xfrm>
          <a:off x="0" y="0"/>
          <a:ext cx="0" cy="0"/>
          <a:chOff x="0" y="0"/>
          <a:chExt cx="0" cy="0"/>
        </a:xfrm>
      </p:grpSpPr>
      <p:cxnSp>
        <p:nvCxnSpPr>
          <p:cNvPr id="2" name="Straight Connector 1"/>
          <p:cNvCxnSpPr/>
          <p:nvPr userDrawn="1"/>
        </p:nvCxnSpPr>
        <p:spPr>
          <a:xfrm>
            <a:off x="469900" y="457200"/>
            <a:ext cx="0" cy="6858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469900" y="6124657"/>
            <a:ext cx="0" cy="4953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11163300" y="6124657"/>
            <a:ext cx="0" cy="4953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hasCustomPrompt="1"/>
          </p:nvPr>
        </p:nvSpPr>
        <p:spPr>
          <a:xfrm>
            <a:off x="584200" y="380941"/>
            <a:ext cx="3632200" cy="923330"/>
          </a:xfrm>
          <a:prstGeom prst="rect">
            <a:avLst/>
          </a:prstGeom>
          <a:noFill/>
        </p:spPr>
        <p:txBody>
          <a:bodyPr wrap="square" rtlCol="0">
            <a:spAutoFit/>
          </a:bodyPr>
          <a:lstStyle>
            <a:lvl1pPr>
              <a:defRPr lang="uk-UA" sz="3000" b="1">
                <a:latin typeface="+mn-lt"/>
                <a:ea typeface="Roboto Condensed" panose="02000000000000000000" pitchFamily="2" charset="0"/>
                <a:cs typeface="+mn-cs"/>
              </a:defRPr>
            </a:lvl1pPr>
          </a:lstStyle>
          <a:p>
            <a:pPr marL="0" lvl="0"/>
            <a:r>
              <a:rPr lang="en-US"/>
              <a:t>click to edit master title style</a:t>
            </a:r>
            <a:endParaRPr lang="uk-UA"/>
          </a:p>
        </p:txBody>
      </p:sp>
      <p:sp>
        <p:nvSpPr>
          <p:cNvPr id="9" name="Slide Number Placeholder 8"/>
          <p:cNvSpPr>
            <a:spLocks noGrp="1"/>
          </p:cNvSpPr>
          <p:nvPr>
            <p:ph type="sldNum" sz="quarter" idx="10"/>
          </p:nvPr>
        </p:nvSpPr>
        <p:spPr>
          <a:xfrm>
            <a:off x="11277600" y="6048457"/>
            <a:ext cx="1155700" cy="379656"/>
          </a:xfrm>
          <a:prstGeom prst="rect">
            <a:avLst/>
          </a:prstGeom>
          <a:noFill/>
        </p:spPr>
        <p:txBody>
          <a:bodyPr wrap="square" rtlCol="0">
            <a:spAutoFit/>
          </a:bodyPr>
          <a:lstStyle>
            <a:lvl1pPr>
              <a:defRPr lang="uk-UA" sz="1867" b="1" smtClean="0">
                <a:solidFill>
                  <a:schemeClr val="accent2"/>
                </a:solidFill>
              </a:defRPr>
            </a:lvl1pPr>
          </a:lstStyle>
          <a:p>
            <a:pPr algn="l"/>
            <a:r>
              <a:rPr lang="en-US" dirty="0"/>
              <a:t>0</a:t>
            </a:r>
            <a:fld id="{37D409AB-2201-4E18-8A34-C31753AD9B06}" type="slidenum">
              <a:rPr smtClean="0"/>
              <a:pPr algn="l"/>
              <a:t>‹#›</a:t>
            </a:fld>
            <a:endParaRPr dirty="0"/>
          </a:p>
        </p:txBody>
      </p:sp>
      <p:sp>
        <p:nvSpPr>
          <p:cNvPr id="10" name="Rectangle 9"/>
          <p:cNvSpPr/>
          <p:nvPr userDrawn="1"/>
        </p:nvSpPr>
        <p:spPr>
          <a:xfrm>
            <a:off x="0" y="1600200"/>
            <a:ext cx="12192000" cy="3657600"/>
          </a:xfrm>
          <a:prstGeom prst="rect">
            <a:avLst/>
          </a:prstGeom>
          <a:solidFill>
            <a:schemeClr val="tx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sp>
        <p:nvSpPr>
          <p:cNvPr id="11" name="TextBox 3">
            <a:extLst>
              <a:ext uri="{FF2B5EF4-FFF2-40B4-BE49-F238E27FC236}">
                <a16:creationId xmlns:a16="http://schemas.microsoft.com/office/drawing/2014/main" id="{1CD7AE6B-0788-478E-9C19-275822D9CEF6}"/>
              </a:ext>
            </a:extLst>
          </p:cNvPr>
          <p:cNvSpPr txBox="1"/>
          <p:nvPr userDrawn="1"/>
        </p:nvSpPr>
        <p:spPr>
          <a:xfrm>
            <a:off x="469900" y="6132881"/>
            <a:ext cx="1184088" cy="430887"/>
          </a:xfrm>
          <a:prstGeom prst="rect">
            <a:avLst/>
          </a:prstGeom>
          <a:noFill/>
        </p:spPr>
        <p:txBody>
          <a:bodyPr wrap="square" rtlCol="0">
            <a:spAutoFit/>
          </a:bodyPr>
          <a:lstStyle/>
          <a:p>
            <a:r>
              <a:rPr lang="en-US" sz="2200" b="1" dirty="0">
                <a:solidFill>
                  <a:schemeClr val="bg2">
                    <a:lumMod val="65000"/>
                  </a:schemeClr>
                </a:solidFill>
              </a:rPr>
              <a:t>K9.</a:t>
            </a:r>
            <a:r>
              <a:rPr lang="en-US" sz="2200" b="1" dirty="0">
                <a:solidFill>
                  <a:schemeClr val="accent6"/>
                </a:solidFill>
              </a:rPr>
              <a:t>4</a:t>
            </a:r>
            <a:endParaRPr lang="uk-UA" sz="2200" b="1" dirty="0">
              <a:solidFill>
                <a:schemeClr val="accent6"/>
              </a:solidFill>
            </a:endParaRPr>
          </a:p>
        </p:txBody>
      </p:sp>
    </p:spTree>
    <p:extLst>
      <p:ext uri="{BB962C8B-B14F-4D97-AF65-F5344CB8AC3E}">
        <p14:creationId xmlns:p14="http://schemas.microsoft.com/office/powerpoint/2010/main" val="246652407"/>
      </p:ext>
    </p:extLst>
  </p:cSld>
  <p:clrMapOvr>
    <a:masterClrMapping/>
  </p:clrMapOvr>
  <mc:AlternateContent xmlns:mc="http://schemas.openxmlformats.org/markup-compatibility/2006" xmlns:p14="http://schemas.microsoft.com/office/powerpoint/2010/main">
    <mc:Choice Requires="p14">
      <p:transition spd="slow" p14:dur="1750">
        <p14:flip dir="r"/>
      </p:transition>
    </mc:Choice>
    <mc:Fallback xmlns="">
      <p:transition spd="slow">
        <p:fade/>
      </p:transition>
    </mc:Fallback>
  </mc:AlternateContent>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ARK BOTTOM SLIDE">
    <p:spTree>
      <p:nvGrpSpPr>
        <p:cNvPr id="1" name=""/>
        <p:cNvGrpSpPr/>
        <p:nvPr/>
      </p:nvGrpSpPr>
      <p:grpSpPr>
        <a:xfrm>
          <a:off x="0" y="0"/>
          <a:ext cx="0" cy="0"/>
          <a:chOff x="0" y="0"/>
          <a:chExt cx="0" cy="0"/>
        </a:xfrm>
      </p:grpSpPr>
      <p:sp>
        <p:nvSpPr>
          <p:cNvPr id="3" name="Rectangle 2"/>
          <p:cNvSpPr/>
          <p:nvPr userDrawn="1"/>
        </p:nvSpPr>
        <p:spPr>
          <a:xfrm>
            <a:off x="0" y="3429000"/>
            <a:ext cx="12192000" cy="3429000"/>
          </a:xfrm>
          <a:prstGeom prst="rect">
            <a:avLst/>
          </a:prstGeom>
          <a:solidFill>
            <a:schemeClr val="tx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uk-UA" sz="1867">
              <a:solidFill>
                <a:schemeClr val="tx1"/>
              </a:solidFill>
            </a:endParaRPr>
          </a:p>
        </p:txBody>
      </p:sp>
      <p:cxnSp>
        <p:nvCxnSpPr>
          <p:cNvPr id="2" name="Straight Connector 1"/>
          <p:cNvCxnSpPr/>
          <p:nvPr userDrawn="1"/>
        </p:nvCxnSpPr>
        <p:spPr>
          <a:xfrm>
            <a:off x="469900" y="457200"/>
            <a:ext cx="0" cy="6858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469900" y="6124657"/>
            <a:ext cx="0" cy="4953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hasCustomPrompt="1"/>
          </p:nvPr>
        </p:nvSpPr>
        <p:spPr>
          <a:xfrm>
            <a:off x="584200" y="380941"/>
            <a:ext cx="3632200" cy="923330"/>
          </a:xfrm>
          <a:prstGeom prst="rect">
            <a:avLst/>
          </a:prstGeom>
          <a:noFill/>
        </p:spPr>
        <p:txBody>
          <a:bodyPr wrap="square" rtlCol="0">
            <a:spAutoFit/>
          </a:bodyPr>
          <a:lstStyle>
            <a:lvl1pPr>
              <a:defRPr lang="uk-UA" sz="3000" b="1">
                <a:solidFill>
                  <a:schemeClr val="tx1"/>
                </a:solidFill>
                <a:latin typeface="+mn-lt"/>
                <a:ea typeface="Roboto Condensed" panose="02000000000000000000" pitchFamily="2" charset="0"/>
                <a:cs typeface="+mn-cs"/>
              </a:defRPr>
            </a:lvl1pPr>
          </a:lstStyle>
          <a:p>
            <a:pPr marL="0" lvl="0"/>
            <a:r>
              <a:rPr lang="en-US"/>
              <a:t>click to edit master title style</a:t>
            </a:r>
            <a:endParaRPr lang="uk-UA"/>
          </a:p>
        </p:txBody>
      </p:sp>
      <p:sp>
        <p:nvSpPr>
          <p:cNvPr id="10" name="TextBox 3">
            <a:extLst>
              <a:ext uri="{FF2B5EF4-FFF2-40B4-BE49-F238E27FC236}">
                <a16:creationId xmlns:a16="http://schemas.microsoft.com/office/drawing/2014/main" id="{5A1E6C1A-21FE-4AF3-8A16-B8196AB90275}"/>
              </a:ext>
            </a:extLst>
          </p:cNvPr>
          <p:cNvSpPr txBox="1"/>
          <p:nvPr userDrawn="1"/>
        </p:nvSpPr>
        <p:spPr>
          <a:xfrm>
            <a:off x="469900" y="6132881"/>
            <a:ext cx="1184088" cy="430887"/>
          </a:xfrm>
          <a:prstGeom prst="rect">
            <a:avLst/>
          </a:prstGeom>
          <a:noFill/>
        </p:spPr>
        <p:txBody>
          <a:bodyPr wrap="square" rtlCol="0">
            <a:spAutoFit/>
          </a:bodyPr>
          <a:lstStyle/>
          <a:p>
            <a:r>
              <a:rPr lang="en-US" sz="2200" b="1" dirty="0">
                <a:solidFill>
                  <a:schemeClr val="bg2"/>
                </a:solidFill>
              </a:rPr>
              <a:t>K9.</a:t>
            </a:r>
            <a:r>
              <a:rPr lang="en-US" sz="2200" b="1" dirty="0">
                <a:solidFill>
                  <a:schemeClr val="accent6"/>
                </a:solidFill>
              </a:rPr>
              <a:t>4</a:t>
            </a:r>
            <a:endParaRPr lang="uk-UA" sz="2200" b="1" dirty="0">
              <a:solidFill>
                <a:schemeClr val="accent6"/>
              </a:solidFill>
            </a:endParaRPr>
          </a:p>
        </p:txBody>
      </p:sp>
      <p:sp>
        <p:nvSpPr>
          <p:cNvPr id="11" name="Slide Number Placeholder 8"/>
          <p:cNvSpPr>
            <a:spLocks noGrp="1"/>
          </p:cNvSpPr>
          <p:nvPr>
            <p:ph type="sldNum" sz="quarter" idx="10"/>
          </p:nvPr>
        </p:nvSpPr>
        <p:spPr>
          <a:xfrm>
            <a:off x="11277600" y="6048457"/>
            <a:ext cx="1155700" cy="379656"/>
          </a:xfrm>
          <a:prstGeom prst="rect">
            <a:avLst/>
          </a:prstGeom>
          <a:noFill/>
        </p:spPr>
        <p:txBody>
          <a:bodyPr wrap="square" rtlCol="0">
            <a:spAutoFit/>
          </a:bodyPr>
          <a:lstStyle>
            <a:lvl1pPr>
              <a:defRPr lang="uk-UA" sz="1867" b="1" smtClean="0">
                <a:solidFill>
                  <a:schemeClr val="accent2"/>
                </a:solidFill>
              </a:defRPr>
            </a:lvl1pPr>
          </a:lstStyle>
          <a:p>
            <a:pPr algn="l"/>
            <a:r>
              <a:rPr lang="en-US" dirty="0"/>
              <a:t>0</a:t>
            </a:r>
            <a:fld id="{37D409AB-2201-4E18-8A34-C31753AD9B06}" type="slidenum">
              <a:rPr smtClean="0"/>
              <a:pPr algn="l"/>
              <a:t>‹#›</a:t>
            </a:fld>
            <a:endParaRPr dirty="0"/>
          </a:p>
        </p:txBody>
      </p:sp>
      <p:cxnSp>
        <p:nvCxnSpPr>
          <p:cNvPr id="12" name="Straight Connector 6"/>
          <p:cNvCxnSpPr/>
          <p:nvPr userDrawn="1"/>
        </p:nvCxnSpPr>
        <p:spPr>
          <a:xfrm>
            <a:off x="11163300" y="6124657"/>
            <a:ext cx="0" cy="4953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2752276"/>
      </p:ext>
    </p:extLst>
  </p:cSld>
  <p:clrMapOvr>
    <a:masterClrMapping/>
  </p:clrMapOvr>
  <mc:AlternateContent xmlns:mc="http://schemas.openxmlformats.org/markup-compatibility/2006" xmlns:p14="http://schemas.microsoft.com/office/powerpoint/2010/main">
    <mc:Choice Requires="p14">
      <p:transition spd="slow" p14:dur="1750">
        <p14:flip dir="r"/>
      </p:transition>
    </mc:Choice>
    <mc:Fallback xmlns="">
      <p:transition spd="slow">
        <p:fade/>
      </p:transition>
    </mc:Fallback>
  </mc:AlternateContent>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IMG-SLIDE OPT-8">
    <p:spTree>
      <p:nvGrpSpPr>
        <p:cNvPr id="1" name=""/>
        <p:cNvGrpSpPr/>
        <p:nvPr/>
      </p:nvGrpSpPr>
      <p:grpSpPr>
        <a:xfrm>
          <a:off x="0" y="0"/>
          <a:ext cx="0" cy="0"/>
          <a:chOff x="0" y="0"/>
          <a:chExt cx="0" cy="0"/>
        </a:xfrm>
      </p:grpSpPr>
      <p:cxnSp>
        <p:nvCxnSpPr>
          <p:cNvPr id="2" name="Straight Connector 1"/>
          <p:cNvCxnSpPr/>
          <p:nvPr userDrawn="1"/>
        </p:nvCxnSpPr>
        <p:spPr>
          <a:xfrm>
            <a:off x="469900" y="457200"/>
            <a:ext cx="0" cy="6858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469900" y="6124657"/>
            <a:ext cx="0" cy="4953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11163300" y="6124657"/>
            <a:ext cx="0" cy="4953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hasCustomPrompt="1"/>
          </p:nvPr>
        </p:nvSpPr>
        <p:spPr>
          <a:xfrm>
            <a:off x="584200" y="380941"/>
            <a:ext cx="3632200" cy="923330"/>
          </a:xfrm>
          <a:prstGeom prst="rect">
            <a:avLst/>
          </a:prstGeom>
          <a:noFill/>
        </p:spPr>
        <p:txBody>
          <a:bodyPr wrap="square" rtlCol="0">
            <a:spAutoFit/>
          </a:bodyPr>
          <a:lstStyle>
            <a:lvl1pPr>
              <a:defRPr lang="uk-UA" sz="3000" b="1">
                <a:latin typeface="+mn-lt"/>
                <a:ea typeface="Roboto Condensed" panose="02000000000000000000" pitchFamily="2" charset="0"/>
                <a:cs typeface="+mn-cs"/>
              </a:defRPr>
            </a:lvl1pPr>
          </a:lstStyle>
          <a:p>
            <a:pPr marL="0" lvl="0"/>
            <a:r>
              <a:rPr lang="en-US"/>
              <a:t>click to edit master title style</a:t>
            </a:r>
            <a:endParaRPr lang="uk-UA"/>
          </a:p>
        </p:txBody>
      </p:sp>
      <p:sp>
        <p:nvSpPr>
          <p:cNvPr id="6" name="Picture Placeholder 5"/>
          <p:cNvSpPr>
            <a:spLocks noGrp="1"/>
          </p:cNvSpPr>
          <p:nvPr>
            <p:ph type="pic" sz="quarter" idx="11"/>
          </p:nvPr>
        </p:nvSpPr>
        <p:spPr>
          <a:xfrm>
            <a:off x="0" y="1600200"/>
            <a:ext cx="6096000" cy="3657600"/>
          </a:xfrm>
          <a:prstGeom prst="rect">
            <a:avLst/>
          </a:prstGeom>
        </p:spPr>
        <p:txBody>
          <a:bodyPr/>
          <a:lstStyle/>
          <a:p>
            <a:endParaRPr lang="uk-UA"/>
          </a:p>
        </p:txBody>
      </p:sp>
      <p:sp>
        <p:nvSpPr>
          <p:cNvPr id="10" name="TextBox 3"/>
          <p:cNvSpPr txBox="1"/>
          <p:nvPr userDrawn="1"/>
        </p:nvSpPr>
        <p:spPr>
          <a:xfrm>
            <a:off x="469900" y="6132881"/>
            <a:ext cx="1184088" cy="430887"/>
          </a:xfrm>
          <a:prstGeom prst="rect">
            <a:avLst/>
          </a:prstGeom>
          <a:noFill/>
        </p:spPr>
        <p:txBody>
          <a:bodyPr wrap="square" rtlCol="0">
            <a:spAutoFit/>
          </a:bodyPr>
          <a:lstStyle/>
          <a:p>
            <a:r>
              <a:rPr lang="en-US" sz="2200" b="1" dirty="0">
                <a:solidFill>
                  <a:schemeClr val="bg2">
                    <a:lumMod val="65000"/>
                  </a:schemeClr>
                </a:solidFill>
              </a:rPr>
              <a:t>K9.</a:t>
            </a:r>
            <a:r>
              <a:rPr lang="en-US" sz="2200" b="1" dirty="0">
                <a:solidFill>
                  <a:schemeClr val="accent6"/>
                </a:solidFill>
              </a:rPr>
              <a:t>4</a:t>
            </a:r>
            <a:endParaRPr lang="uk-UA" sz="2200" b="1" dirty="0">
              <a:solidFill>
                <a:schemeClr val="accent6"/>
              </a:solidFill>
            </a:endParaRPr>
          </a:p>
        </p:txBody>
      </p:sp>
      <p:sp>
        <p:nvSpPr>
          <p:cNvPr id="11" name="Slide Number Placeholder 8"/>
          <p:cNvSpPr>
            <a:spLocks noGrp="1"/>
          </p:cNvSpPr>
          <p:nvPr>
            <p:ph type="sldNum" sz="quarter" idx="10"/>
          </p:nvPr>
        </p:nvSpPr>
        <p:spPr>
          <a:xfrm>
            <a:off x="11277600" y="6048457"/>
            <a:ext cx="1155700" cy="379656"/>
          </a:xfrm>
          <a:prstGeom prst="rect">
            <a:avLst/>
          </a:prstGeom>
          <a:noFill/>
        </p:spPr>
        <p:txBody>
          <a:bodyPr wrap="square" rtlCol="0">
            <a:spAutoFit/>
          </a:bodyPr>
          <a:lstStyle>
            <a:lvl1pPr>
              <a:defRPr lang="uk-UA" sz="1867" b="1" smtClean="0">
                <a:solidFill>
                  <a:schemeClr val="accent2"/>
                </a:solidFill>
              </a:defRPr>
            </a:lvl1pPr>
          </a:lstStyle>
          <a:p>
            <a:pPr algn="l"/>
            <a:r>
              <a:rPr lang="en-US" dirty="0"/>
              <a:t>0</a:t>
            </a:r>
            <a:fld id="{37D409AB-2201-4E18-8A34-C31753AD9B06}" type="slidenum">
              <a:rPr smtClean="0"/>
              <a:pPr algn="l"/>
              <a:t>‹#›</a:t>
            </a:fld>
            <a:endParaRPr dirty="0"/>
          </a:p>
        </p:txBody>
      </p:sp>
    </p:spTree>
    <p:extLst>
      <p:ext uri="{BB962C8B-B14F-4D97-AF65-F5344CB8AC3E}">
        <p14:creationId xmlns:p14="http://schemas.microsoft.com/office/powerpoint/2010/main" val="1152590187"/>
      </p:ext>
    </p:extLst>
  </p:cSld>
  <p:clrMapOvr>
    <a:masterClrMapping/>
  </p:clrMapOvr>
  <mc:AlternateContent xmlns:mc="http://schemas.openxmlformats.org/markup-compatibility/2006" xmlns:p14="http://schemas.microsoft.com/office/powerpoint/2010/main">
    <mc:Choice Requires="p14">
      <p:transition spd="slow" p14:dur="1750">
        <p14:flip dir="r"/>
      </p:transition>
    </mc:Choice>
    <mc:Fallback xmlns="">
      <p:transition spd="slow">
        <p:fade/>
      </p:transition>
    </mc:Fallback>
  </mc:AlternateContent>
  <p:hf hdr="0" ftr="0" dt="0"/>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06247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9" r:id="rId7"/>
  </p:sldLayoutIdLst>
  <mc:AlternateContent xmlns:mc="http://schemas.openxmlformats.org/markup-compatibility/2006" xmlns:p14="http://schemas.microsoft.com/office/powerpoint/2010/main">
    <mc:Choice Requires="p14">
      <p:transition spd="slow" p14:dur="1750">
        <p14:flip dir="r"/>
      </p:transition>
    </mc:Choice>
    <mc:Fallback xmlns="">
      <p:transition spd="slow">
        <p:fade/>
      </p:transition>
    </mc:Fallback>
  </mc:AlternateContent>
  <p:txStyles>
    <p:titleStyle>
      <a:lvl1pPr algn="l" defTabSz="914446"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11" indent="-228611" algn="l" defTabSz="91444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34" indent="-228611" algn="l" defTabSz="91444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57" indent="-228611" algn="l" defTabSz="91444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80"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03"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726"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394"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46" rtl="0" eaLnBrk="1" latinLnBrk="0" hangingPunct="1">
        <a:defRPr sz="1800" kern="1200">
          <a:solidFill>
            <a:schemeClr val="tx1"/>
          </a:solidFill>
          <a:latin typeface="+mn-lt"/>
          <a:ea typeface="+mn-ea"/>
          <a:cs typeface="+mn-cs"/>
        </a:defRPr>
      </a:lvl1pPr>
      <a:lvl2pPr marL="457223" algn="l" defTabSz="914446" rtl="0" eaLnBrk="1" latinLnBrk="0" hangingPunct="1">
        <a:defRPr sz="1800" kern="1200">
          <a:solidFill>
            <a:schemeClr val="tx1"/>
          </a:solidFill>
          <a:latin typeface="+mn-lt"/>
          <a:ea typeface="+mn-ea"/>
          <a:cs typeface="+mn-cs"/>
        </a:defRPr>
      </a:lvl2pPr>
      <a:lvl3pPr marL="914446" algn="l" defTabSz="914446" rtl="0" eaLnBrk="1" latinLnBrk="0" hangingPunct="1">
        <a:defRPr sz="1800" kern="1200">
          <a:solidFill>
            <a:schemeClr val="tx1"/>
          </a:solidFill>
          <a:latin typeface="+mn-lt"/>
          <a:ea typeface="+mn-ea"/>
          <a:cs typeface="+mn-cs"/>
        </a:defRPr>
      </a:lvl3pPr>
      <a:lvl4pPr marL="1371669" algn="l" defTabSz="914446" rtl="0" eaLnBrk="1" latinLnBrk="0" hangingPunct="1">
        <a:defRPr sz="1800" kern="1200">
          <a:solidFill>
            <a:schemeClr val="tx1"/>
          </a:solidFill>
          <a:latin typeface="+mn-lt"/>
          <a:ea typeface="+mn-ea"/>
          <a:cs typeface="+mn-cs"/>
        </a:defRPr>
      </a:lvl4pPr>
      <a:lvl5pPr marL="1828891" algn="l" defTabSz="914446" rtl="0" eaLnBrk="1" latinLnBrk="0" hangingPunct="1">
        <a:defRPr sz="1800" kern="1200">
          <a:solidFill>
            <a:schemeClr val="tx1"/>
          </a:solidFill>
          <a:latin typeface="+mn-lt"/>
          <a:ea typeface="+mn-ea"/>
          <a:cs typeface="+mn-cs"/>
        </a:defRPr>
      </a:lvl5pPr>
      <a:lvl6pPr marL="2286114" algn="l" defTabSz="914446" rtl="0" eaLnBrk="1" latinLnBrk="0" hangingPunct="1">
        <a:defRPr sz="1800" kern="1200">
          <a:solidFill>
            <a:schemeClr val="tx1"/>
          </a:solidFill>
          <a:latin typeface="+mn-lt"/>
          <a:ea typeface="+mn-ea"/>
          <a:cs typeface="+mn-cs"/>
        </a:defRPr>
      </a:lvl6pPr>
      <a:lvl7pPr marL="2743337" algn="l" defTabSz="914446" rtl="0" eaLnBrk="1" latinLnBrk="0" hangingPunct="1">
        <a:defRPr sz="1800" kern="1200">
          <a:solidFill>
            <a:schemeClr val="tx1"/>
          </a:solidFill>
          <a:latin typeface="+mn-lt"/>
          <a:ea typeface="+mn-ea"/>
          <a:cs typeface="+mn-cs"/>
        </a:defRPr>
      </a:lvl7pPr>
      <a:lvl8pPr marL="3200560" algn="l" defTabSz="914446" rtl="0" eaLnBrk="1" latinLnBrk="0" hangingPunct="1">
        <a:defRPr sz="1800" kern="1200">
          <a:solidFill>
            <a:schemeClr val="tx1"/>
          </a:solidFill>
          <a:latin typeface="+mn-lt"/>
          <a:ea typeface="+mn-ea"/>
          <a:cs typeface="+mn-cs"/>
        </a:defRPr>
      </a:lvl8pPr>
      <a:lvl9pPr marL="3657783" algn="l" defTabSz="91444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3605515" y="1964803"/>
            <a:ext cx="4774787" cy="2123658"/>
          </a:xfrm>
          <a:prstGeom prst="rect">
            <a:avLst/>
          </a:prstGeom>
          <a:noFill/>
        </p:spPr>
        <p:txBody>
          <a:bodyPr wrap="square" rtlCol="0">
            <a:spAutoFit/>
          </a:bodyPr>
          <a:lstStyle/>
          <a:p>
            <a:pPr algn="ctr" defTabSz="914446"/>
            <a:r>
              <a:rPr lang="en-US" sz="4400" b="1" dirty="0" err="1">
                <a:solidFill>
                  <a:srgbClr val="B32066"/>
                </a:solidFill>
                <a:ea typeface="Lato Semibold" panose="020F0502020204030203" pitchFamily="34" charset="0"/>
                <a:cs typeface="Lato Semibold" panose="020F0502020204030203" pitchFamily="34" charset="0"/>
              </a:rPr>
              <a:t>Rozvoj</a:t>
            </a:r>
            <a:r>
              <a:rPr lang="en-US" sz="4400" b="1" dirty="0">
                <a:solidFill>
                  <a:srgbClr val="B32066"/>
                </a:solidFill>
                <a:ea typeface="Lato Semibold" panose="020F0502020204030203" pitchFamily="34" charset="0"/>
                <a:cs typeface="Lato Semibold" panose="020F0502020204030203" pitchFamily="34" charset="0"/>
              </a:rPr>
              <a:t> </a:t>
            </a:r>
            <a:r>
              <a:rPr lang="en-US" sz="4400" b="1" dirty="0" err="1">
                <a:solidFill>
                  <a:srgbClr val="B32066"/>
                </a:solidFill>
                <a:ea typeface="Lato Semibold" panose="020F0502020204030203" pitchFamily="34" charset="0"/>
                <a:cs typeface="Lato Semibold" panose="020F0502020204030203" pitchFamily="34" charset="0"/>
              </a:rPr>
              <a:t>centrálnej</a:t>
            </a:r>
            <a:r>
              <a:rPr lang="en-US" sz="4400" b="1" dirty="0">
                <a:solidFill>
                  <a:srgbClr val="B32066"/>
                </a:solidFill>
                <a:ea typeface="Lato Semibold" panose="020F0502020204030203" pitchFamily="34" charset="0"/>
                <a:cs typeface="Lato Semibold" panose="020F0502020204030203" pitchFamily="34" charset="0"/>
              </a:rPr>
              <a:t> platformy </a:t>
            </a:r>
            <a:r>
              <a:rPr lang="en-US" sz="4400" b="1" dirty="0" err="1">
                <a:solidFill>
                  <a:srgbClr val="B32066"/>
                </a:solidFill>
                <a:ea typeface="Lato Semibold" panose="020F0502020204030203" pitchFamily="34" charset="0"/>
                <a:cs typeface="Lato Semibold" panose="020F0502020204030203" pitchFamily="34" charset="0"/>
              </a:rPr>
              <a:t>integrácie</a:t>
            </a:r>
            <a:r>
              <a:rPr lang="en-US" sz="4400" b="1" dirty="0">
                <a:solidFill>
                  <a:srgbClr val="B32066"/>
                </a:solidFill>
                <a:ea typeface="Lato Semibold" panose="020F0502020204030203" pitchFamily="34" charset="0"/>
                <a:cs typeface="Lato Semibold" panose="020F0502020204030203" pitchFamily="34" charset="0"/>
              </a:rPr>
              <a:t> </a:t>
            </a:r>
            <a:r>
              <a:rPr lang="en-US" sz="4400" b="1" dirty="0" err="1">
                <a:solidFill>
                  <a:srgbClr val="B32066"/>
                </a:solidFill>
                <a:ea typeface="Lato Semibold" panose="020F0502020204030203" pitchFamily="34" charset="0"/>
                <a:cs typeface="Lato Semibold" panose="020F0502020204030203" pitchFamily="34" charset="0"/>
              </a:rPr>
              <a:t>údajov</a:t>
            </a:r>
            <a:endParaRPr lang="ru-RU" sz="4400" b="1" dirty="0">
              <a:solidFill>
                <a:srgbClr val="B32066"/>
              </a:solidFill>
              <a:latin typeface="Roboto"/>
              <a:ea typeface="Lato Semibold" panose="020F0502020204030203" pitchFamily="34" charset="0"/>
              <a:cs typeface="Lato Semibold" panose="020F0502020204030203" pitchFamily="34" charset="0"/>
            </a:endParaRPr>
          </a:p>
        </p:txBody>
      </p:sp>
      <p:grpSp>
        <p:nvGrpSpPr>
          <p:cNvPr id="4" name="Group 3"/>
          <p:cNvGrpSpPr/>
          <p:nvPr/>
        </p:nvGrpSpPr>
        <p:grpSpPr>
          <a:xfrm>
            <a:off x="2640046" y="1849056"/>
            <a:ext cx="457200" cy="457200"/>
            <a:chOff x="6324600" y="4114799"/>
            <a:chExt cx="685800" cy="685800"/>
          </a:xfrm>
        </p:grpSpPr>
        <p:cxnSp>
          <p:nvCxnSpPr>
            <p:cNvPr id="6" name="Straight Connector 5"/>
            <p:cNvCxnSpPr/>
            <p:nvPr/>
          </p:nvCxnSpPr>
          <p:spPr>
            <a:xfrm flipV="1">
              <a:off x="6324600" y="4114799"/>
              <a:ext cx="0" cy="68580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6324600" y="4114799"/>
              <a:ext cx="685800" cy="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8" name="Group 7"/>
          <p:cNvGrpSpPr/>
          <p:nvPr/>
        </p:nvGrpSpPr>
        <p:grpSpPr>
          <a:xfrm rot="10800000">
            <a:off x="8940655" y="3793603"/>
            <a:ext cx="457200" cy="457200"/>
            <a:chOff x="6324600" y="4114799"/>
            <a:chExt cx="685800" cy="685800"/>
          </a:xfrm>
        </p:grpSpPr>
        <p:cxnSp>
          <p:nvCxnSpPr>
            <p:cNvPr id="9" name="Straight Connector 8"/>
            <p:cNvCxnSpPr/>
            <p:nvPr/>
          </p:nvCxnSpPr>
          <p:spPr>
            <a:xfrm flipV="1">
              <a:off x="6324600" y="4114799"/>
              <a:ext cx="0" cy="68580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6324600" y="4114799"/>
              <a:ext cx="685800" cy="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18851696"/>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itle 1"/>
          <p:cNvSpPr>
            <a:spLocks noGrp="1"/>
          </p:cNvSpPr>
          <p:nvPr>
            <p:ph type="title"/>
          </p:nvPr>
        </p:nvSpPr>
        <p:spPr>
          <a:xfrm>
            <a:off x="584199" y="380941"/>
            <a:ext cx="9440333" cy="923330"/>
          </a:xfrm>
        </p:spPr>
        <p:txBody>
          <a:bodyPr/>
          <a:lstStyle/>
          <a:p>
            <a:r>
              <a:rPr lang="sk-SK">
                <a:solidFill>
                  <a:srgbClr val="B32066"/>
                </a:solidFill>
                <a:ea typeface="Lato Semibold" panose="020F0502020204030203" pitchFamily="34" charset="0"/>
                <a:cs typeface="Lato Semibold" panose="020F0502020204030203" pitchFamily="34" charset="0"/>
              </a:rPr>
              <a:t>príklady benefitov </a:t>
            </a:r>
            <a:r>
              <a:rPr lang="sk-SK">
                <a:ea typeface="Lato Semibold" panose="020F0502020204030203" pitchFamily="34" charset="0"/>
                <a:cs typeface="Lato Semibold" panose="020F0502020204030203" pitchFamily="34" charset="0"/>
              </a:rPr>
              <a:t>rozvoja platformy integrácie údajov </a:t>
            </a:r>
            <a:r>
              <a:rPr lang="sk-SK">
                <a:solidFill>
                  <a:srgbClr val="B32066"/>
                </a:solidFill>
                <a:ea typeface="Lato Semibold" panose="020F0502020204030203" pitchFamily="34" charset="0"/>
                <a:cs typeface="Lato Semibold" panose="020F0502020204030203" pitchFamily="34" charset="0"/>
              </a:rPr>
              <a:t>pre občanov a podnikateľov </a:t>
            </a:r>
            <a:endParaRPr lang="sk-SK">
              <a:solidFill>
                <a:schemeClr val="accent1"/>
              </a:solidFill>
            </a:endParaRPr>
          </a:p>
        </p:txBody>
      </p:sp>
      <p:sp>
        <p:nvSpPr>
          <p:cNvPr id="32" name="Zástupný objekt pre číslo snímky 2">
            <a:extLst>
              <a:ext uri="{FF2B5EF4-FFF2-40B4-BE49-F238E27FC236}">
                <a16:creationId xmlns:a16="http://schemas.microsoft.com/office/drawing/2014/main" id="{A3017466-BD04-43FF-8995-C1567265ED9D}"/>
              </a:ext>
            </a:extLst>
          </p:cNvPr>
          <p:cNvSpPr txBox="1">
            <a:spLocks/>
          </p:cNvSpPr>
          <p:nvPr/>
        </p:nvSpPr>
        <p:spPr>
          <a:xfrm>
            <a:off x="11277600" y="6048457"/>
            <a:ext cx="1155700" cy="379656"/>
          </a:xfrm>
          <a:prstGeom prst="rect">
            <a:avLst/>
          </a:prstGeom>
          <a:noFill/>
        </p:spPr>
        <p:txBody>
          <a:bodyPr wrap="square" rtlCol="0">
            <a:spAutoFit/>
          </a:bodyPr>
          <a:lstStyle>
            <a:defPPr>
              <a:defRPr lang="sk-SK"/>
            </a:defPPr>
            <a:lvl1pPr marL="0" algn="l" defTabSz="914400" rtl="0" eaLnBrk="1" latinLnBrk="0" hangingPunct="1">
              <a:defRPr lang="uk-UA" sz="1867" b="1" kern="1200" smtClean="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k-SK"/>
              <a:t>0</a:t>
            </a:r>
            <a:fld id="{37D409AB-2201-4E18-8A34-C31753AD9B06}" type="slidenum">
              <a:rPr lang="sk-SK" smtClean="0"/>
              <a:pPr/>
              <a:t>10</a:t>
            </a:fld>
            <a:endParaRPr lang="sk-SK"/>
          </a:p>
        </p:txBody>
      </p:sp>
      <p:sp>
        <p:nvSpPr>
          <p:cNvPr id="2049" name="Rectangle 1"/>
          <p:cNvSpPr>
            <a:spLocks noChangeArrowheads="1"/>
          </p:cNvSpPr>
          <p:nvPr/>
        </p:nvSpPr>
        <p:spPr bwMode="auto">
          <a:xfrm>
            <a:off x="4334931" y="1475400"/>
            <a:ext cx="7806266" cy="3318801"/>
          </a:xfrm>
          <a:prstGeom prst="rect">
            <a:avLst/>
          </a:prstGeom>
          <a:noFill/>
          <a:ln w="9525">
            <a:noFill/>
            <a:miter lim="800000"/>
            <a:headEnd/>
            <a:tailEnd/>
          </a:ln>
          <a:effectLst/>
        </p:spPr>
        <p:txBody>
          <a:bodyPr vert="horz" wrap="square" lIns="91440" tIns="0" rIns="91440" bIns="177744" numCol="1" anchor="ctr" anchorCtr="0" compatLnSpc="1">
            <a:prstTxWarp prst="textNoShape">
              <a:avLst/>
            </a:prstTxWarp>
            <a:spAutoFit/>
          </a:bodyPr>
          <a:lstStyle/>
          <a:p>
            <a:pPr eaLnBrk="0" fontAlgn="base" hangingPunct="0">
              <a:spcBef>
                <a:spcPct val="0"/>
              </a:spcBef>
              <a:spcAft>
                <a:spcPct val="0"/>
              </a:spcAft>
            </a:pPr>
            <a:r>
              <a:rPr lang="sk-SK" sz="1200" dirty="0">
                <a:latin typeface="+mj-lt"/>
              </a:rPr>
              <a:t>Príklad použitia: p</a:t>
            </a:r>
            <a:r>
              <a:rPr lang="en-US" sz="1200" dirty="0" err="1">
                <a:latin typeface="+mj-lt"/>
              </a:rPr>
              <a:t>ri</a:t>
            </a:r>
            <a:r>
              <a:rPr lang="en-US" sz="1200" dirty="0">
                <a:latin typeface="+mj-lt"/>
              </a:rPr>
              <a:t> </a:t>
            </a:r>
            <a:r>
              <a:rPr lang="sk-SK" sz="1200" dirty="0" err="1">
                <a:latin typeface="+mj-lt"/>
              </a:rPr>
              <a:t>obdržaní</a:t>
            </a:r>
            <a:r>
              <a:rPr lang="sk-SK" sz="1200" dirty="0">
                <a:latin typeface="+mj-lt"/>
              </a:rPr>
              <a:t> LV je mi automaticky ponúknutá aj zmena trvalého pobytu na novú adresu a v prípade jej uskutočnenia je táto informácia distribuovaná  na ďalších definovaných adresátov</a:t>
            </a:r>
          </a:p>
          <a:p>
            <a:pPr marL="0" marR="0" lvl="0" indent="0" algn="l" defTabSz="914400" rtl="0" eaLnBrk="0" fontAlgn="base" latinLnBrk="0" hangingPunct="0">
              <a:lnSpc>
                <a:spcPct val="100000"/>
              </a:lnSpc>
              <a:spcBef>
                <a:spcPct val="0"/>
              </a:spcBef>
              <a:spcAft>
                <a:spcPct val="0"/>
              </a:spcAft>
              <a:buClrTx/>
              <a:buSzTx/>
              <a:tabLst/>
            </a:pPr>
            <a:endParaRPr lang="sk-SK" sz="1200" dirty="0">
              <a:latin typeface="+mj-lt"/>
            </a:endParaRPr>
          </a:p>
          <a:p>
            <a:pPr marL="0" marR="0" lvl="0" indent="0" algn="l" defTabSz="914400" rtl="0" eaLnBrk="0" fontAlgn="base" latinLnBrk="0" hangingPunct="0">
              <a:lnSpc>
                <a:spcPct val="100000"/>
              </a:lnSpc>
              <a:spcBef>
                <a:spcPct val="0"/>
              </a:spcBef>
              <a:spcAft>
                <a:spcPct val="0"/>
              </a:spcAft>
              <a:buClrTx/>
              <a:buSzTx/>
              <a:tabLst/>
            </a:pPr>
            <a:r>
              <a:rPr lang="sk-SK" sz="1200" dirty="0">
                <a:latin typeface="+mj-lt"/>
              </a:rPr>
              <a:t>Príklad z praxe: Založenie obchodnej spoločnosti sa prenesie automatizovane zo zdrojového do referenčného registra (RPO), no chýbajúca </a:t>
            </a:r>
            <a:r>
              <a:rPr lang="sk-SK" sz="1200" dirty="0" err="1">
                <a:latin typeface="+mj-lt"/>
              </a:rPr>
              <a:t>push</a:t>
            </a:r>
            <a:r>
              <a:rPr lang="sk-SK" sz="1200" dirty="0">
                <a:latin typeface="+mj-lt"/>
              </a:rPr>
              <a:t> služba si vyžaduje, aby štatutár registroval spoločnosť na </a:t>
            </a:r>
            <a:r>
              <a:rPr lang="sk-SK" sz="1200" dirty="0" err="1">
                <a:latin typeface="+mj-lt"/>
              </a:rPr>
              <a:t>SocP</a:t>
            </a:r>
            <a:r>
              <a:rPr lang="sk-SK" sz="1200" dirty="0">
                <a:latin typeface="+mj-lt"/>
              </a:rPr>
              <a:t>, ZP, DÚ</a:t>
            </a:r>
          </a:p>
          <a:p>
            <a:pPr marL="0" marR="0" lvl="0" indent="0" algn="l" defTabSz="914400" rtl="0" eaLnBrk="0" fontAlgn="base" latinLnBrk="0" hangingPunct="0">
              <a:lnSpc>
                <a:spcPct val="100000"/>
              </a:lnSpc>
              <a:spcBef>
                <a:spcPct val="0"/>
              </a:spcBef>
              <a:spcAft>
                <a:spcPct val="0"/>
              </a:spcAft>
              <a:buClrTx/>
              <a:buSzTx/>
              <a:tabLst/>
            </a:pPr>
            <a:r>
              <a:rPr lang="sk-SK" sz="1200" dirty="0">
                <a:latin typeface="+mj-lt"/>
              </a:rPr>
              <a:t>Prínos: V prípade vytvorenia </a:t>
            </a:r>
            <a:r>
              <a:rPr kumimoji="0" lang="sk-SK" sz="1200" i="0" u="none" strike="noStrike" cap="none" normalizeH="0" baseline="0" dirty="0" err="1">
                <a:ln>
                  <a:noFill/>
                </a:ln>
                <a:effectLst/>
                <a:latin typeface="+mj-lt"/>
                <a:cs typeface="Calibri" pitchFamily="34" charset="0"/>
              </a:rPr>
              <a:t>push</a:t>
            </a:r>
            <a:r>
              <a:rPr kumimoji="0" lang="sk-SK" sz="1200" i="0" u="none" strike="noStrike" cap="none" normalizeH="0" baseline="0" dirty="0">
                <a:ln>
                  <a:noFill/>
                </a:ln>
                <a:effectLst/>
                <a:latin typeface="+mj-lt"/>
                <a:cs typeface="Calibri" pitchFamily="34" charset="0"/>
              </a:rPr>
              <a:t> služby s implementáciou jej rozhrania na strane inštitúcií vyžadujúcich ohlasovacie/registračné povinnosti, môžu tieto inštitúcie dostávať všetky relevantné údaje automatizovane a nemusí budovať ďalšiu</a:t>
            </a:r>
            <a:r>
              <a:rPr kumimoji="0" lang="sk-SK" sz="1200" i="0" u="none" strike="noStrike" cap="none" normalizeH="0" dirty="0">
                <a:ln>
                  <a:noFill/>
                </a:ln>
                <a:effectLst/>
                <a:latin typeface="+mj-lt"/>
                <a:cs typeface="Calibri" pitchFamily="34" charset="0"/>
              </a:rPr>
              <a:t> integráciu na CSRU – odstránenie zbytočnej implementácie a réžie na strane konzumenta údajov</a:t>
            </a:r>
          </a:p>
          <a:p>
            <a:pPr marL="0" marR="0" lvl="0" indent="0" algn="l" defTabSz="914400" rtl="0" eaLnBrk="0" fontAlgn="base" latinLnBrk="0" hangingPunct="0">
              <a:lnSpc>
                <a:spcPct val="100000"/>
              </a:lnSpc>
              <a:spcBef>
                <a:spcPct val="0"/>
              </a:spcBef>
              <a:spcAft>
                <a:spcPct val="0"/>
              </a:spcAft>
              <a:buClrTx/>
              <a:buSzTx/>
              <a:tabLst/>
            </a:pPr>
            <a:endParaRPr lang="sk-SK" sz="1200" dirty="0">
              <a:latin typeface="+mj-lt"/>
              <a:cs typeface="Calibri" pitchFamily="34" charset="0"/>
            </a:endParaRPr>
          </a:p>
          <a:p>
            <a:pPr lvl="0" eaLnBrk="0" fontAlgn="base" hangingPunct="0">
              <a:spcBef>
                <a:spcPct val="0"/>
              </a:spcBef>
              <a:spcAft>
                <a:spcPct val="0"/>
              </a:spcAft>
            </a:pPr>
            <a:r>
              <a:rPr kumimoji="0" lang="sk-SK" sz="1200" i="0" u="none" strike="noStrike" cap="none" normalizeH="0" dirty="0">
                <a:ln>
                  <a:noFill/>
                </a:ln>
                <a:effectLst/>
                <a:latin typeface="+mj-lt"/>
                <a:cs typeface="Calibri" pitchFamily="34" charset="0"/>
              </a:rPr>
              <a:t>Pozn.: </a:t>
            </a:r>
            <a:r>
              <a:rPr lang="sk-SK" sz="1200" dirty="0">
                <a:latin typeface="+mj-lt"/>
              </a:rPr>
              <a:t>Služba bude aktívne propagovať údaje ku prihláseným konzumentom. Táto služba by nebola viazaná iba na referenčné údaje a základné číselníky ale aj na poskytnutie konsolidovaných údajov</a:t>
            </a:r>
          </a:p>
          <a:p>
            <a:pPr lvl="0" eaLnBrk="0" fontAlgn="base" hangingPunct="0">
              <a:spcBef>
                <a:spcPct val="0"/>
              </a:spcBef>
              <a:spcAft>
                <a:spcPct val="0"/>
              </a:spcAft>
            </a:pPr>
            <a:r>
              <a:rPr lang="sk-SK" sz="1200" dirty="0">
                <a:latin typeface="+mj-lt"/>
                <a:cs typeface="Calibri" pitchFamily="34" charset="0"/>
              </a:rPr>
              <a:t>Použitie služby podporuje </a:t>
            </a:r>
            <a:r>
              <a:rPr lang="sk-SK" sz="1200" dirty="0">
                <a:latin typeface="+mj-lt"/>
              </a:rPr>
              <a:t>aktiváciu elektronických schránok občanov</a:t>
            </a:r>
          </a:p>
          <a:p>
            <a:pPr lvl="0" eaLnBrk="0" fontAlgn="base" hangingPunct="0">
              <a:spcBef>
                <a:spcPct val="0"/>
              </a:spcBef>
              <a:spcAft>
                <a:spcPct val="0"/>
              </a:spcAft>
            </a:pPr>
            <a:endParaRPr lang="sk-SK" sz="1200" dirty="0">
              <a:latin typeface="+mj-lt"/>
              <a:cs typeface="Calibri" pitchFamily="34" charset="0"/>
            </a:endParaRPr>
          </a:p>
          <a:p>
            <a:r>
              <a:rPr lang="sk-SK" sz="1200" dirty="0">
                <a:latin typeface="+mj-lt"/>
              </a:rPr>
              <a:t>Ďalšie príklady: Jednorazový príspevok pri narodení dieťaťa - UPSVAR pošle notifikáciu do el. schránky rodičom o možnosti uplatniť si jednorazový príspevok na základe </a:t>
            </a:r>
            <a:r>
              <a:rPr lang="sk-SK" sz="1200" dirty="0" err="1">
                <a:latin typeface="+mj-lt"/>
              </a:rPr>
              <a:t>obdržania</a:t>
            </a:r>
            <a:r>
              <a:rPr lang="sk-SK" sz="1200" dirty="0">
                <a:latin typeface="+mj-lt"/>
              </a:rPr>
              <a:t> automatickej správy o dostupnosti požadovaných údajov (rodný list dieťaťa, potvrdenie lekára, potvrdenie ZP)</a:t>
            </a:r>
          </a:p>
          <a:p>
            <a:endParaRPr kumimoji="0" lang="sk-SK" sz="1200" i="0" u="none" strike="noStrike" cap="none" normalizeH="0" dirty="0">
              <a:ln>
                <a:noFill/>
              </a:ln>
              <a:effectLst/>
              <a:latin typeface="+mj-lt"/>
              <a:cs typeface="Calibri" pitchFamily="34" charset="0"/>
            </a:endParaRPr>
          </a:p>
        </p:txBody>
      </p:sp>
      <p:grpSp>
        <p:nvGrpSpPr>
          <p:cNvPr id="46" name="Skupina 45"/>
          <p:cNvGrpSpPr/>
          <p:nvPr/>
        </p:nvGrpSpPr>
        <p:grpSpPr>
          <a:xfrm>
            <a:off x="376569" y="4756368"/>
            <a:ext cx="3876611" cy="1279399"/>
            <a:chOff x="7827236" y="4769627"/>
            <a:chExt cx="3876611" cy="1279399"/>
          </a:xfrm>
        </p:grpSpPr>
        <p:sp>
          <p:nvSpPr>
            <p:cNvPr id="36" name="Rectangle 50"/>
            <p:cNvSpPr/>
            <p:nvPr/>
          </p:nvSpPr>
          <p:spPr>
            <a:xfrm>
              <a:off x="7827236" y="4769627"/>
              <a:ext cx="3876611" cy="126014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dirty="0"/>
            </a:p>
          </p:txBody>
        </p:sp>
        <p:sp>
          <p:nvSpPr>
            <p:cNvPr id="37" name="TextBox 55"/>
            <p:cNvSpPr txBox="1"/>
            <p:nvPr/>
          </p:nvSpPr>
          <p:spPr>
            <a:xfrm>
              <a:off x="8219695" y="5464251"/>
              <a:ext cx="3094217" cy="584775"/>
            </a:xfrm>
            <a:prstGeom prst="rect">
              <a:avLst/>
            </a:prstGeom>
            <a:noFill/>
          </p:spPr>
          <p:txBody>
            <a:bodyPr wrap="square" rtlCol="0">
              <a:spAutoFit/>
            </a:bodyPr>
            <a:lstStyle/>
            <a:p>
              <a:pPr algn="ctr"/>
              <a:r>
                <a:rPr lang="sk-SK" sz="1600" b="1" dirty="0">
                  <a:solidFill>
                    <a:schemeClr val="accent1"/>
                  </a:solidFill>
                </a:rPr>
                <a:t>Služby pre s</a:t>
              </a:r>
              <a:r>
                <a:rPr lang="sk-SK" sz="1600" b="1" dirty="0">
                  <a:solidFill>
                    <a:schemeClr val="accent1"/>
                  </a:solidFill>
                  <a:latin typeface="+mj-lt"/>
                </a:rPr>
                <a:t>právu súhlasov a </a:t>
              </a:r>
              <a:r>
                <a:rPr lang="en-US" sz="1600" b="1" dirty="0" err="1">
                  <a:solidFill>
                    <a:schemeClr val="accent1"/>
                  </a:solidFill>
                  <a:latin typeface="+mj-lt"/>
                </a:rPr>
                <a:t>osobných</a:t>
              </a:r>
              <a:r>
                <a:rPr lang="en-US" sz="1600" b="1" dirty="0">
                  <a:solidFill>
                    <a:schemeClr val="accent1"/>
                  </a:solidFill>
                  <a:latin typeface="+mj-lt"/>
                </a:rPr>
                <a:t> </a:t>
              </a:r>
              <a:r>
                <a:rPr lang="en-US" sz="1600" b="1" dirty="0" err="1">
                  <a:solidFill>
                    <a:schemeClr val="accent1"/>
                  </a:solidFill>
                  <a:latin typeface="+mj-lt"/>
                </a:rPr>
                <a:t>údajov</a:t>
              </a:r>
              <a:endParaRPr lang="sk-SK" sz="1600" b="1" dirty="0">
                <a:solidFill>
                  <a:schemeClr val="accent1"/>
                </a:solidFill>
                <a:latin typeface="+mj-lt"/>
              </a:endParaRPr>
            </a:p>
          </p:txBody>
        </p:sp>
        <p:sp>
          <p:nvSpPr>
            <p:cNvPr id="38" name="Freeform 17">
              <a:extLst>
                <a:ext uri="{FF2B5EF4-FFF2-40B4-BE49-F238E27FC236}">
                  <a16:creationId xmlns:a16="http://schemas.microsoft.com/office/drawing/2014/main" id="{5ADA9349-A37A-4F2F-82DD-52D880EE4014}"/>
                </a:ext>
              </a:extLst>
            </p:cNvPr>
            <p:cNvSpPr>
              <a:spLocks noEditPoints="1"/>
            </p:cNvSpPr>
            <p:nvPr/>
          </p:nvSpPr>
          <p:spPr bwMode="auto">
            <a:xfrm>
              <a:off x="9467174" y="4901283"/>
              <a:ext cx="431867" cy="588907"/>
            </a:xfrm>
            <a:custGeom>
              <a:avLst/>
              <a:gdLst>
                <a:gd name="T0" fmla="*/ 64 w 128"/>
                <a:gd name="T1" fmla="*/ 104 h 176"/>
                <a:gd name="T2" fmla="*/ 48 w 128"/>
                <a:gd name="T3" fmla="*/ 120 h 176"/>
                <a:gd name="T4" fmla="*/ 52 w 128"/>
                <a:gd name="T5" fmla="*/ 131 h 176"/>
                <a:gd name="T6" fmla="*/ 52 w 128"/>
                <a:gd name="T7" fmla="*/ 132 h 176"/>
                <a:gd name="T8" fmla="*/ 64 w 128"/>
                <a:gd name="T9" fmla="*/ 144 h 176"/>
                <a:gd name="T10" fmla="*/ 76 w 128"/>
                <a:gd name="T11" fmla="*/ 132 h 176"/>
                <a:gd name="T12" fmla="*/ 76 w 128"/>
                <a:gd name="T13" fmla="*/ 131 h 176"/>
                <a:gd name="T14" fmla="*/ 80 w 128"/>
                <a:gd name="T15" fmla="*/ 120 h 176"/>
                <a:gd name="T16" fmla="*/ 64 w 128"/>
                <a:gd name="T17" fmla="*/ 104 h 176"/>
                <a:gd name="T18" fmla="*/ 68 w 128"/>
                <a:gd name="T19" fmla="*/ 127 h 176"/>
                <a:gd name="T20" fmla="*/ 68 w 128"/>
                <a:gd name="T21" fmla="*/ 132 h 176"/>
                <a:gd name="T22" fmla="*/ 64 w 128"/>
                <a:gd name="T23" fmla="*/ 136 h 176"/>
                <a:gd name="T24" fmla="*/ 60 w 128"/>
                <a:gd name="T25" fmla="*/ 132 h 176"/>
                <a:gd name="T26" fmla="*/ 60 w 128"/>
                <a:gd name="T27" fmla="*/ 127 h 176"/>
                <a:gd name="T28" fmla="*/ 56 w 128"/>
                <a:gd name="T29" fmla="*/ 120 h 176"/>
                <a:gd name="T30" fmla="*/ 64 w 128"/>
                <a:gd name="T31" fmla="*/ 112 h 176"/>
                <a:gd name="T32" fmla="*/ 72 w 128"/>
                <a:gd name="T33" fmla="*/ 120 h 176"/>
                <a:gd name="T34" fmla="*/ 68 w 128"/>
                <a:gd name="T35" fmla="*/ 127 h 176"/>
                <a:gd name="T36" fmla="*/ 112 w 128"/>
                <a:gd name="T37" fmla="*/ 72 h 176"/>
                <a:gd name="T38" fmla="*/ 112 w 128"/>
                <a:gd name="T39" fmla="*/ 48 h 176"/>
                <a:gd name="T40" fmla="*/ 64 w 128"/>
                <a:gd name="T41" fmla="*/ 0 h 176"/>
                <a:gd name="T42" fmla="*/ 16 w 128"/>
                <a:gd name="T43" fmla="*/ 48 h 176"/>
                <a:gd name="T44" fmla="*/ 16 w 128"/>
                <a:gd name="T45" fmla="*/ 72 h 176"/>
                <a:gd name="T46" fmla="*/ 0 w 128"/>
                <a:gd name="T47" fmla="*/ 88 h 176"/>
                <a:gd name="T48" fmla="*/ 0 w 128"/>
                <a:gd name="T49" fmla="*/ 160 h 176"/>
                <a:gd name="T50" fmla="*/ 16 w 128"/>
                <a:gd name="T51" fmla="*/ 176 h 176"/>
                <a:gd name="T52" fmla="*/ 112 w 128"/>
                <a:gd name="T53" fmla="*/ 176 h 176"/>
                <a:gd name="T54" fmla="*/ 128 w 128"/>
                <a:gd name="T55" fmla="*/ 160 h 176"/>
                <a:gd name="T56" fmla="*/ 128 w 128"/>
                <a:gd name="T57" fmla="*/ 88 h 176"/>
                <a:gd name="T58" fmla="*/ 112 w 128"/>
                <a:gd name="T59" fmla="*/ 72 h 176"/>
                <a:gd name="T60" fmla="*/ 24 w 128"/>
                <a:gd name="T61" fmla="*/ 48 h 176"/>
                <a:gd name="T62" fmla="*/ 64 w 128"/>
                <a:gd name="T63" fmla="*/ 8 h 176"/>
                <a:gd name="T64" fmla="*/ 104 w 128"/>
                <a:gd name="T65" fmla="*/ 48 h 176"/>
                <a:gd name="T66" fmla="*/ 104 w 128"/>
                <a:gd name="T67" fmla="*/ 72 h 176"/>
                <a:gd name="T68" fmla="*/ 24 w 128"/>
                <a:gd name="T69" fmla="*/ 72 h 176"/>
                <a:gd name="T70" fmla="*/ 24 w 128"/>
                <a:gd name="T71" fmla="*/ 48 h 176"/>
                <a:gd name="T72" fmla="*/ 120 w 128"/>
                <a:gd name="T73" fmla="*/ 160 h 176"/>
                <a:gd name="T74" fmla="*/ 112 w 128"/>
                <a:gd name="T75" fmla="*/ 168 h 176"/>
                <a:gd name="T76" fmla="*/ 16 w 128"/>
                <a:gd name="T77" fmla="*/ 168 h 176"/>
                <a:gd name="T78" fmla="*/ 8 w 128"/>
                <a:gd name="T79" fmla="*/ 160 h 176"/>
                <a:gd name="T80" fmla="*/ 8 w 128"/>
                <a:gd name="T81" fmla="*/ 88 h 176"/>
                <a:gd name="T82" fmla="*/ 16 w 128"/>
                <a:gd name="T83" fmla="*/ 80 h 176"/>
                <a:gd name="T84" fmla="*/ 112 w 128"/>
                <a:gd name="T85" fmla="*/ 80 h 176"/>
                <a:gd name="T86" fmla="*/ 120 w 128"/>
                <a:gd name="T87" fmla="*/ 88 h 176"/>
                <a:gd name="T88" fmla="*/ 120 w 128"/>
                <a:gd name="T8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76">
                  <a:moveTo>
                    <a:pt x="64" y="104"/>
                  </a:moveTo>
                  <a:cubicBezTo>
                    <a:pt x="55" y="104"/>
                    <a:pt x="48" y="111"/>
                    <a:pt x="48" y="120"/>
                  </a:cubicBezTo>
                  <a:cubicBezTo>
                    <a:pt x="48" y="124"/>
                    <a:pt x="50" y="128"/>
                    <a:pt x="52" y="131"/>
                  </a:cubicBezTo>
                  <a:cubicBezTo>
                    <a:pt x="52" y="131"/>
                    <a:pt x="52" y="132"/>
                    <a:pt x="52" y="132"/>
                  </a:cubicBezTo>
                  <a:cubicBezTo>
                    <a:pt x="52" y="139"/>
                    <a:pt x="57" y="144"/>
                    <a:pt x="64" y="144"/>
                  </a:cubicBezTo>
                  <a:cubicBezTo>
                    <a:pt x="71" y="144"/>
                    <a:pt x="76" y="139"/>
                    <a:pt x="76" y="132"/>
                  </a:cubicBezTo>
                  <a:cubicBezTo>
                    <a:pt x="76" y="132"/>
                    <a:pt x="76" y="131"/>
                    <a:pt x="76" y="131"/>
                  </a:cubicBezTo>
                  <a:cubicBezTo>
                    <a:pt x="78" y="128"/>
                    <a:pt x="80" y="124"/>
                    <a:pt x="80" y="120"/>
                  </a:cubicBezTo>
                  <a:cubicBezTo>
                    <a:pt x="80" y="111"/>
                    <a:pt x="73" y="104"/>
                    <a:pt x="64" y="104"/>
                  </a:cubicBezTo>
                  <a:moveTo>
                    <a:pt x="68" y="127"/>
                  </a:moveTo>
                  <a:cubicBezTo>
                    <a:pt x="68" y="132"/>
                    <a:pt x="68" y="132"/>
                    <a:pt x="68" y="132"/>
                  </a:cubicBezTo>
                  <a:cubicBezTo>
                    <a:pt x="68" y="134"/>
                    <a:pt x="66" y="136"/>
                    <a:pt x="64" y="136"/>
                  </a:cubicBezTo>
                  <a:cubicBezTo>
                    <a:pt x="62" y="136"/>
                    <a:pt x="60" y="134"/>
                    <a:pt x="60" y="132"/>
                  </a:cubicBezTo>
                  <a:cubicBezTo>
                    <a:pt x="60" y="127"/>
                    <a:pt x="60" y="127"/>
                    <a:pt x="60" y="127"/>
                  </a:cubicBezTo>
                  <a:cubicBezTo>
                    <a:pt x="58" y="126"/>
                    <a:pt x="56" y="123"/>
                    <a:pt x="56" y="120"/>
                  </a:cubicBezTo>
                  <a:cubicBezTo>
                    <a:pt x="56" y="116"/>
                    <a:pt x="60" y="112"/>
                    <a:pt x="64" y="112"/>
                  </a:cubicBezTo>
                  <a:cubicBezTo>
                    <a:pt x="68" y="112"/>
                    <a:pt x="72" y="116"/>
                    <a:pt x="72" y="120"/>
                  </a:cubicBezTo>
                  <a:cubicBezTo>
                    <a:pt x="72" y="123"/>
                    <a:pt x="70" y="126"/>
                    <a:pt x="68" y="127"/>
                  </a:cubicBezTo>
                  <a:moveTo>
                    <a:pt x="112" y="72"/>
                  </a:moveTo>
                  <a:cubicBezTo>
                    <a:pt x="112" y="48"/>
                    <a:pt x="112" y="48"/>
                    <a:pt x="112" y="48"/>
                  </a:cubicBezTo>
                  <a:cubicBezTo>
                    <a:pt x="112" y="21"/>
                    <a:pt x="91" y="0"/>
                    <a:pt x="64" y="0"/>
                  </a:cubicBezTo>
                  <a:cubicBezTo>
                    <a:pt x="37" y="0"/>
                    <a:pt x="16" y="21"/>
                    <a:pt x="16" y="48"/>
                  </a:cubicBezTo>
                  <a:cubicBezTo>
                    <a:pt x="16" y="72"/>
                    <a:pt x="16" y="72"/>
                    <a:pt x="16" y="72"/>
                  </a:cubicBezTo>
                  <a:cubicBezTo>
                    <a:pt x="7" y="72"/>
                    <a:pt x="0" y="79"/>
                    <a:pt x="0" y="88"/>
                  </a:cubicBezTo>
                  <a:cubicBezTo>
                    <a:pt x="0" y="160"/>
                    <a:pt x="0" y="160"/>
                    <a:pt x="0" y="160"/>
                  </a:cubicBezTo>
                  <a:cubicBezTo>
                    <a:pt x="0" y="169"/>
                    <a:pt x="7" y="176"/>
                    <a:pt x="16" y="176"/>
                  </a:cubicBezTo>
                  <a:cubicBezTo>
                    <a:pt x="112" y="176"/>
                    <a:pt x="112" y="176"/>
                    <a:pt x="112" y="176"/>
                  </a:cubicBezTo>
                  <a:cubicBezTo>
                    <a:pt x="121" y="176"/>
                    <a:pt x="128" y="169"/>
                    <a:pt x="128" y="160"/>
                  </a:cubicBezTo>
                  <a:cubicBezTo>
                    <a:pt x="128" y="88"/>
                    <a:pt x="128" y="88"/>
                    <a:pt x="128" y="88"/>
                  </a:cubicBezTo>
                  <a:cubicBezTo>
                    <a:pt x="128" y="79"/>
                    <a:pt x="121" y="72"/>
                    <a:pt x="112" y="72"/>
                  </a:cubicBezTo>
                  <a:moveTo>
                    <a:pt x="24" y="48"/>
                  </a:moveTo>
                  <a:cubicBezTo>
                    <a:pt x="24" y="26"/>
                    <a:pt x="42" y="8"/>
                    <a:pt x="64" y="8"/>
                  </a:cubicBezTo>
                  <a:cubicBezTo>
                    <a:pt x="86" y="8"/>
                    <a:pt x="104" y="26"/>
                    <a:pt x="104" y="48"/>
                  </a:cubicBezTo>
                  <a:cubicBezTo>
                    <a:pt x="104" y="72"/>
                    <a:pt x="104" y="72"/>
                    <a:pt x="104" y="72"/>
                  </a:cubicBezTo>
                  <a:cubicBezTo>
                    <a:pt x="24" y="72"/>
                    <a:pt x="24" y="72"/>
                    <a:pt x="24" y="72"/>
                  </a:cubicBezTo>
                  <a:lnTo>
                    <a:pt x="24" y="48"/>
                  </a:lnTo>
                  <a:close/>
                  <a:moveTo>
                    <a:pt x="120" y="160"/>
                  </a:moveTo>
                  <a:cubicBezTo>
                    <a:pt x="120" y="164"/>
                    <a:pt x="116" y="168"/>
                    <a:pt x="112" y="168"/>
                  </a:cubicBezTo>
                  <a:cubicBezTo>
                    <a:pt x="16" y="168"/>
                    <a:pt x="16" y="168"/>
                    <a:pt x="16" y="168"/>
                  </a:cubicBezTo>
                  <a:cubicBezTo>
                    <a:pt x="12" y="168"/>
                    <a:pt x="8" y="164"/>
                    <a:pt x="8" y="160"/>
                  </a:cubicBezTo>
                  <a:cubicBezTo>
                    <a:pt x="8" y="88"/>
                    <a:pt x="8" y="88"/>
                    <a:pt x="8" y="88"/>
                  </a:cubicBezTo>
                  <a:cubicBezTo>
                    <a:pt x="8" y="84"/>
                    <a:pt x="12" y="80"/>
                    <a:pt x="16" y="80"/>
                  </a:cubicBezTo>
                  <a:cubicBezTo>
                    <a:pt x="112" y="80"/>
                    <a:pt x="112" y="80"/>
                    <a:pt x="112" y="80"/>
                  </a:cubicBezTo>
                  <a:cubicBezTo>
                    <a:pt x="116" y="80"/>
                    <a:pt x="120" y="84"/>
                    <a:pt x="120" y="88"/>
                  </a:cubicBezTo>
                  <a:lnTo>
                    <a:pt x="120" y="16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sk-SK"/>
            </a:p>
          </p:txBody>
        </p:sp>
        <p:sp>
          <p:nvSpPr>
            <p:cNvPr id="39" name="Elipsa 38"/>
            <p:cNvSpPr/>
            <p:nvPr/>
          </p:nvSpPr>
          <p:spPr>
            <a:xfrm>
              <a:off x="7904936" y="4873693"/>
              <a:ext cx="452284" cy="452284"/>
            </a:xfrm>
            <a:prstGeom prst="ellipse">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sk-SK" sz="2800" dirty="0">
                  <a:solidFill>
                    <a:schemeClr val="accent6"/>
                  </a:solidFill>
                </a:rPr>
                <a:t>3</a:t>
              </a:r>
              <a:endParaRPr lang="en-US" sz="2800" dirty="0">
                <a:solidFill>
                  <a:schemeClr val="accent6"/>
                </a:solidFill>
              </a:endParaRPr>
            </a:p>
          </p:txBody>
        </p:sp>
      </p:grpSp>
      <p:grpSp>
        <p:nvGrpSpPr>
          <p:cNvPr id="40" name="Skupina 39">
            <a:extLst>
              <a:ext uri="{FF2B5EF4-FFF2-40B4-BE49-F238E27FC236}">
                <a16:creationId xmlns:a16="http://schemas.microsoft.com/office/drawing/2014/main" id="{5CB37FCC-2070-4D0D-B9F0-FB164755AAE7}"/>
              </a:ext>
            </a:extLst>
          </p:cNvPr>
          <p:cNvGrpSpPr/>
          <p:nvPr/>
        </p:nvGrpSpPr>
        <p:grpSpPr>
          <a:xfrm>
            <a:off x="355009" y="1521346"/>
            <a:ext cx="3901001" cy="1277258"/>
            <a:chOff x="4632155" y="4621111"/>
            <a:chExt cx="3901001" cy="1277258"/>
          </a:xfrm>
        </p:grpSpPr>
        <p:grpSp>
          <p:nvGrpSpPr>
            <p:cNvPr id="41" name="Group 18"/>
            <p:cNvGrpSpPr/>
            <p:nvPr/>
          </p:nvGrpSpPr>
          <p:grpSpPr>
            <a:xfrm>
              <a:off x="4632155" y="4621111"/>
              <a:ext cx="3901001" cy="1277258"/>
              <a:chOff x="9041153" y="3893847"/>
              <a:chExt cx="2614215" cy="2305086"/>
            </a:xfrm>
          </p:grpSpPr>
          <p:sp>
            <p:nvSpPr>
              <p:cNvPr id="44" name="Rectangle 32"/>
              <p:cNvSpPr/>
              <p:nvPr/>
            </p:nvSpPr>
            <p:spPr>
              <a:xfrm>
                <a:off x="9041153" y="3893847"/>
                <a:ext cx="2614215" cy="223312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45" name="TextBox 37"/>
              <p:cNvSpPr txBox="1"/>
              <p:nvPr/>
            </p:nvSpPr>
            <p:spPr>
              <a:xfrm>
                <a:off x="9326099" y="5143581"/>
                <a:ext cx="2057400" cy="1055352"/>
              </a:xfrm>
              <a:prstGeom prst="rect">
                <a:avLst/>
              </a:prstGeom>
              <a:noFill/>
            </p:spPr>
            <p:txBody>
              <a:bodyPr wrap="square" rtlCol="0">
                <a:spAutoFit/>
              </a:bodyPr>
              <a:lstStyle/>
              <a:p>
                <a:pPr algn="ctr"/>
                <a:r>
                  <a:rPr lang="sk-SK" sz="1600" b="1" dirty="0">
                    <a:solidFill>
                      <a:schemeClr val="accent1"/>
                    </a:solidFill>
                  </a:rPr>
                  <a:t>Služba </a:t>
                </a:r>
                <a:r>
                  <a:rPr lang="en-US" sz="1600" b="1" dirty="0">
                    <a:solidFill>
                      <a:schemeClr val="accent1"/>
                    </a:solidFill>
                  </a:rPr>
                  <a:t>pre </a:t>
                </a:r>
                <a:r>
                  <a:rPr lang="sk-SK" sz="1600" b="1" dirty="0">
                    <a:solidFill>
                      <a:schemeClr val="accent1"/>
                    </a:solidFill>
                    <a:latin typeface="+mj-lt"/>
                  </a:rPr>
                  <a:t>automatickú distribúcia údajov</a:t>
                </a:r>
              </a:p>
            </p:txBody>
          </p:sp>
        </p:grpSp>
        <p:sp>
          <p:nvSpPr>
            <p:cNvPr id="42" name="Freeform 465">
              <a:extLst>
                <a:ext uri="{FF2B5EF4-FFF2-40B4-BE49-F238E27FC236}">
                  <a16:creationId xmlns:a16="http://schemas.microsoft.com/office/drawing/2014/main" id="{0484458B-33D0-4059-9244-2C773BFDF893}"/>
                </a:ext>
              </a:extLst>
            </p:cNvPr>
            <p:cNvSpPr>
              <a:spLocks noEditPoints="1"/>
            </p:cNvSpPr>
            <p:nvPr/>
          </p:nvSpPr>
          <p:spPr bwMode="auto">
            <a:xfrm>
              <a:off x="6286066" y="4768181"/>
              <a:ext cx="589655" cy="564564"/>
            </a:xfrm>
            <a:custGeom>
              <a:avLst/>
              <a:gdLst>
                <a:gd name="T0" fmla="*/ 168 w 180"/>
                <a:gd name="T1" fmla="*/ 0 h 176"/>
                <a:gd name="T2" fmla="*/ 55 w 180"/>
                <a:gd name="T3" fmla="*/ 64 h 176"/>
                <a:gd name="T4" fmla="*/ 40 w 180"/>
                <a:gd name="T5" fmla="*/ 98 h 176"/>
                <a:gd name="T6" fmla="*/ 72 w 180"/>
                <a:gd name="T7" fmla="*/ 136 h 176"/>
                <a:gd name="T8" fmla="*/ 89 w 180"/>
                <a:gd name="T9" fmla="*/ 166 h 176"/>
                <a:gd name="T10" fmla="*/ 140 w 180"/>
                <a:gd name="T11" fmla="*/ 92 h 176"/>
                <a:gd name="T12" fmla="*/ 104 w 180"/>
                <a:gd name="T13" fmla="*/ 119 h 176"/>
                <a:gd name="T14" fmla="*/ 85 w 180"/>
                <a:gd name="T15" fmla="*/ 131 h 176"/>
                <a:gd name="T16" fmla="*/ 77 w 180"/>
                <a:gd name="T17" fmla="*/ 128 h 176"/>
                <a:gd name="T18" fmla="*/ 55 w 180"/>
                <a:gd name="T19" fmla="*/ 121 h 176"/>
                <a:gd name="T20" fmla="*/ 45 w 180"/>
                <a:gd name="T21" fmla="*/ 91 h 176"/>
                <a:gd name="T22" fmla="*/ 57 w 180"/>
                <a:gd name="T23" fmla="*/ 72 h 176"/>
                <a:gd name="T24" fmla="*/ 104 w 180"/>
                <a:gd name="T25" fmla="*/ 118 h 176"/>
                <a:gd name="T26" fmla="*/ 134 w 180"/>
                <a:gd name="T27" fmla="*/ 87 h 176"/>
                <a:gd name="T28" fmla="*/ 110 w 180"/>
                <a:gd name="T29" fmla="*/ 112 h 176"/>
                <a:gd name="T30" fmla="*/ 82 w 180"/>
                <a:gd name="T31" fmla="*/ 49 h 176"/>
                <a:gd name="T32" fmla="*/ 168 w 180"/>
                <a:gd name="T33" fmla="*/ 8 h 176"/>
                <a:gd name="T34" fmla="*/ 31 w 180"/>
                <a:gd name="T35" fmla="*/ 98 h 176"/>
                <a:gd name="T36" fmla="*/ 78 w 180"/>
                <a:gd name="T37" fmla="*/ 145 h 176"/>
                <a:gd name="T38" fmla="*/ 31 w 180"/>
                <a:gd name="T39" fmla="*/ 98 h 176"/>
                <a:gd name="T40" fmla="*/ 29 w 180"/>
                <a:gd name="T41" fmla="*/ 125 h 176"/>
                <a:gd name="T42" fmla="*/ 51 w 180"/>
                <a:gd name="T43" fmla="*/ 147 h 176"/>
                <a:gd name="T44" fmla="*/ 84 w 180"/>
                <a:gd name="T45" fmla="*/ 64 h 176"/>
                <a:gd name="T46" fmla="*/ 84 w 180"/>
                <a:gd name="T47" fmla="*/ 72 h 176"/>
                <a:gd name="T48" fmla="*/ 84 w 180"/>
                <a:gd name="T49" fmla="*/ 64 h 176"/>
                <a:gd name="T50" fmla="*/ 112 w 180"/>
                <a:gd name="T51" fmla="*/ 92 h 176"/>
                <a:gd name="T52" fmla="*/ 104 w 180"/>
                <a:gd name="T53" fmla="*/ 92 h 176"/>
                <a:gd name="T54" fmla="*/ 132 w 180"/>
                <a:gd name="T55" fmla="*/ 56 h 176"/>
                <a:gd name="T56" fmla="*/ 132 w 180"/>
                <a:gd name="T57" fmla="*/ 32 h 176"/>
                <a:gd name="T58" fmla="*/ 132 w 180"/>
                <a:gd name="T59" fmla="*/ 56 h 176"/>
                <a:gd name="T60" fmla="*/ 136 w 180"/>
                <a:gd name="T61" fmla="*/ 44 h 176"/>
                <a:gd name="T62" fmla="*/ 128 w 180"/>
                <a:gd name="T63" fmla="*/ 44 h 176"/>
                <a:gd name="T64" fmla="*/ 96 w 180"/>
                <a:gd name="T65" fmla="*/ 84 h 176"/>
                <a:gd name="T66" fmla="*/ 96 w 180"/>
                <a:gd name="T67" fmla="*/ 76 h 176"/>
                <a:gd name="T68" fmla="*/ 96 w 180"/>
                <a:gd name="T69"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0" h="176">
                  <a:moveTo>
                    <a:pt x="175" y="1"/>
                  </a:moveTo>
                  <a:cubicBezTo>
                    <a:pt x="174" y="0"/>
                    <a:pt x="171" y="0"/>
                    <a:pt x="168" y="0"/>
                  </a:cubicBezTo>
                  <a:cubicBezTo>
                    <a:pt x="151" y="0"/>
                    <a:pt x="107" y="12"/>
                    <a:pt x="84" y="36"/>
                  </a:cubicBezTo>
                  <a:cubicBezTo>
                    <a:pt x="78" y="41"/>
                    <a:pt x="60" y="58"/>
                    <a:pt x="55" y="64"/>
                  </a:cubicBezTo>
                  <a:cubicBezTo>
                    <a:pt x="41" y="68"/>
                    <a:pt x="21" y="76"/>
                    <a:pt x="10" y="87"/>
                  </a:cubicBezTo>
                  <a:cubicBezTo>
                    <a:pt x="10" y="87"/>
                    <a:pt x="24" y="87"/>
                    <a:pt x="40" y="98"/>
                  </a:cubicBezTo>
                  <a:cubicBezTo>
                    <a:pt x="38" y="107"/>
                    <a:pt x="41" y="118"/>
                    <a:pt x="50" y="126"/>
                  </a:cubicBezTo>
                  <a:cubicBezTo>
                    <a:pt x="56" y="133"/>
                    <a:pt x="64" y="136"/>
                    <a:pt x="72" y="136"/>
                  </a:cubicBezTo>
                  <a:cubicBezTo>
                    <a:pt x="74" y="136"/>
                    <a:pt x="76" y="136"/>
                    <a:pt x="79" y="136"/>
                  </a:cubicBezTo>
                  <a:cubicBezTo>
                    <a:pt x="89" y="152"/>
                    <a:pt x="89" y="166"/>
                    <a:pt x="89" y="166"/>
                  </a:cubicBezTo>
                  <a:cubicBezTo>
                    <a:pt x="100" y="155"/>
                    <a:pt x="108" y="135"/>
                    <a:pt x="112" y="121"/>
                  </a:cubicBezTo>
                  <a:cubicBezTo>
                    <a:pt x="118" y="116"/>
                    <a:pt x="135" y="98"/>
                    <a:pt x="140" y="92"/>
                  </a:cubicBezTo>
                  <a:cubicBezTo>
                    <a:pt x="168" y="64"/>
                    <a:pt x="180" y="7"/>
                    <a:pt x="175" y="1"/>
                  </a:cubicBezTo>
                  <a:moveTo>
                    <a:pt x="104" y="119"/>
                  </a:moveTo>
                  <a:cubicBezTo>
                    <a:pt x="101" y="129"/>
                    <a:pt x="97" y="139"/>
                    <a:pt x="93" y="147"/>
                  </a:cubicBezTo>
                  <a:cubicBezTo>
                    <a:pt x="91" y="142"/>
                    <a:pt x="89" y="137"/>
                    <a:pt x="85" y="131"/>
                  </a:cubicBezTo>
                  <a:cubicBezTo>
                    <a:pt x="84" y="129"/>
                    <a:pt x="81" y="128"/>
                    <a:pt x="79" y="128"/>
                  </a:cubicBezTo>
                  <a:cubicBezTo>
                    <a:pt x="78" y="128"/>
                    <a:pt x="77" y="128"/>
                    <a:pt x="77" y="128"/>
                  </a:cubicBezTo>
                  <a:cubicBezTo>
                    <a:pt x="75" y="128"/>
                    <a:pt x="73" y="128"/>
                    <a:pt x="72" y="128"/>
                  </a:cubicBezTo>
                  <a:cubicBezTo>
                    <a:pt x="66" y="128"/>
                    <a:pt x="60" y="126"/>
                    <a:pt x="55" y="121"/>
                  </a:cubicBezTo>
                  <a:cubicBezTo>
                    <a:pt x="49" y="114"/>
                    <a:pt x="46" y="107"/>
                    <a:pt x="48" y="99"/>
                  </a:cubicBezTo>
                  <a:cubicBezTo>
                    <a:pt x="49" y="96"/>
                    <a:pt x="48" y="93"/>
                    <a:pt x="45" y="91"/>
                  </a:cubicBezTo>
                  <a:cubicBezTo>
                    <a:pt x="39" y="87"/>
                    <a:pt x="34" y="85"/>
                    <a:pt x="29" y="83"/>
                  </a:cubicBezTo>
                  <a:cubicBezTo>
                    <a:pt x="37" y="79"/>
                    <a:pt x="47" y="75"/>
                    <a:pt x="57" y="72"/>
                  </a:cubicBezTo>
                  <a:cubicBezTo>
                    <a:pt x="58" y="72"/>
                    <a:pt x="58" y="72"/>
                    <a:pt x="58" y="72"/>
                  </a:cubicBezTo>
                  <a:cubicBezTo>
                    <a:pt x="104" y="118"/>
                    <a:pt x="104" y="118"/>
                    <a:pt x="104" y="118"/>
                  </a:cubicBezTo>
                  <a:cubicBezTo>
                    <a:pt x="104" y="118"/>
                    <a:pt x="104" y="118"/>
                    <a:pt x="104" y="119"/>
                  </a:cubicBezTo>
                  <a:moveTo>
                    <a:pt x="134" y="87"/>
                  </a:moveTo>
                  <a:cubicBezTo>
                    <a:pt x="133" y="88"/>
                    <a:pt x="130" y="91"/>
                    <a:pt x="128" y="94"/>
                  </a:cubicBezTo>
                  <a:cubicBezTo>
                    <a:pt x="122" y="99"/>
                    <a:pt x="114" y="108"/>
                    <a:pt x="110" y="112"/>
                  </a:cubicBezTo>
                  <a:cubicBezTo>
                    <a:pt x="64" y="66"/>
                    <a:pt x="64" y="66"/>
                    <a:pt x="64" y="66"/>
                  </a:cubicBezTo>
                  <a:cubicBezTo>
                    <a:pt x="68" y="62"/>
                    <a:pt x="77" y="54"/>
                    <a:pt x="82" y="49"/>
                  </a:cubicBezTo>
                  <a:cubicBezTo>
                    <a:pt x="85" y="46"/>
                    <a:pt x="88" y="43"/>
                    <a:pt x="89" y="42"/>
                  </a:cubicBezTo>
                  <a:cubicBezTo>
                    <a:pt x="111" y="20"/>
                    <a:pt x="152" y="8"/>
                    <a:pt x="168" y="8"/>
                  </a:cubicBezTo>
                  <a:cubicBezTo>
                    <a:pt x="168" y="21"/>
                    <a:pt x="157" y="64"/>
                    <a:pt x="134" y="87"/>
                  </a:cubicBezTo>
                  <a:moveTo>
                    <a:pt x="31" y="98"/>
                  </a:moveTo>
                  <a:cubicBezTo>
                    <a:pt x="0" y="176"/>
                    <a:pt x="0" y="176"/>
                    <a:pt x="0" y="176"/>
                  </a:cubicBezTo>
                  <a:cubicBezTo>
                    <a:pt x="78" y="145"/>
                    <a:pt x="78" y="145"/>
                    <a:pt x="78" y="145"/>
                  </a:cubicBezTo>
                  <a:cubicBezTo>
                    <a:pt x="76" y="145"/>
                    <a:pt x="75" y="145"/>
                    <a:pt x="74" y="145"/>
                  </a:cubicBezTo>
                  <a:cubicBezTo>
                    <a:pt x="50" y="145"/>
                    <a:pt x="28" y="122"/>
                    <a:pt x="31" y="98"/>
                  </a:cubicBezTo>
                  <a:moveTo>
                    <a:pt x="14" y="162"/>
                  </a:moveTo>
                  <a:cubicBezTo>
                    <a:pt x="29" y="125"/>
                    <a:pt x="29" y="125"/>
                    <a:pt x="29" y="125"/>
                  </a:cubicBezTo>
                  <a:cubicBezTo>
                    <a:pt x="31" y="129"/>
                    <a:pt x="33" y="132"/>
                    <a:pt x="36" y="136"/>
                  </a:cubicBezTo>
                  <a:cubicBezTo>
                    <a:pt x="40" y="140"/>
                    <a:pt x="45" y="144"/>
                    <a:pt x="51" y="147"/>
                  </a:cubicBezTo>
                  <a:lnTo>
                    <a:pt x="14" y="162"/>
                  </a:lnTo>
                  <a:close/>
                  <a:moveTo>
                    <a:pt x="84" y="64"/>
                  </a:moveTo>
                  <a:cubicBezTo>
                    <a:pt x="82" y="64"/>
                    <a:pt x="80" y="66"/>
                    <a:pt x="80" y="68"/>
                  </a:cubicBezTo>
                  <a:cubicBezTo>
                    <a:pt x="80" y="70"/>
                    <a:pt x="82" y="72"/>
                    <a:pt x="84" y="72"/>
                  </a:cubicBezTo>
                  <a:cubicBezTo>
                    <a:pt x="86" y="72"/>
                    <a:pt x="88" y="70"/>
                    <a:pt x="88" y="68"/>
                  </a:cubicBezTo>
                  <a:cubicBezTo>
                    <a:pt x="88" y="66"/>
                    <a:pt x="86" y="64"/>
                    <a:pt x="84" y="64"/>
                  </a:cubicBezTo>
                  <a:moveTo>
                    <a:pt x="108" y="96"/>
                  </a:moveTo>
                  <a:cubicBezTo>
                    <a:pt x="110" y="96"/>
                    <a:pt x="112" y="94"/>
                    <a:pt x="112" y="92"/>
                  </a:cubicBezTo>
                  <a:cubicBezTo>
                    <a:pt x="112" y="90"/>
                    <a:pt x="110" y="88"/>
                    <a:pt x="108" y="88"/>
                  </a:cubicBezTo>
                  <a:cubicBezTo>
                    <a:pt x="106" y="88"/>
                    <a:pt x="104" y="90"/>
                    <a:pt x="104" y="92"/>
                  </a:cubicBezTo>
                  <a:cubicBezTo>
                    <a:pt x="104" y="94"/>
                    <a:pt x="106" y="96"/>
                    <a:pt x="108" y="96"/>
                  </a:cubicBezTo>
                  <a:moveTo>
                    <a:pt x="132" y="56"/>
                  </a:moveTo>
                  <a:cubicBezTo>
                    <a:pt x="139" y="56"/>
                    <a:pt x="144" y="51"/>
                    <a:pt x="144" y="44"/>
                  </a:cubicBezTo>
                  <a:cubicBezTo>
                    <a:pt x="144" y="37"/>
                    <a:pt x="139" y="32"/>
                    <a:pt x="132" y="32"/>
                  </a:cubicBezTo>
                  <a:cubicBezTo>
                    <a:pt x="125" y="32"/>
                    <a:pt x="120" y="37"/>
                    <a:pt x="120" y="44"/>
                  </a:cubicBezTo>
                  <a:cubicBezTo>
                    <a:pt x="120" y="51"/>
                    <a:pt x="125" y="56"/>
                    <a:pt x="132" y="56"/>
                  </a:cubicBezTo>
                  <a:moveTo>
                    <a:pt x="132" y="40"/>
                  </a:moveTo>
                  <a:cubicBezTo>
                    <a:pt x="134" y="40"/>
                    <a:pt x="136" y="42"/>
                    <a:pt x="136" y="44"/>
                  </a:cubicBezTo>
                  <a:cubicBezTo>
                    <a:pt x="136" y="46"/>
                    <a:pt x="134" y="48"/>
                    <a:pt x="132" y="48"/>
                  </a:cubicBezTo>
                  <a:cubicBezTo>
                    <a:pt x="130" y="48"/>
                    <a:pt x="128" y="46"/>
                    <a:pt x="128" y="44"/>
                  </a:cubicBezTo>
                  <a:cubicBezTo>
                    <a:pt x="128" y="42"/>
                    <a:pt x="130" y="40"/>
                    <a:pt x="132" y="40"/>
                  </a:cubicBezTo>
                  <a:moveTo>
                    <a:pt x="96" y="84"/>
                  </a:moveTo>
                  <a:cubicBezTo>
                    <a:pt x="98" y="84"/>
                    <a:pt x="100" y="82"/>
                    <a:pt x="100" y="80"/>
                  </a:cubicBezTo>
                  <a:cubicBezTo>
                    <a:pt x="100" y="78"/>
                    <a:pt x="98" y="76"/>
                    <a:pt x="96" y="76"/>
                  </a:cubicBezTo>
                  <a:cubicBezTo>
                    <a:pt x="94" y="76"/>
                    <a:pt x="92" y="78"/>
                    <a:pt x="92" y="80"/>
                  </a:cubicBezTo>
                  <a:cubicBezTo>
                    <a:pt x="92" y="82"/>
                    <a:pt x="94" y="84"/>
                    <a:pt x="96" y="84"/>
                  </a:cubicBezTo>
                </a:path>
              </a:pathLst>
            </a:custGeom>
            <a:solidFill>
              <a:schemeClr val="accent6"/>
            </a:solidFill>
            <a:ln>
              <a:noFill/>
            </a:ln>
          </p:spPr>
          <p:txBody>
            <a:bodyPr vert="horz" wrap="square" lIns="60960" tIns="30480" rIns="60960" bIns="30480" numCol="1" anchor="t" anchorCtr="0" compatLnSpc="1">
              <a:prstTxWarp prst="textNoShape">
                <a:avLst/>
              </a:prstTxWarp>
            </a:bodyPr>
            <a:lstStyle/>
            <a:p>
              <a:endParaRPr lang="sk-SK" sz="1200"/>
            </a:p>
          </p:txBody>
        </p:sp>
        <p:sp>
          <p:nvSpPr>
            <p:cNvPr id="43" name="Elipsa 42"/>
            <p:cNvSpPr/>
            <p:nvPr/>
          </p:nvSpPr>
          <p:spPr>
            <a:xfrm>
              <a:off x="4697549" y="4734878"/>
              <a:ext cx="452284" cy="452284"/>
            </a:xfrm>
            <a:prstGeom prst="ellipse">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sk-SK" sz="2800" dirty="0">
                  <a:solidFill>
                    <a:schemeClr val="accent6"/>
                  </a:solidFill>
                </a:rPr>
                <a:t>2</a:t>
              </a:r>
              <a:endParaRPr lang="en-US" sz="2800" dirty="0">
                <a:solidFill>
                  <a:schemeClr val="accent6"/>
                </a:solidFill>
              </a:endParaRPr>
            </a:p>
          </p:txBody>
        </p:sp>
      </p:grpSp>
      <p:sp>
        <p:nvSpPr>
          <p:cNvPr id="47" name="Rectangle 1"/>
          <p:cNvSpPr>
            <a:spLocks noChangeArrowheads="1"/>
          </p:cNvSpPr>
          <p:nvPr/>
        </p:nvSpPr>
        <p:spPr bwMode="auto">
          <a:xfrm>
            <a:off x="4343399" y="4757318"/>
            <a:ext cx="7806266" cy="918144"/>
          </a:xfrm>
          <a:prstGeom prst="rect">
            <a:avLst/>
          </a:prstGeom>
          <a:noFill/>
          <a:ln w="9525">
            <a:noFill/>
            <a:miter lim="800000"/>
            <a:headEnd/>
            <a:tailEnd/>
          </a:ln>
          <a:effectLst/>
        </p:spPr>
        <p:txBody>
          <a:bodyPr vert="horz" wrap="square" lIns="91440" tIns="0" rIns="91440" bIns="177744" numCol="1" anchor="ctr" anchorCtr="0" compatLnSpc="1">
            <a:prstTxWarp prst="textNoShape">
              <a:avLst/>
            </a:prstTxWarp>
            <a:spAutoFit/>
          </a:bodyPr>
          <a:lstStyle/>
          <a:p>
            <a:pPr lvl="0" eaLnBrk="0" fontAlgn="base" hangingPunct="0">
              <a:spcBef>
                <a:spcPct val="0"/>
              </a:spcBef>
              <a:spcAft>
                <a:spcPct val="0"/>
              </a:spcAft>
            </a:pPr>
            <a:r>
              <a:rPr lang="sk-SK" sz="1200" dirty="0">
                <a:latin typeface="+mj-lt"/>
                <a:cs typeface="Calibri" pitchFamily="34" charset="0"/>
              </a:rPr>
              <a:t>Príklad z praxe: MK SR poskytuje dotácie, pričom podmienkou čerpania je nebyť dlžníkom na daniach. MK ale nie je uvedené v daňovom poriadku ako subjekt prelamujúci daňové tajomstvo, takže FR poskytne informáciu len so súhlasom osoby.</a:t>
            </a:r>
          </a:p>
          <a:p>
            <a:pPr lvl="0" eaLnBrk="0" fontAlgn="base" hangingPunct="0">
              <a:spcBef>
                <a:spcPct val="0"/>
              </a:spcBef>
              <a:spcAft>
                <a:spcPct val="0"/>
              </a:spcAft>
            </a:pPr>
            <a:r>
              <a:rPr lang="sk-SK" sz="1200" dirty="0">
                <a:latin typeface="+mj-lt"/>
                <a:cs typeface="Calibri" pitchFamily="34" charset="0"/>
              </a:rPr>
              <a:t>Prínos: V prípade vytvorenia služby bude možné prostredníctvom služby Moje dáta realizovať 1x a dosť aj v prípade legislatívnych komplikácií</a:t>
            </a:r>
          </a:p>
        </p:txBody>
      </p:sp>
    </p:spTree>
  </p:cSld>
  <p:clrMapOvr>
    <a:masterClrMapping/>
  </p:clrMapOvr>
  <mc:AlternateContent xmlns:mc="http://schemas.openxmlformats.org/markup-compatibility/2006" xmlns:p14="http://schemas.microsoft.com/office/powerpoint/2010/main">
    <mc:Choice Requires="p14">
      <p:transition spd="slow" p14:dur="1750">
        <p14:flip dir="r"/>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199" y="380941"/>
            <a:ext cx="10778068" cy="923330"/>
          </a:xfrm>
          <a:noFill/>
        </p:spPr>
        <p:txBody>
          <a:bodyPr wrap="square" rtlCol="0">
            <a:spAutoFit/>
          </a:bodyPr>
          <a:lstStyle/>
          <a:p>
            <a:r>
              <a:rPr lang="sk-SK" dirty="0">
                <a:solidFill>
                  <a:schemeClr val="tx1">
                    <a:lumMod val="50000"/>
                    <a:lumOff val="50000"/>
                  </a:schemeClr>
                </a:solidFill>
              </a:rPr>
              <a:t>príklady benefitov </a:t>
            </a:r>
            <a:r>
              <a:rPr lang="sk-SK" dirty="0">
                <a:solidFill>
                  <a:schemeClr val="bg1">
                    <a:lumMod val="10000"/>
                  </a:schemeClr>
                </a:solidFill>
              </a:rPr>
              <a:t>rozvoja platformy integrácie údajov</a:t>
            </a:r>
            <a:r>
              <a:rPr lang="sk-SK" dirty="0">
                <a:solidFill>
                  <a:schemeClr val="tx1">
                    <a:lumMod val="50000"/>
                    <a:lumOff val="50000"/>
                  </a:schemeClr>
                </a:solidFill>
              </a:rPr>
              <a:t> pre inštitúcie</a:t>
            </a:r>
          </a:p>
        </p:txBody>
      </p:sp>
      <p:sp>
        <p:nvSpPr>
          <p:cNvPr id="41" name="Slide Number Placeholder 8"/>
          <p:cNvSpPr>
            <a:spLocks noGrp="1"/>
          </p:cNvSpPr>
          <p:nvPr>
            <p:ph type="sldNum" sz="quarter" idx="10"/>
          </p:nvPr>
        </p:nvSpPr>
        <p:spPr>
          <a:xfrm>
            <a:off x="11277600" y="6048457"/>
            <a:ext cx="1155700" cy="379656"/>
          </a:xfrm>
          <a:prstGeom prst="rect">
            <a:avLst/>
          </a:prstGeom>
          <a:noFill/>
        </p:spPr>
        <p:txBody>
          <a:bodyPr wrap="square" rtlCol="0">
            <a:spAutoFit/>
          </a:bodyPr>
          <a:lstStyle>
            <a:lvl1pPr>
              <a:defRPr lang="uk-UA" sz="1867" b="1" smtClean="0">
                <a:solidFill>
                  <a:schemeClr val="accent2"/>
                </a:solidFill>
              </a:defRPr>
            </a:lvl1pPr>
          </a:lstStyle>
          <a:p>
            <a:pPr algn="l"/>
            <a:r>
              <a:rPr lang="sk-SK" dirty="0"/>
              <a:t>0</a:t>
            </a:r>
            <a:fld id="{37D409AB-2201-4E18-8A34-C31753AD9B06}" type="slidenum">
              <a:rPr lang="sk-SK" smtClean="0"/>
              <a:pPr algn="l"/>
              <a:t>11</a:t>
            </a:fld>
            <a:endParaRPr lang="sk-SK" dirty="0"/>
          </a:p>
        </p:txBody>
      </p:sp>
      <p:grpSp>
        <p:nvGrpSpPr>
          <p:cNvPr id="30" name="Skupina 29"/>
          <p:cNvGrpSpPr/>
          <p:nvPr/>
        </p:nvGrpSpPr>
        <p:grpSpPr>
          <a:xfrm>
            <a:off x="431444" y="1564795"/>
            <a:ext cx="4389120" cy="1485754"/>
            <a:chOff x="4671116" y="7409690"/>
            <a:chExt cx="4327589" cy="1485754"/>
          </a:xfrm>
        </p:grpSpPr>
        <p:grpSp>
          <p:nvGrpSpPr>
            <p:cNvPr id="31" name="Group 21"/>
            <p:cNvGrpSpPr/>
            <p:nvPr/>
          </p:nvGrpSpPr>
          <p:grpSpPr>
            <a:xfrm>
              <a:off x="4671116" y="7409690"/>
              <a:ext cx="4327589" cy="1485754"/>
              <a:chOff x="14845874" y="3071938"/>
              <a:chExt cx="2213197" cy="2013248"/>
            </a:xfrm>
            <a:solidFill>
              <a:schemeClr val="tx1">
                <a:lumMod val="50000"/>
                <a:lumOff val="50000"/>
              </a:schemeClr>
            </a:solidFill>
          </p:grpSpPr>
          <p:sp>
            <p:nvSpPr>
              <p:cNvPr id="34" name="Rectangle 41"/>
              <p:cNvSpPr/>
              <p:nvPr/>
            </p:nvSpPr>
            <p:spPr>
              <a:xfrm>
                <a:off x="14845874" y="3071938"/>
                <a:ext cx="2213197" cy="19824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35" name="TextBox 46"/>
              <p:cNvSpPr txBox="1"/>
              <p:nvPr/>
            </p:nvSpPr>
            <p:spPr>
              <a:xfrm>
                <a:off x="14849629" y="4125976"/>
                <a:ext cx="2164632" cy="959210"/>
              </a:xfrm>
              <a:prstGeom prst="rect">
                <a:avLst/>
              </a:prstGeom>
              <a:noFill/>
            </p:spPr>
            <p:txBody>
              <a:bodyPr wrap="square" rtlCol="0">
                <a:spAutoFit/>
              </a:bodyPr>
              <a:lstStyle/>
              <a:p>
                <a:pPr algn="ctr"/>
                <a:r>
                  <a:rPr lang="sk-SK" sz="2000" dirty="0">
                    <a:solidFill>
                      <a:schemeClr val="tx1">
                        <a:lumMod val="50000"/>
                        <a:lumOff val="50000"/>
                      </a:schemeClr>
                    </a:solidFill>
                    <a:latin typeface="+mj-lt"/>
                  </a:rPr>
                  <a:t>Podporné služby</a:t>
                </a:r>
              </a:p>
              <a:p>
                <a:pPr algn="ctr"/>
                <a:endParaRPr lang="sk-SK" sz="2000" dirty="0">
                  <a:solidFill>
                    <a:schemeClr val="tx1">
                      <a:lumMod val="50000"/>
                      <a:lumOff val="50000"/>
                    </a:schemeClr>
                  </a:solidFill>
                  <a:latin typeface="+mj-lt"/>
                </a:endParaRPr>
              </a:p>
            </p:txBody>
          </p:sp>
        </p:grpSp>
        <p:sp>
          <p:nvSpPr>
            <p:cNvPr id="32" name="Freeform 463">
              <a:extLst>
                <a:ext uri="{FF2B5EF4-FFF2-40B4-BE49-F238E27FC236}">
                  <a16:creationId xmlns:a16="http://schemas.microsoft.com/office/drawing/2014/main" id="{A9CA9BB9-09C0-4408-8ED5-001ED3CB97EB}"/>
                </a:ext>
              </a:extLst>
            </p:cNvPr>
            <p:cNvSpPr>
              <a:spLocks noEditPoints="1"/>
            </p:cNvSpPr>
            <p:nvPr/>
          </p:nvSpPr>
          <p:spPr bwMode="auto">
            <a:xfrm>
              <a:off x="6430467" y="7586052"/>
              <a:ext cx="693544" cy="557855"/>
            </a:xfrm>
            <a:custGeom>
              <a:avLst/>
              <a:gdLst>
                <a:gd name="T0" fmla="*/ 16 w 176"/>
                <a:gd name="T1" fmla="*/ 104 h 144"/>
                <a:gd name="T2" fmla="*/ 24 w 176"/>
                <a:gd name="T3" fmla="*/ 104 h 144"/>
                <a:gd name="T4" fmla="*/ 44 w 176"/>
                <a:gd name="T5" fmla="*/ 84 h 144"/>
                <a:gd name="T6" fmla="*/ 136 w 176"/>
                <a:gd name="T7" fmla="*/ 80 h 144"/>
                <a:gd name="T8" fmla="*/ 116 w 176"/>
                <a:gd name="T9" fmla="*/ 108 h 144"/>
                <a:gd name="T10" fmla="*/ 136 w 176"/>
                <a:gd name="T11" fmla="*/ 88 h 144"/>
                <a:gd name="T12" fmla="*/ 136 w 176"/>
                <a:gd name="T13" fmla="*/ 80 h 144"/>
                <a:gd name="T14" fmla="*/ 143 w 176"/>
                <a:gd name="T15" fmla="*/ 16 h 144"/>
                <a:gd name="T16" fmla="*/ 120 w 176"/>
                <a:gd name="T17" fmla="*/ 0 h 144"/>
                <a:gd name="T18" fmla="*/ 80 w 176"/>
                <a:gd name="T19" fmla="*/ 24 h 144"/>
                <a:gd name="T20" fmla="*/ 33 w 176"/>
                <a:gd name="T21" fmla="*/ 16 h 144"/>
                <a:gd name="T22" fmla="*/ 4 w 176"/>
                <a:gd name="T23" fmla="*/ 87 h 144"/>
                <a:gd name="T24" fmla="*/ 40 w 176"/>
                <a:gd name="T25" fmla="*/ 144 h 144"/>
                <a:gd name="T26" fmla="*/ 97 w 176"/>
                <a:gd name="T27" fmla="*/ 112 h 144"/>
                <a:gd name="T28" fmla="*/ 176 w 176"/>
                <a:gd name="T29" fmla="*/ 104 h 144"/>
                <a:gd name="T30" fmla="*/ 40 w 176"/>
                <a:gd name="T31" fmla="*/ 136 h 144"/>
                <a:gd name="T32" fmla="*/ 40 w 176"/>
                <a:gd name="T33" fmla="*/ 72 h 144"/>
                <a:gd name="T34" fmla="*/ 40 w 176"/>
                <a:gd name="T35" fmla="*/ 136 h 144"/>
                <a:gd name="T36" fmla="*/ 40 w 176"/>
                <a:gd name="T37" fmla="*/ 64 h 144"/>
                <a:gd name="T38" fmla="*/ 41 w 176"/>
                <a:gd name="T39" fmla="*/ 17 h 144"/>
                <a:gd name="T40" fmla="*/ 56 w 176"/>
                <a:gd name="T41" fmla="*/ 8 h 144"/>
                <a:gd name="T42" fmla="*/ 72 w 176"/>
                <a:gd name="T43" fmla="*/ 23 h 144"/>
                <a:gd name="T44" fmla="*/ 96 w 176"/>
                <a:gd name="T45" fmla="*/ 104 h 144"/>
                <a:gd name="T46" fmla="*/ 80 w 176"/>
                <a:gd name="T47" fmla="*/ 96 h 144"/>
                <a:gd name="T48" fmla="*/ 96 w 176"/>
                <a:gd name="T49" fmla="*/ 104 h 144"/>
                <a:gd name="T50" fmla="*/ 80 w 176"/>
                <a:gd name="T51" fmla="*/ 88 h 144"/>
                <a:gd name="T52" fmla="*/ 96 w 176"/>
                <a:gd name="T53" fmla="*/ 32 h 144"/>
                <a:gd name="T54" fmla="*/ 104 w 176"/>
                <a:gd name="T55" fmla="*/ 23 h 144"/>
                <a:gd name="T56" fmla="*/ 120 w 176"/>
                <a:gd name="T57" fmla="*/ 8 h 144"/>
                <a:gd name="T58" fmla="*/ 135 w 176"/>
                <a:gd name="T59" fmla="*/ 17 h 144"/>
                <a:gd name="T60" fmla="*/ 136 w 176"/>
                <a:gd name="T61" fmla="*/ 64 h 144"/>
                <a:gd name="T62" fmla="*/ 104 w 176"/>
                <a:gd name="T63" fmla="*/ 23 h 144"/>
                <a:gd name="T64" fmla="*/ 104 w 176"/>
                <a:gd name="T65" fmla="*/ 104 h 144"/>
                <a:gd name="T66" fmla="*/ 168 w 176"/>
                <a:gd name="T67" fmla="*/ 10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44">
                  <a:moveTo>
                    <a:pt x="40" y="80"/>
                  </a:moveTo>
                  <a:cubicBezTo>
                    <a:pt x="27" y="80"/>
                    <a:pt x="16" y="91"/>
                    <a:pt x="16" y="104"/>
                  </a:cubicBezTo>
                  <a:cubicBezTo>
                    <a:pt x="16" y="106"/>
                    <a:pt x="18" y="108"/>
                    <a:pt x="20" y="108"/>
                  </a:cubicBezTo>
                  <a:cubicBezTo>
                    <a:pt x="22" y="108"/>
                    <a:pt x="24" y="106"/>
                    <a:pt x="24" y="104"/>
                  </a:cubicBezTo>
                  <a:cubicBezTo>
                    <a:pt x="24" y="95"/>
                    <a:pt x="31" y="88"/>
                    <a:pt x="40" y="88"/>
                  </a:cubicBezTo>
                  <a:cubicBezTo>
                    <a:pt x="42" y="88"/>
                    <a:pt x="44" y="86"/>
                    <a:pt x="44" y="84"/>
                  </a:cubicBezTo>
                  <a:cubicBezTo>
                    <a:pt x="44" y="82"/>
                    <a:pt x="42" y="80"/>
                    <a:pt x="40" y="80"/>
                  </a:cubicBezTo>
                  <a:moveTo>
                    <a:pt x="136" y="80"/>
                  </a:moveTo>
                  <a:cubicBezTo>
                    <a:pt x="123" y="80"/>
                    <a:pt x="112" y="91"/>
                    <a:pt x="112" y="104"/>
                  </a:cubicBezTo>
                  <a:cubicBezTo>
                    <a:pt x="112" y="106"/>
                    <a:pt x="114" y="108"/>
                    <a:pt x="116" y="108"/>
                  </a:cubicBezTo>
                  <a:cubicBezTo>
                    <a:pt x="118" y="108"/>
                    <a:pt x="120" y="106"/>
                    <a:pt x="120" y="104"/>
                  </a:cubicBezTo>
                  <a:cubicBezTo>
                    <a:pt x="120" y="95"/>
                    <a:pt x="127" y="88"/>
                    <a:pt x="136" y="88"/>
                  </a:cubicBezTo>
                  <a:cubicBezTo>
                    <a:pt x="138" y="88"/>
                    <a:pt x="140" y="86"/>
                    <a:pt x="140" y="84"/>
                  </a:cubicBezTo>
                  <a:cubicBezTo>
                    <a:pt x="140" y="82"/>
                    <a:pt x="138" y="80"/>
                    <a:pt x="136" y="80"/>
                  </a:cubicBezTo>
                  <a:moveTo>
                    <a:pt x="172" y="87"/>
                  </a:moveTo>
                  <a:cubicBezTo>
                    <a:pt x="143" y="16"/>
                    <a:pt x="143" y="16"/>
                    <a:pt x="143" y="16"/>
                  </a:cubicBezTo>
                  <a:cubicBezTo>
                    <a:pt x="143" y="16"/>
                    <a:pt x="143" y="16"/>
                    <a:pt x="143" y="16"/>
                  </a:cubicBezTo>
                  <a:cubicBezTo>
                    <a:pt x="139" y="7"/>
                    <a:pt x="130" y="0"/>
                    <a:pt x="120" y="0"/>
                  </a:cubicBezTo>
                  <a:cubicBezTo>
                    <a:pt x="107" y="0"/>
                    <a:pt x="96" y="11"/>
                    <a:pt x="96" y="24"/>
                  </a:cubicBezTo>
                  <a:cubicBezTo>
                    <a:pt x="80" y="24"/>
                    <a:pt x="80" y="24"/>
                    <a:pt x="80" y="24"/>
                  </a:cubicBezTo>
                  <a:cubicBezTo>
                    <a:pt x="80" y="11"/>
                    <a:pt x="69" y="0"/>
                    <a:pt x="56" y="0"/>
                  </a:cubicBezTo>
                  <a:cubicBezTo>
                    <a:pt x="46" y="0"/>
                    <a:pt x="37" y="7"/>
                    <a:pt x="33" y="16"/>
                  </a:cubicBezTo>
                  <a:cubicBezTo>
                    <a:pt x="33" y="16"/>
                    <a:pt x="33" y="16"/>
                    <a:pt x="33" y="16"/>
                  </a:cubicBezTo>
                  <a:cubicBezTo>
                    <a:pt x="4" y="87"/>
                    <a:pt x="4" y="87"/>
                    <a:pt x="4" y="87"/>
                  </a:cubicBezTo>
                  <a:cubicBezTo>
                    <a:pt x="1" y="92"/>
                    <a:pt x="0" y="98"/>
                    <a:pt x="0" y="104"/>
                  </a:cubicBezTo>
                  <a:cubicBezTo>
                    <a:pt x="0" y="126"/>
                    <a:pt x="18" y="144"/>
                    <a:pt x="40" y="144"/>
                  </a:cubicBezTo>
                  <a:cubicBezTo>
                    <a:pt x="59" y="144"/>
                    <a:pt x="75" y="130"/>
                    <a:pt x="79" y="112"/>
                  </a:cubicBezTo>
                  <a:cubicBezTo>
                    <a:pt x="97" y="112"/>
                    <a:pt x="97" y="112"/>
                    <a:pt x="97" y="112"/>
                  </a:cubicBezTo>
                  <a:cubicBezTo>
                    <a:pt x="101" y="130"/>
                    <a:pt x="117" y="144"/>
                    <a:pt x="136" y="144"/>
                  </a:cubicBezTo>
                  <a:cubicBezTo>
                    <a:pt x="158" y="144"/>
                    <a:pt x="176" y="126"/>
                    <a:pt x="176" y="104"/>
                  </a:cubicBezTo>
                  <a:cubicBezTo>
                    <a:pt x="176" y="98"/>
                    <a:pt x="175" y="92"/>
                    <a:pt x="172" y="87"/>
                  </a:cubicBezTo>
                  <a:moveTo>
                    <a:pt x="40" y="136"/>
                  </a:moveTo>
                  <a:cubicBezTo>
                    <a:pt x="22" y="136"/>
                    <a:pt x="8" y="122"/>
                    <a:pt x="8" y="104"/>
                  </a:cubicBezTo>
                  <a:cubicBezTo>
                    <a:pt x="8" y="86"/>
                    <a:pt x="22" y="72"/>
                    <a:pt x="40" y="72"/>
                  </a:cubicBezTo>
                  <a:cubicBezTo>
                    <a:pt x="58" y="72"/>
                    <a:pt x="72" y="86"/>
                    <a:pt x="72" y="104"/>
                  </a:cubicBezTo>
                  <a:cubicBezTo>
                    <a:pt x="72" y="122"/>
                    <a:pt x="58" y="136"/>
                    <a:pt x="40" y="136"/>
                  </a:cubicBezTo>
                  <a:moveTo>
                    <a:pt x="72" y="80"/>
                  </a:moveTo>
                  <a:cubicBezTo>
                    <a:pt x="65" y="70"/>
                    <a:pt x="53" y="64"/>
                    <a:pt x="40" y="64"/>
                  </a:cubicBezTo>
                  <a:cubicBezTo>
                    <a:pt x="33" y="64"/>
                    <a:pt x="26" y="66"/>
                    <a:pt x="20" y="69"/>
                  </a:cubicBezTo>
                  <a:cubicBezTo>
                    <a:pt x="41" y="17"/>
                    <a:pt x="41" y="17"/>
                    <a:pt x="41" y="17"/>
                  </a:cubicBezTo>
                  <a:cubicBezTo>
                    <a:pt x="41" y="17"/>
                    <a:pt x="41" y="17"/>
                    <a:pt x="41" y="17"/>
                  </a:cubicBezTo>
                  <a:cubicBezTo>
                    <a:pt x="44" y="12"/>
                    <a:pt x="50" y="8"/>
                    <a:pt x="56" y="8"/>
                  </a:cubicBezTo>
                  <a:cubicBezTo>
                    <a:pt x="64" y="8"/>
                    <a:pt x="71" y="14"/>
                    <a:pt x="72" y="23"/>
                  </a:cubicBezTo>
                  <a:cubicBezTo>
                    <a:pt x="72" y="23"/>
                    <a:pt x="72" y="23"/>
                    <a:pt x="72" y="23"/>
                  </a:cubicBezTo>
                  <a:lnTo>
                    <a:pt x="72" y="80"/>
                  </a:lnTo>
                  <a:close/>
                  <a:moveTo>
                    <a:pt x="96" y="104"/>
                  </a:moveTo>
                  <a:cubicBezTo>
                    <a:pt x="80" y="104"/>
                    <a:pt x="80" y="104"/>
                    <a:pt x="80" y="104"/>
                  </a:cubicBezTo>
                  <a:cubicBezTo>
                    <a:pt x="80" y="96"/>
                    <a:pt x="80" y="96"/>
                    <a:pt x="80" y="96"/>
                  </a:cubicBezTo>
                  <a:cubicBezTo>
                    <a:pt x="96" y="96"/>
                    <a:pt x="96" y="96"/>
                    <a:pt x="96" y="96"/>
                  </a:cubicBezTo>
                  <a:lnTo>
                    <a:pt x="96" y="104"/>
                  </a:lnTo>
                  <a:close/>
                  <a:moveTo>
                    <a:pt x="96" y="88"/>
                  </a:moveTo>
                  <a:cubicBezTo>
                    <a:pt x="80" y="88"/>
                    <a:pt x="80" y="88"/>
                    <a:pt x="80" y="88"/>
                  </a:cubicBezTo>
                  <a:cubicBezTo>
                    <a:pt x="80" y="32"/>
                    <a:pt x="80" y="32"/>
                    <a:pt x="80" y="32"/>
                  </a:cubicBezTo>
                  <a:cubicBezTo>
                    <a:pt x="96" y="32"/>
                    <a:pt x="96" y="32"/>
                    <a:pt x="96" y="32"/>
                  </a:cubicBezTo>
                  <a:lnTo>
                    <a:pt x="96" y="88"/>
                  </a:lnTo>
                  <a:close/>
                  <a:moveTo>
                    <a:pt x="104" y="23"/>
                  </a:moveTo>
                  <a:cubicBezTo>
                    <a:pt x="104" y="23"/>
                    <a:pt x="104" y="23"/>
                    <a:pt x="104" y="23"/>
                  </a:cubicBezTo>
                  <a:cubicBezTo>
                    <a:pt x="105" y="14"/>
                    <a:pt x="112" y="8"/>
                    <a:pt x="120" y="8"/>
                  </a:cubicBezTo>
                  <a:cubicBezTo>
                    <a:pt x="126" y="8"/>
                    <a:pt x="132" y="12"/>
                    <a:pt x="135" y="17"/>
                  </a:cubicBezTo>
                  <a:cubicBezTo>
                    <a:pt x="135" y="17"/>
                    <a:pt x="135" y="17"/>
                    <a:pt x="135" y="17"/>
                  </a:cubicBezTo>
                  <a:cubicBezTo>
                    <a:pt x="156" y="69"/>
                    <a:pt x="156" y="69"/>
                    <a:pt x="156" y="69"/>
                  </a:cubicBezTo>
                  <a:cubicBezTo>
                    <a:pt x="150" y="66"/>
                    <a:pt x="143" y="64"/>
                    <a:pt x="136" y="64"/>
                  </a:cubicBezTo>
                  <a:cubicBezTo>
                    <a:pt x="123" y="64"/>
                    <a:pt x="111" y="70"/>
                    <a:pt x="104" y="80"/>
                  </a:cubicBezTo>
                  <a:lnTo>
                    <a:pt x="104" y="23"/>
                  </a:lnTo>
                  <a:close/>
                  <a:moveTo>
                    <a:pt x="136" y="136"/>
                  </a:moveTo>
                  <a:cubicBezTo>
                    <a:pt x="118" y="136"/>
                    <a:pt x="104" y="122"/>
                    <a:pt x="104" y="104"/>
                  </a:cubicBezTo>
                  <a:cubicBezTo>
                    <a:pt x="104" y="86"/>
                    <a:pt x="118" y="72"/>
                    <a:pt x="136" y="72"/>
                  </a:cubicBezTo>
                  <a:cubicBezTo>
                    <a:pt x="154" y="72"/>
                    <a:pt x="168" y="86"/>
                    <a:pt x="168" y="104"/>
                  </a:cubicBezTo>
                  <a:cubicBezTo>
                    <a:pt x="168" y="122"/>
                    <a:pt x="154" y="136"/>
                    <a:pt x="136" y="136"/>
                  </a:cubicBezTo>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sk-SK"/>
            </a:p>
          </p:txBody>
        </p:sp>
        <p:sp>
          <p:nvSpPr>
            <p:cNvPr id="33" name="Elipsa 32"/>
            <p:cNvSpPr/>
            <p:nvPr/>
          </p:nvSpPr>
          <p:spPr>
            <a:xfrm>
              <a:off x="4782823" y="7489606"/>
              <a:ext cx="452284" cy="452284"/>
            </a:xfrm>
            <a:prstGeom prst="ellipse">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solidFill>
                    <a:schemeClr val="tx1">
                      <a:lumMod val="50000"/>
                      <a:lumOff val="50000"/>
                    </a:schemeClr>
                  </a:solidFill>
                </a:rPr>
                <a:t>2</a:t>
              </a:r>
            </a:p>
          </p:txBody>
        </p:sp>
      </p:grpSp>
      <p:sp>
        <p:nvSpPr>
          <p:cNvPr id="36" name="Obdélník 35"/>
          <p:cNvSpPr/>
          <p:nvPr/>
        </p:nvSpPr>
        <p:spPr>
          <a:xfrm>
            <a:off x="4953000" y="1582341"/>
            <a:ext cx="7069666" cy="3231654"/>
          </a:xfrm>
          <a:prstGeom prst="rect">
            <a:avLst/>
          </a:prstGeom>
        </p:spPr>
        <p:txBody>
          <a:bodyPr wrap="square">
            <a:spAutoFit/>
          </a:bodyPr>
          <a:lstStyle/>
          <a:p>
            <a:r>
              <a:rPr lang="sk-SK" sz="1200" b="1" dirty="0">
                <a:latin typeface="+mj-lt"/>
              </a:rPr>
              <a:t>Zápisová služba</a:t>
            </a:r>
          </a:p>
          <a:p>
            <a:r>
              <a:rPr lang="sk-SK" sz="1200" dirty="0">
                <a:latin typeface="+mj-lt"/>
              </a:rPr>
              <a:t>Príklad z praxe: Protimonopolný úrad spravuje register štátnej pomoci (IS SEMP). Je viacero inštitúcií, ktoré poskytujú štátnu pomoc (MH, </a:t>
            </a:r>
            <a:r>
              <a:rPr lang="sk-SK" sz="1200" dirty="0" err="1">
                <a:latin typeface="+mj-lt"/>
              </a:rPr>
              <a:t>UPSVaR</a:t>
            </a:r>
            <a:r>
              <a:rPr lang="sk-SK" sz="1200" dirty="0">
                <a:latin typeface="+mj-lt"/>
              </a:rPr>
              <a:t>, MF, ...). Pri spracovaní žiadosti musí inštitúcia skontrolovať súbeh štátnej pomoci (vtedy </a:t>
            </a:r>
            <a:r>
              <a:rPr lang="sk-SK" sz="1200" dirty="0" err="1">
                <a:latin typeface="+mj-lt"/>
              </a:rPr>
              <a:t>referencuje</a:t>
            </a:r>
            <a:r>
              <a:rPr lang="sk-SK" sz="1200" dirty="0">
                <a:latin typeface="+mj-lt"/>
              </a:rPr>
              <a:t> SEMP) a po odsúhlasení štátnej pomoci musí túto zapísať ako referenčný údaj do referenčného registra (vtedy zapisuje do SEMP).</a:t>
            </a:r>
          </a:p>
          <a:p>
            <a:r>
              <a:rPr lang="sk-SK" sz="1200" dirty="0">
                <a:latin typeface="+mj-lt"/>
              </a:rPr>
              <a:t>Prínos: V prípade vytvorenia centrálnej zápisovej služby bude stačiť inštitúciám spravujúcim zdrojové registre implementovať jednu univerzálnu integráciu, prostredníctvom ktorej sa bude realizovať komplexná výmena údajov s referenčným registrom.</a:t>
            </a:r>
          </a:p>
          <a:p>
            <a:endParaRPr lang="sk-SK" sz="1200" dirty="0">
              <a:latin typeface="+mj-lt"/>
            </a:endParaRPr>
          </a:p>
          <a:p>
            <a:r>
              <a:rPr lang="sk-SK" sz="1200" dirty="0">
                <a:latin typeface="+mj-lt"/>
              </a:rPr>
              <a:t>Ďalšie príklady: </a:t>
            </a:r>
            <a:r>
              <a:rPr lang="sk-SK" sz="1200" dirty="0" err="1">
                <a:latin typeface="+mj-lt"/>
              </a:rPr>
              <a:t>MSVVaS</a:t>
            </a:r>
            <a:r>
              <a:rPr lang="sk-SK" sz="1200" dirty="0">
                <a:latin typeface="+mj-lt"/>
              </a:rPr>
              <a:t>: IS športu zapisuje do RPO</a:t>
            </a:r>
            <a:r>
              <a:rPr lang="en-US" sz="1200" dirty="0">
                <a:latin typeface="+mj-lt"/>
              </a:rPr>
              <a:t>; </a:t>
            </a:r>
            <a:r>
              <a:rPr lang="sk-SK" sz="1200" dirty="0" err="1">
                <a:latin typeface="+mj-lt"/>
              </a:rPr>
              <a:t>UPSVaR</a:t>
            </a:r>
            <a:r>
              <a:rPr lang="sk-SK" sz="1200" dirty="0">
                <a:latin typeface="+mj-lt"/>
              </a:rPr>
              <a:t>: IS služieb zamestnanosti zapisuje do RPO, IS SEMP, IS SP</a:t>
            </a:r>
          </a:p>
          <a:p>
            <a:r>
              <a:rPr lang="sk-SK" sz="1200" dirty="0">
                <a:latin typeface="+mj-lt"/>
              </a:rPr>
              <a:t>Je predpoklad, že aj pripravované registre na M</a:t>
            </a:r>
            <a:r>
              <a:rPr lang="en-US" sz="1200" dirty="0">
                <a:latin typeface="+mj-lt"/>
              </a:rPr>
              <a:t>V</a:t>
            </a:r>
            <a:r>
              <a:rPr lang="sk-SK" sz="1200" dirty="0">
                <a:latin typeface="+mj-lt"/>
              </a:rPr>
              <a:t> (mimovládne organizácie a pod.) budú v pozícii zapisovania do RPO</a:t>
            </a:r>
            <a:endParaRPr lang="en-US" sz="1200" dirty="0">
              <a:latin typeface="+mj-lt"/>
            </a:endParaRPr>
          </a:p>
          <a:p>
            <a:endParaRPr lang="sk-SK" sz="1200" dirty="0">
              <a:latin typeface="+mj-lt"/>
            </a:endParaRPr>
          </a:p>
          <a:p>
            <a:r>
              <a:rPr lang="sk-SK" sz="1200" dirty="0">
                <a:latin typeface="+mj-lt"/>
              </a:rPr>
              <a:t>Pozn.:  Využitie časti funkčnosti služby </a:t>
            </a:r>
            <a:r>
              <a:rPr lang="en-US" sz="1200" dirty="0">
                <a:latin typeface="+mj-lt"/>
              </a:rPr>
              <a:t>pre </a:t>
            </a:r>
            <a:r>
              <a:rPr lang="sk-SK" sz="1200" dirty="0">
                <a:latin typeface="+mj-lt"/>
              </a:rPr>
              <a:t>automatickú distribúciu údajov</a:t>
            </a:r>
          </a:p>
          <a:p>
            <a:endParaRPr lang="sk-SK" sz="1200" dirty="0">
              <a:latin typeface="+mj-lt"/>
            </a:endParaRPr>
          </a:p>
          <a:p>
            <a:endParaRPr lang="sk-SK" sz="1200" dirty="0">
              <a:latin typeface="+mj-lt"/>
            </a:endParaRPr>
          </a:p>
        </p:txBody>
      </p:sp>
    </p:spTree>
    <p:extLst>
      <p:ext uri="{BB962C8B-B14F-4D97-AF65-F5344CB8AC3E}">
        <p14:creationId xmlns:p14="http://schemas.microsoft.com/office/powerpoint/2010/main" val="2400334623"/>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380941"/>
            <a:ext cx="5740400" cy="1338828"/>
          </a:xfrm>
        </p:spPr>
        <p:txBody>
          <a:bodyPr/>
          <a:lstStyle/>
          <a:p>
            <a:r>
              <a:rPr lang="en-US" dirty="0" err="1">
                <a:solidFill>
                  <a:schemeClr val="accent1"/>
                </a:solidFill>
              </a:rPr>
              <a:t>potenciál</a:t>
            </a:r>
            <a:r>
              <a:rPr lang="en-US" dirty="0">
                <a:solidFill>
                  <a:schemeClr val="accent1"/>
                </a:solidFill>
              </a:rPr>
              <a:t> </a:t>
            </a:r>
            <a:r>
              <a:rPr lang="en-US" dirty="0" err="1">
                <a:solidFill>
                  <a:schemeClr val="accent1"/>
                </a:solidFill>
              </a:rPr>
              <a:t>na</a:t>
            </a:r>
            <a:r>
              <a:rPr lang="en-US" dirty="0">
                <a:solidFill>
                  <a:schemeClr val="accent1"/>
                </a:solidFill>
              </a:rPr>
              <a:t> </a:t>
            </a:r>
            <a:r>
              <a:rPr lang="en-US" dirty="0" err="1">
                <a:solidFill>
                  <a:schemeClr val="accent1"/>
                </a:solidFill>
              </a:rPr>
              <a:t>integráciu</a:t>
            </a:r>
            <a:r>
              <a:rPr lang="en-US" dirty="0">
                <a:solidFill>
                  <a:schemeClr val="accent1"/>
                </a:solidFill>
              </a:rPr>
              <a:t> </a:t>
            </a:r>
            <a:r>
              <a:rPr lang="en-US" dirty="0" err="1"/>
              <a:t>vďaka</a:t>
            </a:r>
            <a:r>
              <a:rPr lang="en-US" dirty="0"/>
              <a:t> </a:t>
            </a:r>
            <a:r>
              <a:rPr lang="en-US" dirty="0" err="1"/>
              <a:t>projektu</a:t>
            </a:r>
            <a:endParaRPr lang="uk-UA" dirty="0"/>
          </a:p>
        </p:txBody>
      </p:sp>
      <p:grpSp>
        <p:nvGrpSpPr>
          <p:cNvPr id="9" name="Group 8"/>
          <p:cNvGrpSpPr/>
          <p:nvPr/>
        </p:nvGrpSpPr>
        <p:grpSpPr>
          <a:xfrm>
            <a:off x="1041401" y="2569206"/>
            <a:ext cx="4826000" cy="1551024"/>
            <a:chOff x="1752601" y="2400300"/>
            <a:chExt cx="7239000" cy="2326536"/>
          </a:xfrm>
        </p:grpSpPr>
        <p:sp>
          <p:nvSpPr>
            <p:cNvPr id="4" name="TextBox 3"/>
            <p:cNvSpPr txBox="1"/>
            <p:nvPr/>
          </p:nvSpPr>
          <p:spPr>
            <a:xfrm>
              <a:off x="1752601" y="2400300"/>
              <a:ext cx="2095500" cy="1061829"/>
            </a:xfrm>
            <a:prstGeom prst="rect">
              <a:avLst/>
            </a:prstGeom>
            <a:noFill/>
          </p:spPr>
          <p:txBody>
            <a:bodyPr wrap="square" rtlCol="0">
              <a:spAutoFit/>
            </a:bodyPr>
            <a:lstStyle/>
            <a:p>
              <a:pPr algn="r"/>
              <a:r>
                <a:rPr lang="en-US" sz="4000" b="1" dirty="0">
                  <a:solidFill>
                    <a:schemeClr val="accent1"/>
                  </a:solidFill>
                  <a:latin typeface="+mj-lt"/>
                </a:rPr>
                <a:t>5</a:t>
              </a:r>
              <a:endParaRPr lang="uk-UA" sz="4000" b="1" dirty="0">
                <a:solidFill>
                  <a:schemeClr val="accent1"/>
                </a:solidFill>
                <a:latin typeface="+mj-lt"/>
              </a:endParaRPr>
            </a:p>
          </p:txBody>
        </p:sp>
        <p:sp>
          <p:nvSpPr>
            <p:cNvPr id="7" name="TextBox 6"/>
            <p:cNvSpPr txBox="1"/>
            <p:nvPr/>
          </p:nvSpPr>
          <p:spPr>
            <a:xfrm>
              <a:off x="3848101" y="2552700"/>
              <a:ext cx="5143500" cy="1246496"/>
            </a:xfrm>
            <a:prstGeom prst="rect">
              <a:avLst/>
            </a:prstGeom>
            <a:noFill/>
          </p:spPr>
          <p:txBody>
            <a:bodyPr wrap="square" rtlCol="0">
              <a:spAutoFit/>
            </a:bodyPr>
            <a:lstStyle/>
            <a:p>
              <a:r>
                <a:rPr lang="en-US" sz="2400" dirty="0" err="1">
                  <a:latin typeface="+mj-lt"/>
                </a:rPr>
                <a:t>Obchodné</a:t>
              </a:r>
              <a:r>
                <a:rPr lang="en-US" sz="2400" dirty="0">
                  <a:latin typeface="+mj-lt"/>
                </a:rPr>
                <a:t> </a:t>
              </a:r>
              <a:r>
                <a:rPr lang="en-US" sz="2400" dirty="0" err="1">
                  <a:latin typeface="+mj-lt"/>
                </a:rPr>
                <a:t>spoločnosti</a:t>
              </a:r>
              <a:r>
                <a:rPr lang="en-US" sz="2400" dirty="0">
                  <a:latin typeface="+mj-lt"/>
                </a:rPr>
                <a:t> </a:t>
              </a:r>
              <a:r>
                <a:rPr lang="en-US" sz="2400" dirty="0" err="1">
                  <a:latin typeface="+mj-lt"/>
                </a:rPr>
                <a:t>vo</a:t>
              </a:r>
              <a:r>
                <a:rPr lang="en-US" sz="2400" dirty="0">
                  <a:latin typeface="+mj-lt"/>
                </a:rPr>
                <a:t> </a:t>
              </a:r>
              <a:r>
                <a:rPr lang="en-US" sz="2400" dirty="0" err="1">
                  <a:latin typeface="+mj-lt"/>
                </a:rPr>
                <a:t>vlastníctve</a:t>
              </a:r>
              <a:r>
                <a:rPr lang="en-US" sz="2400" dirty="0">
                  <a:latin typeface="+mj-lt"/>
                </a:rPr>
                <a:t> </a:t>
              </a:r>
              <a:r>
                <a:rPr lang="en-US" sz="2400" dirty="0" err="1">
                  <a:latin typeface="+mj-lt"/>
                </a:rPr>
                <a:t>štátu</a:t>
              </a:r>
              <a:endParaRPr lang="uk-UA" sz="2400" dirty="0">
                <a:latin typeface="+mj-lt"/>
              </a:endParaRPr>
            </a:p>
          </p:txBody>
        </p:sp>
        <p:sp>
          <p:nvSpPr>
            <p:cNvPr id="8" name="TextBox 7"/>
            <p:cNvSpPr txBox="1"/>
            <p:nvPr/>
          </p:nvSpPr>
          <p:spPr>
            <a:xfrm>
              <a:off x="3848101" y="3665295"/>
              <a:ext cx="5143500" cy="1061541"/>
            </a:xfrm>
            <a:prstGeom prst="rect">
              <a:avLst/>
            </a:prstGeom>
            <a:noFill/>
          </p:spPr>
          <p:txBody>
            <a:bodyPr wrap="square" rtlCol="0">
              <a:spAutoFit/>
            </a:bodyPr>
            <a:lstStyle/>
            <a:p>
              <a:r>
                <a:rPr lang="en-US" sz="1333" dirty="0" err="1">
                  <a:solidFill>
                    <a:schemeClr val="tx2"/>
                  </a:solidFill>
                </a:rPr>
                <a:t>Depozitár</a:t>
              </a:r>
              <a:r>
                <a:rPr lang="en-US" sz="1333" dirty="0">
                  <a:solidFill>
                    <a:schemeClr val="tx2"/>
                  </a:solidFill>
                </a:rPr>
                <a:t> </a:t>
              </a:r>
              <a:r>
                <a:rPr lang="en-US" sz="1333" dirty="0" err="1">
                  <a:solidFill>
                    <a:schemeClr val="tx2"/>
                  </a:solidFill>
                </a:rPr>
                <a:t>cenných</a:t>
              </a:r>
              <a:r>
                <a:rPr lang="en-US" sz="1333" dirty="0">
                  <a:solidFill>
                    <a:schemeClr val="tx2"/>
                  </a:solidFill>
                </a:rPr>
                <a:t> </a:t>
              </a:r>
              <a:r>
                <a:rPr lang="en-US" sz="1333" dirty="0" err="1">
                  <a:solidFill>
                    <a:schemeClr val="tx2"/>
                  </a:solidFill>
                </a:rPr>
                <a:t>papierov</a:t>
              </a:r>
              <a:r>
                <a:rPr lang="en-US" sz="1333" dirty="0">
                  <a:solidFill>
                    <a:schemeClr val="tx2"/>
                  </a:solidFill>
                </a:rPr>
                <a:t>, </a:t>
              </a:r>
              <a:r>
                <a:rPr lang="en-US" sz="1333" dirty="0" err="1">
                  <a:solidFill>
                    <a:schemeClr val="tx2"/>
                  </a:solidFill>
                </a:rPr>
                <a:t>Eximbanka</a:t>
              </a:r>
              <a:r>
                <a:rPr lang="en-US" sz="1333" dirty="0">
                  <a:solidFill>
                    <a:schemeClr val="tx2"/>
                  </a:solidFill>
                </a:rPr>
                <a:t>, </a:t>
              </a:r>
              <a:r>
                <a:rPr lang="en-US" sz="1333" dirty="0" err="1">
                  <a:solidFill>
                    <a:schemeClr val="tx2"/>
                  </a:solidFill>
                </a:rPr>
                <a:t>Slovenská</a:t>
              </a:r>
              <a:r>
                <a:rPr lang="en-US" sz="1333" dirty="0">
                  <a:solidFill>
                    <a:schemeClr val="tx2"/>
                  </a:solidFill>
                </a:rPr>
                <a:t> </a:t>
              </a:r>
              <a:r>
                <a:rPr lang="en-US" sz="1333" dirty="0" err="1">
                  <a:solidFill>
                    <a:schemeClr val="tx2"/>
                  </a:solidFill>
                </a:rPr>
                <a:t>konsolidačná</a:t>
              </a:r>
              <a:r>
                <a:rPr lang="en-US" sz="1333" dirty="0">
                  <a:solidFill>
                    <a:schemeClr val="tx2"/>
                  </a:solidFill>
                </a:rPr>
                <a:t>, </a:t>
              </a:r>
              <a:r>
                <a:rPr lang="en-US" sz="1333" dirty="0" err="1">
                  <a:solidFill>
                    <a:schemeClr val="tx2"/>
                  </a:solidFill>
                </a:rPr>
                <a:t>a.s</a:t>
              </a:r>
              <a:r>
                <a:rPr lang="en-US" sz="1333" dirty="0">
                  <a:solidFill>
                    <a:schemeClr val="tx2"/>
                  </a:solidFill>
                </a:rPr>
                <a:t>. a </a:t>
              </a:r>
              <a:r>
                <a:rPr lang="en-US" sz="1333" dirty="0" err="1">
                  <a:solidFill>
                    <a:schemeClr val="tx2"/>
                  </a:solidFill>
                </a:rPr>
                <a:t>podobne</a:t>
              </a:r>
              <a:r>
                <a:rPr lang="en-US" sz="1333" dirty="0">
                  <a:solidFill>
                    <a:schemeClr val="tx2"/>
                  </a:solidFill>
                </a:rPr>
                <a:t>, </a:t>
              </a:r>
              <a:r>
                <a:rPr lang="en-US" sz="1333" dirty="0" err="1">
                  <a:solidFill>
                    <a:schemeClr val="tx2"/>
                  </a:solidFill>
                </a:rPr>
                <a:t>Rozhlas</a:t>
              </a:r>
              <a:r>
                <a:rPr lang="en-US" sz="1333" dirty="0">
                  <a:solidFill>
                    <a:schemeClr val="tx2"/>
                  </a:solidFill>
                </a:rPr>
                <a:t> a </a:t>
              </a:r>
              <a:r>
                <a:rPr lang="en-US" sz="1333" dirty="0" err="1">
                  <a:solidFill>
                    <a:schemeClr val="tx2"/>
                  </a:solidFill>
                </a:rPr>
                <a:t>televízia</a:t>
              </a:r>
              <a:r>
                <a:rPr lang="en-US" sz="1333" dirty="0">
                  <a:solidFill>
                    <a:schemeClr val="tx2"/>
                  </a:solidFill>
                </a:rPr>
                <a:t> </a:t>
              </a:r>
              <a:r>
                <a:rPr lang="en-US" sz="1333" dirty="0" err="1">
                  <a:solidFill>
                    <a:schemeClr val="tx2"/>
                  </a:solidFill>
                </a:rPr>
                <a:t>slovenska</a:t>
              </a:r>
              <a:endParaRPr lang="uk-UA" sz="1333" dirty="0">
                <a:solidFill>
                  <a:schemeClr val="tx2"/>
                </a:solidFill>
              </a:endParaRPr>
            </a:p>
          </p:txBody>
        </p:sp>
      </p:grpSp>
      <p:grpSp>
        <p:nvGrpSpPr>
          <p:cNvPr id="10" name="Group 9"/>
          <p:cNvGrpSpPr/>
          <p:nvPr/>
        </p:nvGrpSpPr>
        <p:grpSpPr>
          <a:xfrm>
            <a:off x="1041401" y="4673766"/>
            <a:ext cx="4826000" cy="2009623"/>
            <a:chOff x="1752601" y="2400300"/>
            <a:chExt cx="7239000" cy="3014435"/>
          </a:xfrm>
        </p:grpSpPr>
        <p:sp>
          <p:nvSpPr>
            <p:cNvPr id="11" name="TextBox 10"/>
            <p:cNvSpPr txBox="1"/>
            <p:nvPr/>
          </p:nvSpPr>
          <p:spPr>
            <a:xfrm>
              <a:off x="1752601" y="2400300"/>
              <a:ext cx="2095500" cy="1061829"/>
            </a:xfrm>
            <a:prstGeom prst="rect">
              <a:avLst/>
            </a:prstGeom>
            <a:noFill/>
          </p:spPr>
          <p:txBody>
            <a:bodyPr wrap="square" rtlCol="0">
              <a:spAutoFit/>
            </a:bodyPr>
            <a:lstStyle/>
            <a:p>
              <a:pPr algn="r"/>
              <a:r>
                <a:rPr lang="en-US" sz="4000" b="1" dirty="0">
                  <a:solidFill>
                    <a:schemeClr val="accent1"/>
                  </a:solidFill>
                  <a:latin typeface="+mj-lt"/>
                </a:rPr>
                <a:t>10</a:t>
              </a:r>
              <a:endParaRPr lang="uk-UA" sz="4000" b="1" dirty="0">
                <a:solidFill>
                  <a:schemeClr val="accent1"/>
                </a:solidFill>
                <a:latin typeface="+mj-lt"/>
              </a:endParaRPr>
            </a:p>
          </p:txBody>
        </p:sp>
        <p:sp>
          <p:nvSpPr>
            <p:cNvPr id="12" name="TextBox 11"/>
            <p:cNvSpPr txBox="1"/>
            <p:nvPr/>
          </p:nvSpPr>
          <p:spPr>
            <a:xfrm>
              <a:off x="3848101" y="2552700"/>
              <a:ext cx="5143500" cy="1800494"/>
            </a:xfrm>
            <a:prstGeom prst="rect">
              <a:avLst/>
            </a:prstGeom>
            <a:noFill/>
          </p:spPr>
          <p:txBody>
            <a:bodyPr wrap="square" rtlCol="0">
              <a:spAutoFit/>
            </a:bodyPr>
            <a:lstStyle/>
            <a:p>
              <a:r>
                <a:rPr lang="en-US" sz="2400" dirty="0" err="1">
                  <a:latin typeface="+mj-lt"/>
                </a:rPr>
                <a:t>Prirodzené</a:t>
              </a:r>
              <a:r>
                <a:rPr lang="en-US" sz="2400" dirty="0">
                  <a:latin typeface="+mj-lt"/>
                </a:rPr>
                <a:t> monopoly a </a:t>
              </a:r>
              <a:r>
                <a:rPr lang="en-US" sz="2400" dirty="0" err="1">
                  <a:latin typeface="+mj-lt"/>
                </a:rPr>
                <a:t>prevádzkovatelia</a:t>
              </a:r>
              <a:r>
                <a:rPr lang="en-US" sz="2400" dirty="0">
                  <a:latin typeface="+mj-lt"/>
                </a:rPr>
                <a:t> </a:t>
              </a:r>
              <a:r>
                <a:rPr lang="en-US" sz="2400" dirty="0" err="1">
                  <a:latin typeface="+mj-lt"/>
                </a:rPr>
                <a:t>kritickej</a:t>
              </a:r>
              <a:r>
                <a:rPr lang="en-US" sz="2400" dirty="0">
                  <a:latin typeface="+mj-lt"/>
                </a:rPr>
                <a:t> </a:t>
              </a:r>
              <a:r>
                <a:rPr lang="en-US" sz="2400" dirty="0" err="1">
                  <a:latin typeface="+mj-lt"/>
                </a:rPr>
                <a:t>infraštruktúry</a:t>
              </a:r>
              <a:endParaRPr lang="en-US" sz="2400" dirty="0">
                <a:latin typeface="+mj-lt"/>
              </a:endParaRPr>
            </a:p>
          </p:txBody>
        </p:sp>
        <p:sp>
          <p:nvSpPr>
            <p:cNvPr id="13" name="TextBox 12"/>
            <p:cNvSpPr txBox="1"/>
            <p:nvPr/>
          </p:nvSpPr>
          <p:spPr>
            <a:xfrm>
              <a:off x="3848101" y="4353194"/>
              <a:ext cx="5143500" cy="1061541"/>
            </a:xfrm>
            <a:prstGeom prst="rect">
              <a:avLst/>
            </a:prstGeom>
            <a:noFill/>
          </p:spPr>
          <p:txBody>
            <a:bodyPr wrap="square" rtlCol="0">
              <a:spAutoFit/>
            </a:bodyPr>
            <a:lstStyle/>
            <a:p>
              <a:r>
                <a:rPr lang="en-US" sz="1333" dirty="0" err="1">
                  <a:solidFill>
                    <a:schemeClr val="tx2"/>
                  </a:solidFill>
                </a:rPr>
                <a:t>Energetické</a:t>
              </a:r>
              <a:r>
                <a:rPr lang="en-US" sz="1333" dirty="0">
                  <a:solidFill>
                    <a:schemeClr val="tx2"/>
                  </a:solidFill>
                </a:rPr>
                <a:t> </a:t>
              </a:r>
              <a:r>
                <a:rPr lang="en-US" sz="1333" dirty="0" err="1">
                  <a:solidFill>
                    <a:schemeClr val="tx2"/>
                  </a:solidFill>
                </a:rPr>
                <a:t>spoločnosti</a:t>
              </a:r>
              <a:r>
                <a:rPr lang="en-US" sz="1333" dirty="0">
                  <a:solidFill>
                    <a:schemeClr val="tx2"/>
                  </a:solidFill>
                </a:rPr>
                <a:t>,</a:t>
              </a:r>
            </a:p>
            <a:p>
              <a:r>
                <a:rPr lang="en-US" sz="1333" dirty="0" err="1">
                  <a:solidFill>
                    <a:schemeClr val="tx2"/>
                  </a:solidFill>
                </a:rPr>
                <a:t>Vodárenské</a:t>
              </a:r>
              <a:r>
                <a:rPr lang="en-US" sz="1333" dirty="0">
                  <a:solidFill>
                    <a:schemeClr val="tx2"/>
                  </a:solidFill>
                </a:rPr>
                <a:t> </a:t>
              </a:r>
              <a:r>
                <a:rPr lang="en-US" sz="1333" dirty="0" err="1">
                  <a:solidFill>
                    <a:schemeClr val="tx2"/>
                  </a:solidFill>
                </a:rPr>
                <a:t>spoločnosti</a:t>
              </a:r>
              <a:r>
                <a:rPr lang="en-US" sz="1333" dirty="0">
                  <a:solidFill>
                    <a:schemeClr val="tx2"/>
                  </a:solidFill>
                </a:rPr>
                <a:t>,</a:t>
              </a:r>
            </a:p>
            <a:p>
              <a:r>
                <a:rPr lang="en-US" sz="1333" dirty="0" err="1">
                  <a:solidFill>
                    <a:schemeClr val="tx2"/>
                  </a:solidFill>
                </a:rPr>
                <a:t>Telekomunikační</a:t>
              </a:r>
              <a:r>
                <a:rPr lang="en-US" sz="1333" dirty="0">
                  <a:solidFill>
                    <a:schemeClr val="tx2"/>
                  </a:solidFill>
                </a:rPr>
                <a:t> </a:t>
              </a:r>
              <a:r>
                <a:rPr lang="en-US" sz="1333" dirty="0" err="1">
                  <a:solidFill>
                    <a:schemeClr val="tx2"/>
                  </a:solidFill>
                </a:rPr>
                <a:t>operátori</a:t>
              </a:r>
              <a:endParaRPr lang="uk-UA" sz="1333" dirty="0">
                <a:solidFill>
                  <a:schemeClr val="tx2"/>
                </a:solidFill>
              </a:endParaRPr>
            </a:p>
          </p:txBody>
        </p:sp>
      </p:grpSp>
      <p:grpSp>
        <p:nvGrpSpPr>
          <p:cNvPr id="14" name="Group 13"/>
          <p:cNvGrpSpPr/>
          <p:nvPr/>
        </p:nvGrpSpPr>
        <p:grpSpPr>
          <a:xfrm>
            <a:off x="6324600" y="2569206"/>
            <a:ext cx="4826000" cy="1035060"/>
            <a:chOff x="1752601" y="2400300"/>
            <a:chExt cx="7239000" cy="1552591"/>
          </a:xfrm>
        </p:grpSpPr>
        <p:sp>
          <p:nvSpPr>
            <p:cNvPr id="15" name="TextBox 14"/>
            <p:cNvSpPr txBox="1"/>
            <p:nvPr/>
          </p:nvSpPr>
          <p:spPr>
            <a:xfrm>
              <a:off x="1752601" y="2400300"/>
              <a:ext cx="2095500" cy="1061829"/>
            </a:xfrm>
            <a:prstGeom prst="rect">
              <a:avLst/>
            </a:prstGeom>
            <a:noFill/>
          </p:spPr>
          <p:txBody>
            <a:bodyPr wrap="square" rtlCol="0">
              <a:spAutoFit/>
            </a:bodyPr>
            <a:lstStyle/>
            <a:p>
              <a:pPr algn="r"/>
              <a:r>
                <a:rPr lang="en-US" sz="4000" b="1" dirty="0">
                  <a:solidFill>
                    <a:schemeClr val="accent1"/>
                  </a:solidFill>
                  <a:latin typeface="+mj-lt"/>
                </a:rPr>
                <a:t>25</a:t>
              </a:r>
              <a:endParaRPr lang="uk-UA" sz="4000" b="1" dirty="0">
                <a:solidFill>
                  <a:schemeClr val="accent1"/>
                </a:solidFill>
                <a:latin typeface="+mj-lt"/>
              </a:endParaRPr>
            </a:p>
          </p:txBody>
        </p:sp>
        <p:sp>
          <p:nvSpPr>
            <p:cNvPr id="16" name="TextBox 15"/>
            <p:cNvSpPr txBox="1"/>
            <p:nvPr/>
          </p:nvSpPr>
          <p:spPr>
            <a:xfrm>
              <a:off x="3848101" y="2552700"/>
              <a:ext cx="5143500" cy="692498"/>
            </a:xfrm>
            <a:prstGeom prst="rect">
              <a:avLst/>
            </a:prstGeom>
            <a:noFill/>
          </p:spPr>
          <p:txBody>
            <a:bodyPr wrap="square" rtlCol="0">
              <a:spAutoFit/>
            </a:bodyPr>
            <a:lstStyle/>
            <a:p>
              <a:r>
                <a:rPr lang="en-US" sz="2400" dirty="0" err="1">
                  <a:latin typeface="+mj-lt"/>
                </a:rPr>
                <a:t>Banky</a:t>
              </a:r>
              <a:r>
                <a:rPr lang="en-US" sz="2400" dirty="0">
                  <a:latin typeface="+mj-lt"/>
                </a:rPr>
                <a:t> a </a:t>
              </a:r>
              <a:r>
                <a:rPr lang="en-US" sz="2400" dirty="0" err="1">
                  <a:latin typeface="+mj-lt"/>
                </a:rPr>
                <a:t>finančné</a:t>
              </a:r>
              <a:r>
                <a:rPr lang="en-US" sz="2400" dirty="0">
                  <a:latin typeface="+mj-lt"/>
                </a:rPr>
                <a:t> </a:t>
              </a:r>
              <a:r>
                <a:rPr lang="en-US" sz="2400" dirty="0" err="1">
                  <a:latin typeface="+mj-lt"/>
                </a:rPr>
                <a:t>inštitúcie</a:t>
              </a:r>
              <a:endParaRPr lang="en-US" sz="2400" dirty="0">
                <a:latin typeface="+mj-lt"/>
              </a:endParaRPr>
            </a:p>
          </p:txBody>
        </p:sp>
        <p:sp>
          <p:nvSpPr>
            <p:cNvPr id="17" name="TextBox 16"/>
            <p:cNvSpPr txBox="1"/>
            <p:nvPr/>
          </p:nvSpPr>
          <p:spPr>
            <a:xfrm>
              <a:off x="3848101" y="3199031"/>
              <a:ext cx="5143500" cy="753860"/>
            </a:xfrm>
            <a:prstGeom prst="rect">
              <a:avLst/>
            </a:prstGeom>
            <a:noFill/>
          </p:spPr>
          <p:txBody>
            <a:bodyPr wrap="square" rtlCol="0">
              <a:spAutoFit/>
            </a:bodyPr>
            <a:lstStyle/>
            <a:p>
              <a:r>
                <a:rPr lang="en-US" sz="1333" dirty="0" err="1">
                  <a:solidFill>
                    <a:schemeClr val="tx2"/>
                  </a:solidFill>
                </a:rPr>
                <a:t>Slovenská</a:t>
              </a:r>
              <a:r>
                <a:rPr lang="en-US" sz="1333" dirty="0">
                  <a:solidFill>
                    <a:schemeClr val="tx2"/>
                  </a:solidFill>
                </a:rPr>
                <a:t> </a:t>
              </a:r>
              <a:r>
                <a:rPr lang="en-US" sz="1333" dirty="0" err="1">
                  <a:solidFill>
                    <a:schemeClr val="tx2"/>
                  </a:solidFill>
                </a:rPr>
                <a:t>banková</a:t>
              </a:r>
              <a:r>
                <a:rPr lang="en-US" sz="1333" dirty="0">
                  <a:solidFill>
                    <a:schemeClr val="tx2"/>
                  </a:solidFill>
                </a:rPr>
                <a:t> </a:t>
              </a:r>
              <a:r>
                <a:rPr lang="en-US" sz="1333" dirty="0" err="1">
                  <a:solidFill>
                    <a:schemeClr val="tx2"/>
                  </a:solidFill>
                </a:rPr>
                <a:t>asociácia</a:t>
              </a:r>
              <a:r>
                <a:rPr lang="en-US" sz="1333" dirty="0">
                  <a:solidFill>
                    <a:schemeClr val="tx2"/>
                  </a:solidFill>
                </a:rPr>
                <a:t> a </a:t>
              </a:r>
              <a:r>
                <a:rPr lang="en-US" sz="1333" dirty="0" err="1">
                  <a:solidFill>
                    <a:schemeClr val="tx2"/>
                  </a:solidFill>
                </a:rPr>
                <a:t>jednotlivé</a:t>
              </a:r>
              <a:r>
                <a:rPr lang="en-US" sz="1333" dirty="0">
                  <a:solidFill>
                    <a:schemeClr val="tx2"/>
                  </a:solidFill>
                </a:rPr>
                <a:t> </a:t>
              </a:r>
              <a:r>
                <a:rPr lang="en-US" sz="1333" dirty="0" err="1">
                  <a:solidFill>
                    <a:schemeClr val="tx2"/>
                  </a:solidFill>
                </a:rPr>
                <a:t>finančné</a:t>
              </a:r>
              <a:r>
                <a:rPr lang="en-US" sz="1333" dirty="0">
                  <a:solidFill>
                    <a:schemeClr val="tx2"/>
                  </a:solidFill>
                </a:rPr>
                <a:t> </a:t>
              </a:r>
              <a:r>
                <a:rPr lang="en-US" sz="1333" dirty="0" err="1">
                  <a:solidFill>
                    <a:schemeClr val="tx2"/>
                  </a:solidFill>
                </a:rPr>
                <a:t>inštitúcie</a:t>
              </a:r>
              <a:endParaRPr lang="uk-UA" sz="1333" dirty="0">
                <a:solidFill>
                  <a:schemeClr val="tx2"/>
                </a:solidFill>
              </a:endParaRPr>
            </a:p>
          </p:txBody>
        </p:sp>
      </p:grpSp>
      <p:grpSp>
        <p:nvGrpSpPr>
          <p:cNvPr id="18" name="Group 17"/>
          <p:cNvGrpSpPr/>
          <p:nvPr/>
        </p:nvGrpSpPr>
        <p:grpSpPr>
          <a:xfrm>
            <a:off x="6324600" y="4114209"/>
            <a:ext cx="4826000" cy="1035060"/>
            <a:chOff x="1752601" y="2400300"/>
            <a:chExt cx="7239000" cy="1552591"/>
          </a:xfrm>
        </p:grpSpPr>
        <p:sp>
          <p:nvSpPr>
            <p:cNvPr id="19" name="TextBox 18"/>
            <p:cNvSpPr txBox="1"/>
            <p:nvPr/>
          </p:nvSpPr>
          <p:spPr>
            <a:xfrm>
              <a:off x="1752601" y="2400300"/>
              <a:ext cx="2095500" cy="1061829"/>
            </a:xfrm>
            <a:prstGeom prst="rect">
              <a:avLst/>
            </a:prstGeom>
            <a:noFill/>
          </p:spPr>
          <p:txBody>
            <a:bodyPr wrap="square" rtlCol="0">
              <a:spAutoFit/>
            </a:bodyPr>
            <a:lstStyle/>
            <a:p>
              <a:pPr algn="r"/>
              <a:r>
                <a:rPr lang="en-US" sz="4000" b="1" dirty="0">
                  <a:solidFill>
                    <a:schemeClr val="accent1"/>
                  </a:solidFill>
                  <a:latin typeface="+mj-lt"/>
                </a:rPr>
                <a:t>15</a:t>
              </a:r>
              <a:endParaRPr lang="uk-UA" sz="4000" b="1" dirty="0">
                <a:solidFill>
                  <a:schemeClr val="accent1"/>
                </a:solidFill>
                <a:latin typeface="+mj-lt"/>
              </a:endParaRPr>
            </a:p>
          </p:txBody>
        </p:sp>
        <p:sp>
          <p:nvSpPr>
            <p:cNvPr id="20" name="TextBox 19"/>
            <p:cNvSpPr txBox="1"/>
            <p:nvPr/>
          </p:nvSpPr>
          <p:spPr>
            <a:xfrm>
              <a:off x="3848101" y="2552700"/>
              <a:ext cx="5143500" cy="692498"/>
            </a:xfrm>
            <a:prstGeom prst="rect">
              <a:avLst/>
            </a:prstGeom>
            <a:noFill/>
          </p:spPr>
          <p:txBody>
            <a:bodyPr wrap="square" rtlCol="0">
              <a:spAutoFit/>
            </a:bodyPr>
            <a:lstStyle/>
            <a:p>
              <a:r>
                <a:rPr lang="en-US" sz="2400" dirty="0" err="1">
                  <a:latin typeface="+mj-lt"/>
                </a:rPr>
                <a:t>Väčšie</a:t>
              </a:r>
              <a:r>
                <a:rPr lang="en-US" sz="2400" dirty="0">
                  <a:latin typeface="+mj-lt"/>
                </a:rPr>
                <a:t> a </a:t>
              </a:r>
              <a:r>
                <a:rPr lang="en-US" sz="2400" dirty="0" err="1">
                  <a:latin typeface="+mj-lt"/>
                </a:rPr>
                <a:t>stredné</a:t>
              </a:r>
              <a:r>
                <a:rPr lang="en-US" sz="2400" dirty="0">
                  <a:latin typeface="+mj-lt"/>
                </a:rPr>
                <a:t> </a:t>
              </a:r>
              <a:r>
                <a:rPr lang="en-US" sz="2400" dirty="0" err="1">
                  <a:latin typeface="+mj-lt"/>
                </a:rPr>
                <a:t>mestá</a:t>
              </a:r>
              <a:endParaRPr lang="en-US" sz="2400" dirty="0">
                <a:latin typeface="+mj-lt"/>
              </a:endParaRPr>
            </a:p>
          </p:txBody>
        </p:sp>
        <p:sp>
          <p:nvSpPr>
            <p:cNvPr id="21" name="TextBox 20"/>
            <p:cNvSpPr txBox="1"/>
            <p:nvPr/>
          </p:nvSpPr>
          <p:spPr>
            <a:xfrm>
              <a:off x="3848101" y="3199031"/>
              <a:ext cx="5143500" cy="753860"/>
            </a:xfrm>
            <a:prstGeom prst="rect">
              <a:avLst/>
            </a:prstGeom>
            <a:noFill/>
          </p:spPr>
          <p:txBody>
            <a:bodyPr wrap="square" rtlCol="0">
              <a:spAutoFit/>
            </a:bodyPr>
            <a:lstStyle/>
            <a:p>
              <a:r>
                <a:rPr lang="en-US" sz="1333" dirty="0">
                  <a:solidFill>
                    <a:schemeClr val="tx2"/>
                  </a:solidFill>
                </a:rPr>
                <a:t>Bratislava, </a:t>
              </a:r>
              <a:r>
                <a:rPr lang="en-US" sz="1333" dirty="0" err="1">
                  <a:solidFill>
                    <a:schemeClr val="tx2"/>
                  </a:solidFill>
                </a:rPr>
                <a:t>Košice</a:t>
              </a:r>
              <a:r>
                <a:rPr lang="en-US" sz="1333" dirty="0">
                  <a:solidFill>
                    <a:schemeClr val="tx2"/>
                  </a:solidFill>
                </a:rPr>
                <a:t>, </a:t>
              </a:r>
              <a:r>
                <a:rPr lang="en-US" sz="1333" dirty="0" err="1">
                  <a:solidFill>
                    <a:schemeClr val="tx2"/>
                  </a:solidFill>
                </a:rPr>
                <a:t>Žilina</a:t>
              </a:r>
              <a:r>
                <a:rPr lang="en-US" sz="1333" dirty="0">
                  <a:solidFill>
                    <a:schemeClr val="tx2"/>
                  </a:solidFill>
                </a:rPr>
                <a:t>, </a:t>
              </a:r>
              <a:r>
                <a:rPr lang="en-US" sz="1333" dirty="0" err="1">
                  <a:solidFill>
                    <a:schemeClr val="tx2"/>
                  </a:solidFill>
                </a:rPr>
                <a:t>Trnava</a:t>
              </a:r>
              <a:r>
                <a:rPr lang="en-US" sz="1333" dirty="0">
                  <a:solidFill>
                    <a:schemeClr val="tx2"/>
                  </a:solidFill>
                </a:rPr>
                <a:t>, </a:t>
              </a:r>
              <a:r>
                <a:rPr lang="en-US" sz="1333" dirty="0" err="1">
                  <a:solidFill>
                    <a:schemeClr val="tx2"/>
                  </a:solidFill>
                </a:rPr>
                <a:t>Prešov</a:t>
              </a:r>
              <a:r>
                <a:rPr lang="en-US" sz="1333" dirty="0">
                  <a:solidFill>
                    <a:schemeClr val="tx2"/>
                  </a:solidFill>
                </a:rPr>
                <a:t>, Nitra, … </a:t>
              </a:r>
              <a:endParaRPr lang="uk-UA" sz="1333" dirty="0">
                <a:solidFill>
                  <a:schemeClr val="tx2"/>
                </a:solidFill>
              </a:endParaRPr>
            </a:p>
          </p:txBody>
        </p:sp>
      </p:grpSp>
      <p:sp>
        <p:nvSpPr>
          <p:cNvPr id="24" name="TextBox 30">
            <a:extLst>
              <a:ext uri="{FF2B5EF4-FFF2-40B4-BE49-F238E27FC236}">
                <a16:creationId xmlns:a16="http://schemas.microsoft.com/office/drawing/2014/main" id="{7A4F6512-435C-411D-8C64-45BCC901130D}"/>
              </a:ext>
            </a:extLst>
          </p:cNvPr>
          <p:cNvSpPr txBox="1"/>
          <p:nvPr/>
        </p:nvSpPr>
        <p:spPr>
          <a:xfrm>
            <a:off x="5459105" y="1120415"/>
            <a:ext cx="6451600" cy="1897699"/>
          </a:xfrm>
          <a:prstGeom prst="rect">
            <a:avLst/>
          </a:prstGeom>
          <a:noFill/>
        </p:spPr>
        <p:txBody>
          <a:bodyPr wrap="square" rtlCol="0">
            <a:spAutoFit/>
          </a:bodyPr>
          <a:lstStyle/>
          <a:p>
            <a:r>
              <a:rPr lang="en-US" sz="2933" b="1" dirty="0" err="1"/>
              <a:t>nových</a:t>
            </a:r>
            <a:r>
              <a:rPr lang="en-US" sz="2933" b="1" dirty="0"/>
              <a:t> </a:t>
            </a:r>
            <a:r>
              <a:rPr lang="en-US" sz="2933" b="1" dirty="0" err="1"/>
              <a:t>poskytovateľov</a:t>
            </a:r>
            <a:r>
              <a:rPr lang="en-US" sz="2933" b="1" dirty="0"/>
              <a:t> resp. </a:t>
            </a:r>
            <a:r>
              <a:rPr lang="en-US" sz="2933" b="1" dirty="0" err="1"/>
              <a:t>konzumentov</a:t>
            </a:r>
            <a:r>
              <a:rPr lang="en-US" sz="2933" b="1" dirty="0"/>
              <a:t> </a:t>
            </a:r>
            <a:r>
              <a:rPr lang="en-US" sz="2933" b="1" dirty="0" err="1"/>
              <a:t>údajov</a:t>
            </a:r>
            <a:r>
              <a:rPr lang="en-US" sz="2933" dirty="0"/>
              <a:t>, </a:t>
            </a:r>
            <a:r>
              <a:rPr lang="en-US" sz="2933" dirty="0" err="1"/>
              <a:t>ktoré</a:t>
            </a:r>
            <a:r>
              <a:rPr lang="en-US" sz="2933" dirty="0"/>
              <a:t> </a:t>
            </a:r>
            <a:r>
              <a:rPr lang="en-US" sz="2933" dirty="0" err="1"/>
              <a:t>sú</a:t>
            </a:r>
            <a:r>
              <a:rPr lang="en-US" sz="2933" dirty="0"/>
              <a:t> </a:t>
            </a:r>
            <a:r>
              <a:rPr lang="en-US" sz="2933" dirty="0" err="1"/>
              <a:t>dôležité</a:t>
            </a:r>
            <a:r>
              <a:rPr lang="en-US" sz="2933" dirty="0"/>
              <a:t> z </a:t>
            </a:r>
            <a:r>
              <a:rPr lang="en-US" sz="2933" dirty="0" err="1"/>
              <a:t>pohľadu</a:t>
            </a:r>
            <a:r>
              <a:rPr lang="en-US" sz="2933" dirty="0"/>
              <a:t> “Doing business”</a:t>
            </a:r>
          </a:p>
          <a:p>
            <a:endParaRPr lang="uk-UA" sz="2933" b="1" dirty="0">
              <a:solidFill>
                <a:schemeClr val="accent1"/>
              </a:solidFill>
            </a:endParaRPr>
          </a:p>
        </p:txBody>
      </p:sp>
      <p:cxnSp>
        <p:nvCxnSpPr>
          <p:cNvPr id="25" name="Straight Connector 2">
            <a:extLst>
              <a:ext uri="{FF2B5EF4-FFF2-40B4-BE49-F238E27FC236}">
                <a16:creationId xmlns:a16="http://schemas.microsoft.com/office/drawing/2014/main" id="{2CFEE458-B39D-47EE-B556-28B240D97ED6}"/>
              </a:ext>
            </a:extLst>
          </p:cNvPr>
          <p:cNvCxnSpPr/>
          <p:nvPr/>
        </p:nvCxnSpPr>
        <p:spPr>
          <a:xfrm>
            <a:off x="5103505" y="1018398"/>
            <a:ext cx="0" cy="1168400"/>
          </a:xfrm>
          <a:prstGeom prst="line">
            <a:avLst/>
          </a:prstGeom>
          <a:ln w="25400" cap="sq">
            <a:solidFill>
              <a:schemeClr val="accent2"/>
            </a:solidFill>
            <a:bevel/>
            <a:headEnd type="none"/>
            <a:tailEnd type="none"/>
          </a:ln>
        </p:spPr>
        <p:style>
          <a:lnRef idx="1">
            <a:schemeClr val="accent1"/>
          </a:lnRef>
          <a:fillRef idx="0">
            <a:schemeClr val="accent1"/>
          </a:fillRef>
          <a:effectRef idx="0">
            <a:schemeClr val="accent1"/>
          </a:effectRef>
          <a:fontRef idx="minor">
            <a:schemeClr val="tx1"/>
          </a:fontRef>
        </p:style>
      </p:cxnSp>
      <p:sp>
        <p:nvSpPr>
          <p:cNvPr id="26" name="TextBox 3">
            <a:extLst>
              <a:ext uri="{FF2B5EF4-FFF2-40B4-BE49-F238E27FC236}">
                <a16:creationId xmlns:a16="http://schemas.microsoft.com/office/drawing/2014/main" id="{FAEB6AF0-CD98-414A-9484-7F70353DB369}"/>
              </a:ext>
            </a:extLst>
          </p:cNvPr>
          <p:cNvSpPr txBox="1"/>
          <p:nvPr/>
        </p:nvSpPr>
        <p:spPr>
          <a:xfrm>
            <a:off x="1801505" y="1079378"/>
            <a:ext cx="2946400" cy="1077218"/>
          </a:xfrm>
          <a:prstGeom prst="rect">
            <a:avLst/>
          </a:prstGeom>
          <a:noFill/>
        </p:spPr>
        <p:txBody>
          <a:bodyPr wrap="square" rtlCol="0">
            <a:spAutoFit/>
          </a:bodyPr>
          <a:lstStyle/>
          <a:p>
            <a:pPr algn="r"/>
            <a:r>
              <a:rPr lang="en-US" sz="6400" b="1" dirty="0">
                <a:solidFill>
                  <a:schemeClr val="accent1"/>
                </a:solidFill>
                <a:latin typeface="+mj-lt"/>
              </a:rPr>
              <a:t>55</a:t>
            </a:r>
            <a:endParaRPr lang="uk-UA" sz="6400" b="1" dirty="0">
              <a:solidFill>
                <a:schemeClr val="accent1"/>
              </a:solidFill>
              <a:latin typeface="+mj-lt"/>
            </a:endParaRPr>
          </a:p>
        </p:txBody>
      </p:sp>
    </p:spTree>
    <p:extLst>
      <p:ext uri="{BB962C8B-B14F-4D97-AF65-F5344CB8AC3E}">
        <p14:creationId xmlns:p14="http://schemas.microsoft.com/office/powerpoint/2010/main" val="744928578"/>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dĺžnik 7">
            <a:extLst>
              <a:ext uri="{FF2B5EF4-FFF2-40B4-BE49-F238E27FC236}">
                <a16:creationId xmlns:a16="http://schemas.microsoft.com/office/drawing/2014/main" id="{85086ED2-EE54-4AE7-8152-9ADE63437683}"/>
              </a:ext>
            </a:extLst>
          </p:cNvPr>
          <p:cNvSpPr/>
          <p:nvPr/>
        </p:nvSpPr>
        <p:spPr>
          <a:xfrm>
            <a:off x="422476" y="1400440"/>
            <a:ext cx="10648709" cy="830997"/>
          </a:xfrm>
          <a:prstGeom prst="rect">
            <a:avLst/>
          </a:prstGeom>
          <a:solidFill>
            <a:schemeClr val="accent2">
              <a:lumMod val="40000"/>
              <a:lumOff val="60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k-SK" sz="2800">
              <a:solidFill>
                <a:schemeClr val="tx1"/>
              </a:solidFill>
            </a:endParaRPr>
          </a:p>
        </p:txBody>
      </p:sp>
      <p:sp>
        <p:nvSpPr>
          <p:cNvPr id="2" name="Title 1"/>
          <p:cNvSpPr>
            <a:spLocks noGrp="1"/>
          </p:cNvSpPr>
          <p:nvPr>
            <p:ph type="title"/>
          </p:nvPr>
        </p:nvSpPr>
        <p:spPr>
          <a:xfrm>
            <a:off x="584199" y="380941"/>
            <a:ext cx="7010780" cy="923330"/>
          </a:xfrm>
        </p:spPr>
        <p:txBody>
          <a:bodyPr/>
          <a:lstStyle/>
          <a:p>
            <a:r>
              <a:rPr lang="en-US" dirty="0" err="1">
                <a:solidFill>
                  <a:schemeClr val="accent1"/>
                </a:solidFill>
              </a:rPr>
              <a:t>použitie</a:t>
            </a:r>
            <a:r>
              <a:rPr lang="en-US" dirty="0">
                <a:solidFill>
                  <a:schemeClr val="accent1"/>
                </a:solidFill>
              </a:rPr>
              <a:t> IPaaS </a:t>
            </a:r>
            <a:r>
              <a:rPr lang="en-US" b="0" dirty="0">
                <a:solidFill>
                  <a:schemeClr val="accent1"/>
                </a:solidFill>
              </a:rPr>
              <a:t>(</a:t>
            </a:r>
            <a:r>
              <a:rPr lang="en-US" b="0" dirty="0" err="1">
                <a:solidFill>
                  <a:schemeClr val="accent1"/>
                </a:solidFill>
              </a:rPr>
              <a:t>výstup</a:t>
            </a:r>
            <a:r>
              <a:rPr lang="en-US" b="0" dirty="0">
                <a:solidFill>
                  <a:schemeClr val="accent1"/>
                </a:solidFill>
              </a:rPr>
              <a:t> </a:t>
            </a:r>
            <a:r>
              <a:rPr lang="en-US" b="0" dirty="0" err="1">
                <a:solidFill>
                  <a:schemeClr val="accent1"/>
                </a:solidFill>
              </a:rPr>
              <a:t>tohto</a:t>
            </a:r>
            <a:r>
              <a:rPr lang="en-US" b="0" dirty="0">
                <a:solidFill>
                  <a:schemeClr val="accent1"/>
                </a:solidFill>
              </a:rPr>
              <a:t> </a:t>
            </a:r>
            <a:r>
              <a:rPr lang="en-US" b="0" dirty="0" err="1">
                <a:solidFill>
                  <a:schemeClr val="accent1"/>
                </a:solidFill>
              </a:rPr>
              <a:t>projektu</a:t>
            </a:r>
            <a:r>
              <a:rPr lang="en-US" b="0" dirty="0">
                <a:solidFill>
                  <a:schemeClr val="accent1"/>
                </a:solidFill>
              </a:rPr>
              <a:t>)</a:t>
            </a:r>
            <a:br>
              <a:rPr lang="en-US" dirty="0"/>
            </a:br>
            <a:r>
              <a:rPr lang="en-US" dirty="0"/>
              <a:t>pre </a:t>
            </a:r>
            <a:r>
              <a:rPr lang="en-US" dirty="0" err="1"/>
              <a:t>internú</a:t>
            </a:r>
            <a:r>
              <a:rPr lang="en-US" dirty="0"/>
              <a:t> </a:t>
            </a:r>
            <a:r>
              <a:rPr lang="en-US" dirty="0" err="1"/>
              <a:t>konsolidáciu</a:t>
            </a:r>
            <a:r>
              <a:rPr lang="en-US" dirty="0"/>
              <a:t> </a:t>
            </a:r>
            <a:r>
              <a:rPr lang="en-US" dirty="0" err="1"/>
              <a:t>údajov</a:t>
            </a:r>
            <a:endParaRPr lang="uk-UA" dirty="0"/>
          </a:p>
        </p:txBody>
      </p:sp>
      <p:grpSp>
        <p:nvGrpSpPr>
          <p:cNvPr id="6" name="Group 5"/>
          <p:cNvGrpSpPr/>
          <p:nvPr/>
        </p:nvGrpSpPr>
        <p:grpSpPr>
          <a:xfrm>
            <a:off x="1524000" y="2364431"/>
            <a:ext cx="4267200" cy="1676302"/>
            <a:chOff x="2286000" y="2743200"/>
            <a:chExt cx="6400800" cy="2514453"/>
          </a:xfrm>
        </p:grpSpPr>
        <p:sp>
          <p:nvSpPr>
            <p:cNvPr id="4" name="Rectangle 3"/>
            <p:cNvSpPr/>
            <p:nvPr/>
          </p:nvSpPr>
          <p:spPr>
            <a:xfrm>
              <a:off x="2286000" y="2743200"/>
              <a:ext cx="4800600" cy="692498"/>
            </a:xfrm>
            <a:prstGeom prst="rect">
              <a:avLst/>
            </a:prstGeom>
          </p:spPr>
          <p:txBody>
            <a:bodyPr wrap="square">
              <a:spAutoFit/>
            </a:bodyPr>
            <a:lstStyle/>
            <a:p>
              <a:r>
                <a:rPr lang="en-US" sz="2400" dirty="0" err="1">
                  <a:latin typeface="+mj-lt"/>
                </a:rPr>
                <a:t>národné</a:t>
              </a:r>
              <a:r>
                <a:rPr lang="en-US" sz="2400" dirty="0">
                  <a:latin typeface="+mj-lt"/>
                </a:rPr>
                <a:t> </a:t>
              </a:r>
              <a:r>
                <a:rPr lang="en-US" sz="2400" dirty="0" err="1">
                  <a:latin typeface="+mj-lt"/>
                </a:rPr>
                <a:t>projekty</a:t>
              </a:r>
              <a:endParaRPr lang="en-US" sz="2133" dirty="0">
                <a:solidFill>
                  <a:schemeClr val="accent2"/>
                </a:solidFill>
                <a:latin typeface="+mj-lt"/>
              </a:endParaRPr>
            </a:p>
          </p:txBody>
        </p:sp>
        <p:sp>
          <p:nvSpPr>
            <p:cNvPr id="5" name="Rectangle 4"/>
            <p:cNvSpPr/>
            <p:nvPr/>
          </p:nvSpPr>
          <p:spPr>
            <a:xfrm>
              <a:off x="2286000" y="3657600"/>
              <a:ext cx="6400800" cy="1600053"/>
            </a:xfrm>
            <a:prstGeom prst="rect">
              <a:avLst/>
            </a:prstGeom>
          </p:spPr>
          <p:txBody>
            <a:bodyPr wrap="square">
              <a:spAutoFit/>
            </a:bodyPr>
            <a:lstStyle/>
            <a:p>
              <a:pPr marL="285750" indent="-285750">
                <a:spcAft>
                  <a:spcPts val="600"/>
                </a:spcAft>
                <a:buFont typeface="Courier New" panose="02070309020205020404" pitchFamily="49" charset="0"/>
                <a:buChar char="o"/>
              </a:pPr>
              <a:r>
                <a:rPr lang="sk-SK" sz="1333" dirty="0">
                  <a:solidFill>
                    <a:schemeClr val="tx2"/>
                  </a:solidFill>
                  <a:latin typeface="+mj-lt"/>
                </a:rPr>
                <a:t>Manažment údajov Sociálnej poisťovne</a:t>
              </a:r>
            </a:p>
            <a:p>
              <a:pPr marL="285750" indent="-285750">
                <a:spcAft>
                  <a:spcPts val="600"/>
                </a:spcAft>
                <a:buFont typeface="Courier New" panose="02070309020205020404" pitchFamily="49" charset="0"/>
                <a:buChar char="o"/>
              </a:pPr>
              <a:r>
                <a:rPr lang="sk-SK" sz="1333" dirty="0">
                  <a:solidFill>
                    <a:schemeClr val="tx2"/>
                  </a:solidFill>
                  <a:latin typeface="+mj-lt"/>
                </a:rPr>
                <a:t>Konsolidovaná údajová základňa Ministerstva zdravotníctva SR (KÚZZ)</a:t>
              </a:r>
            </a:p>
            <a:p>
              <a:pPr marL="285750" indent="-285750">
                <a:spcAft>
                  <a:spcPts val="600"/>
                </a:spcAft>
                <a:buFont typeface="Courier New" panose="02070309020205020404" pitchFamily="49" charset="0"/>
                <a:buChar char="o"/>
              </a:pPr>
              <a:r>
                <a:rPr lang="sk-SK" sz="1333" dirty="0">
                  <a:solidFill>
                    <a:schemeClr val="tx2"/>
                  </a:solidFill>
                  <a:latin typeface="+mj-lt"/>
                </a:rPr>
                <a:t>Manažment údajov Ministerstva školstva</a:t>
              </a:r>
            </a:p>
          </p:txBody>
        </p:sp>
      </p:grpSp>
      <p:grpSp>
        <p:nvGrpSpPr>
          <p:cNvPr id="7" name="Group 6"/>
          <p:cNvGrpSpPr/>
          <p:nvPr/>
        </p:nvGrpSpPr>
        <p:grpSpPr>
          <a:xfrm>
            <a:off x="6400800" y="2364430"/>
            <a:ext cx="4267200" cy="4564293"/>
            <a:chOff x="9601200" y="2743200"/>
            <a:chExt cx="6400800" cy="6846446"/>
          </a:xfrm>
        </p:grpSpPr>
        <p:sp>
          <p:nvSpPr>
            <p:cNvPr id="11" name="Rectangle 10"/>
            <p:cNvSpPr/>
            <p:nvPr/>
          </p:nvSpPr>
          <p:spPr>
            <a:xfrm>
              <a:off x="9601200" y="4220574"/>
              <a:ext cx="6400800" cy="5369072"/>
            </a:xfrm>
            <a:prstGeom prst="rect">
              <a:avLst/>
            </a:prstGeom>
          </p:spPr>
          <p:txBody>
            <a:bodyPr wrap="square">
              <a:spAutoFit/>
            </a:bodyPr>
            <a:lstStyle/>
            <a:p>
              <a:r>
                <a:rPr lang="en-US" sz="1333" dirty="0" err="1">
                  <a:solidFill>
                    <a:schemeClr val="tx2"/>
                  </a:solidFill>
                  <a:latin typeface="+mj-lt"/>
                </a:rPr>
                <a:t>Prioritní</a:t>
              </a:r>
              <a:r>
                <a:rPr lang="en-US" sz="1333" dirty="0">
                  <a:solidFill>
                    <a:schemeClr val="tx2"/>
                  </a:solidFill>
                  <a:latin typeface="+mj-lt"/>
                </a:rPr>
                <a:t> </a:t>
              </a:r>
              <a:r>
                <a:rPr lang="en-US" sz="1333" dirty="0" err="1">
                  <a:solidFill>
                    <a:schemeClr val="tx2"/>
                  </a:solidFill>
                  <a:latin typeface="+mj-lt"/>
                </a:rPr>
                <a:t>žiadatelia</a:t>
              </a:r>
              <a:r>
                <a:rPr lang="en-US" sz="1333" dirty="0">
                  <a:solidFill>
                    <a:schemeClr val="tx2"/>
                  </a:solidFill>
                  <a:latin typeface="+mj-lt"/>
                </a:rPr>
                <a:t>:</a:t>
              </a:r>
            </a:p>
            <a:p>
              <a:endParaRPr lang="en-US" sz="1333" dirty="0">
                <a:solidFill>
                  <a:schemeClr val="tx2"/>
                </a:solidFill>
                <a:latin typeface="+mj-lt"/>
              </a:endParaRPr>
            </a:p>
            <a:p>
              <a:pPr marL="285750" indent="-285750">
                <a:buFont typeface="Courier New" panose="02070309020205020404" pitchFamily="49" charset="0"/>
                <a:buChar char="o"/>
              </a:pPr>
              <a:r>
                <a:rPr lang="en-US" sz="1333" dirty="0" err="1">
                  <a:solidFill>
                    <a:schemeClr val="tx2"/>
                  </a:solidFill>
                  <a:latin typeface="+mj-lt"/>
                </a:rPr>
                <a:t>Ministerstva</a:t>
              </a:r>
              <a:r>
                <a:rPr lang="en-US" sz="1333" dirty="0">
                  <a:solidFill>
                    <a:schemeClr val="tx2"/>
                  </a:solidFill>
                  <a:latin typeface="+mj-lt"/>
                </a:rPr>
                <a:t> </a:t>
              </a:r>
              <a:r>
                <a:rPr lang="en-US" sz="1333" dirty="0" err="1">
                  <a:solidFill>
                    <a:schemeClr val="tx2"/>
                  </a:solidFill>
                  <a:latin typeface="+mj-lt"/>
                </a:rPr>
                <a:t>vnútra</a:t>
              </a:r>
              <a:r>
                <a:rPr lang="en-US" sz="1333" dirty="0">
                  <a:solidFill>
                    <a:schemeClr val="tx2"/>
                  </a:solidFill>
                  <a:latin typeface="+mj-lt"/>
                </a:rPr>
                <a:t> SR</a:t>
              </a:r>
            </a:p>
            <a:p>
              <a:pPr marL="285750" indent="-285750">
                <a:buFont typeface="Courier New" panose="02070309020205020404" pitchFamily="49" charset="0"/>
                <a:buChar char="o"/>
              </a:pPr>
              <a:r>
                <a:rPr lang="en-US" sz="1333" dirty="0" err="1">
                  <a:solidFill>
                    <a:schemeClr val="tx2"/>
                  </a:solidFill>
                  <a:latin typeface="+mj-lt"/>
                </a:rPr>
                <a:t>Ministerstvo</a:t>
              </a:r>
              <a:r>
                <a:rPr lang="en-US" sz="1333" dirty="0">
                  <a:solidFill>
                    <a:schemeClr val="tx2"/>
                  </a:solidFill>
                  <a:latin typeface="+mj-lt"/>
                </a:rPr>
                <a:t> </a:t>
              </a:r>
              <a:r>
                <a:rPr lang="en-US" sz="1333" dirty="0" err="1">
                  <a:solidFill>
                    <a:schemeClr val="tx2"/>
                  </a:solidFill>
                  <a:latin typeface="+mj-lt"/>
                </a:rPr>
                <a:t>financií</a:t>
              </a:r>
              <a:r>
                <a:rPr lang="en-US" sz="1333" dirty="0">
                  <a:solidFill>
                    <a:schemeClr val="tx2"/>
                  </a:solidFill>
                  <a:latin typeface="+mj-lt"/>
                </a:rPr>
                <a:t> SR </a:t>
              </a:r>
            </a:p>
            <a:p>
              <a:pPr marL="285750" indent="-285750">
                <a:buFont typeface="Courier New" panose="02070309020205020404" pitchFamily="49" charset="0"/>
                <a:buChar char="o"/>
              </a:pPr>
              <a:r>
                <a:rPr lang="en-US" sz="1333" dirty="0" err="1">
                  <a:solidFill>
                    <a:schemeClr val="tx2"/>
                  </a:solidFill>
                  <a:latin typeface="+mj-lt"/>
                </a:rPr>
                <a:t>Finančná</a:t>
              </a:r>
              <a:r>
                <a:rPr lang="en-US" sz="1333" dirty="0">
                  <a:solidFill>
                    <a:schemeClr val="tx2"/>
                  </a:solidFill>
                  <a:latin typeface="+mj-lt"/>
                </a:rPr>
                <a:t> </a:t>
              </a:r>
              <a:r>
                <a:rPr lang="en-US" sz="1333" dirty="0" err="1">
                  <a:solidFill>
                    <a:schemeClr val="tx2"/>
                  </a:solidFill>
                  <a:latin typeface="+mj-lt"/>
                </a:rPr>
                <a:t>správa</a:t>
              </a:r>
              <a:r>
                <a:rPr lang="en-US" sz="1333" dirty="0">
                  <a:solidFill>
                    <a:schemeClr val="tx2"/>
                  </a:solidFill>
                  <a:latin typeface="+mj-lt"/>
                </a:rPr>
                <a:t> SR</a:t>
              </a:r>
            </a:p>
            <a:p>
              <a:pPr marL="285750" indent="-285750">
                <a:buFont typeface="Courier New" panose="02070309020205020404" pitchFamily="49" charset="0"/>
                <a:buChar char="o"/>
              </a:pPr>
              <a:r>
                <a:rPr lang="en-US" sz="1333" dirty="0" err="1">
                  <a:solidFill>
                    <a:schemeClr val="tx2"/>
                  </a:solidFill>
                  <a:latin typeface="+mj-lt"/>
                </a:rPr>
                <a:t>Ministerstvo</a:t>
              </a:r>
              <a:r>
                <a:rPr lang="en-US" sz="1333" dirty="0">
                  <a:solidFill>
                    <a:schemeClr val="tx2"/>
                  </a:solidFill>
                  <a:latin typeface="+mj-lt"/>
                </a:rPr>
                <a:t> </a:t>
              </a:r>
              <a:r>
                <a:rPr lang="en-US" sz="1333" dirty="0" err="1">
                  <a:solidFill>
                    <a:schemeClr val="tx2"/>
                  </a:solidFill>
                  <a:latin typeface="+mj-lt"/>
                </a:rPr>
                <a:t>hospodárstva</a:t>
              </a:r>
              <a:r>
                <a:rPr lang="en-US" sz="1333" dirty="0">
                  <a:solidFill>
                    <a:schemeClr val="tx2"/>
                  </a:solidFill>
                  <a:latin typeface="+mj-lt"/>
                </a:rPr>
                <a:t> SR</a:t>
              </a:r>
            </a:p>
            <a:p>
              <a:pPr marL="285750" indent="-285750">
                <a:buFont typeface="Courier New" panose="02070309020205020404" pitchFamily="49" charset="0"/>
                <a:buChar char="o"/>
              </a:pPr>
              <a:r>
                <a:rPr lang="en-US" sz="1333" dirty="0" err="1">
                  <a:solidFill>
                    <a:schemeClr val="tx2"/>
                  </a:solidFill>
                  <a:latin typeface="+mj-lt"/>
                </a:rPr>
                <a:t>Štatistický</a:t>
              </a:r>
              <a:r>
                <a:rPr lang="en-US" sz="1333" dirty="0">
                  <a:solidFill>
                    <a:schemeClr val="tx2"/>
                  </a:solidFill>
                  <a:latin typeface="+mj-lt"/>
                </a:rPr>
                <a:t> </a:t>
              </a:r>
              <a:r>
                <a:rPr lang="en-US" sz="1333" dirty="0" err="1">
                  <a:solidFill>
                    <a:schemeClr val="tx2"/>
                  </a:solidFill>
                  <a:latin typeface="+mj-lt"/>
                </a:rPr>
                <a:t>úrad</a:t>
              </a:r>
              <a:r>
                <a:rPr lang="en-US" sz="1333" dirty="0">
                  <a:solidFill>
                    <a:schemeClr val="tx2"/>
                  </a:solidFill>
                  <a:latin typeface="+mj-lt"/>
                </a:rPr>
                <a:t> SR</a:t>
              </a:r>
            </a:p>
            <a:p>
              <a:pPr marL="285750" indent="-285750">
                <a:buFont typeface="Courier New" panose="02070309020205020404" pitchFamily="49" charset="0"/>
                <a:buChar char="o"/>
              </a:pPr>
              <a:r>
                <a:rPr lang="en-US" sz="1333" dirty="0" err="1">
                  <a:solidFill>
                    <a:schemeClr val="tx2"/>
                  </a:solidFill>
                  <a:latin typeface="+mj-lt"/>
                </a:rPr>
                <a:t>Ministerstvo</a:t>
              </a:r>
              <a:r>
                <a:rPr lang="en-US" sz="1333" dirty="0">
                  <a:solidFill>
                    <a:schemeClr val="tx2"/>
                  </a:solidFill>
                  <a:latin typeface="+mj-lt"/>
                </a:rPr>
                <a:t> </a:t>
              </a:r>
              <a:r>
                <a:rPr lang="en-US" sz="1333" dirty="0" err="1">
                  <a:solidFill>
                    <a:schemeClr val="tx2"/>
                  </a:solidFill>
                  <a:latin typeface="+mj-lt"/>
                </a:rPr>
                <a:t>pôdohospodárstva</a:t>
              </a:r>
              <a:r>
                <a:rPr lang="en-US" sz="1333" dirty="0">
                  <a:solidFill>
                    <a:schemeClr val="tx2"/>
                  </a:solidFill>
                  <a:latin typeface="+mj-lt"/>
                </a:rPr>
                <a:t> a </a:t>
              </a:r>
              <a:r>
                <a:rPr lang="en-US" sz="1333" dirty="0" err="1">
                  <a:solidFill>
                    <a:schemeClr val="tx2"/>
                  </a:solidFill>
                  <a:latin typeface="+mj-lt"/>
                </a:rPr>
                <a:t>rozvoja</a:t>
              </a:r>
              <a:r>
                <a:rPr lang="en-US" sz="1333" dirty="0">
                  <a:solidFill>
                    <a:schemeClr val="tx2"/>
                  </a:solidFill>
                  <a:latin typeface="+mj-lt"/>
                </a:rPr>
                <a:t> </a:t>
              </a:r>
              <a:r>
                <a:rPr lang="en-US" sz="1333" dirty="0" err="1">
                  <a:solidFill>
                    <a:schemeClr val="tx2"/>
                  </a:solidFill>
                  <a:latin typeface="+mj-lt"/>
                </a:rPr>
                <a:t>vidieka</a:t>
              </a:r>
              <a:r>
                <a:rPr lang="en-US" sz="1333" dirty="0">
                  <a:solidFill>
                    <a:schemeClr val="tx2"/>
                  </a:solidFill>
                  <a:latin typeface="+mj-lt"/>
                </a:rPr>
                <a:t> SR</a:t>
              </a:r>
            </a:p>
            <a:p>
              <a:pPr marL="285750" indent="-285750">
                <a:buFont typeface="Courier New" panose="02070309020205020404" pitchFamily="49" charset="0"/>
                <a:buChar char="o"/>
              </a:pPr>
              <a:r>
                <a:rPr lang="en-US" sz="1333" dirty="0" err="1">
                  <a:solidFill>
                    <a:schemeClr val="tx2"/>
                  </a:solidFill>
                  <a:latin typeface="+mj-lt"/>
                </a:rPr>
                <a:t>Ministerstvo</a:t>
              </a:r>
              <a:r>
                <a:rPr lang="en-US" sz="1333" dirty="0">
                  <a:solidFill>
                    <a:schemeClr val="tx2"/>
                  </a:solidFill>
                  <a:latin typeface="+mj-lt"/>
                </a:rPr>
                <a:t> </a:t>
              </a:r>
              <a:r>
                <a:rPr lang="en-US" sz="1333" dirty="0" err="1">
                  <a:solidFill>
                    <a:schemeClr val="tx2"/>
                  </a:solidFill>
                  <a:latin typeface="+mj-lt"/>
                </a:rPr>
                <a:t>spravodlivosti</a:t>
              </a:r>
              <a:r>
                <a:rPr lang="en-US" sz="1333" dirty="0">
                  <a:solidFill>
                    <a:schemeClr val="tx2"/>
                  </a:solidFill>
                  <a:latin typeface="+mj-lt"/>
                </a:rPr>
                <a:t> SR</a:t>
              </a:r>
            </a:p>
            <a:p>
              <a:pPr marL="285750" indent="-285750">
                <a:buFont typeface="Courier New" panose="02070309020205020404" pitchFamily="49" charset="0"/>
                <a:buChar char="o"/>
              </a:pPr>
              <a:r>
                <a:rPr lang="pt-BR" sz="1333" dirty="0">
                  <a:solidFill>
                    <a:schemeClr val="tx2"/>
                  </a:solidFill>
                  <a:latin typeface="+mj-lt"/>
                </a:rPr>
                <a:t>Ministerstvo práce, sociálnych vecí a rodiny SR</a:t>
              </a:r>
              <a:endParaRPr lang="en-US" sz="1333" dirty="0">
                <a:solidFill>
                  <a:schemeClr val="tx2"/>
                </a:solidFill>
                <a:latin typeface="+mj-lt"/>
              </a:endParaRPr>
            </a:p>
            <a:p>
              <a:pPr marL="285750" indent="-285750">
                <a:buFont typeface="Courier New" panose="02070309020205020404" pitchFamily="49" charset="0"/>
                <a:buChar char="o"/>
              </a:pPr>
              <a:r>
                <a:rPr lang="en-US" sz="1333" dirty="0" err="1">
                  <a:solidFill>
                    <a:schemeClr val="tx2"/>
                  </a:solidFill>
                  <a:latin typeface="+mj-lt"/>
                </a:rPr>
                <a:t>Ministerstvo</a:t>
              </a:r>
              <a:r>
                <a:rPr lang="en-US" sz="1333" dirty="0">
                  <a:solidFill>
                    <a:schemeClr val="tx2"/>
                  </a:solidFill>
                  <a:latin typeface="+mj-lt"/>
                </a:rPr>
                <a:t> </a:t>
              </a:r>
              <a:r>
                <a:rPr lang="en-US" sz="1333" dirty="0" err="1">
                  <a:solidFill>
                    <a:schemeClr val="tx2"/>
                  </a:solidFill>
                  <a:latin typeface="+mj-lt"/>
                </a:rPr>
                <a:t>kultúry</a:t>
              </a:r>
              <a:r>
                <a:rPr lang="en-US" sz="1333" dirty="0">
                  <a:solidFill>
                    <a:schemeClr val="tx2"/>
                  </a:solidFill>
                  <a:latin typeface="+mj-lt"/>
                </a:rPr>
                <a:t> SR</a:t>
              </a:r>
            </a:p>
            <a:p>
              <a:pPr marL="285750" indent="-285750">
                <a:buFont typeface="Courier New" panose="02070309020205020404" pitchFamily="49" charset="0"/>
                <a:buChar char="o"/>
              </a:pPr>
              <a:r>
                <a:rPr lang="en-US" sz="1333" dirty="0">
                  <a:solidFill>
                    <a:schemeClr val="tx2"/>
                  </a:solidFill>
                  <a:latin typeface="+mj-lt"/>
                </a:rPr>
                <a:t>7 x VÚC</a:t>
              </a:r>
            </a:p>
            <a:p>
              <a:pPr marL="285750" indent="-285750">
                <a:buFont typeface="Courier New" panose="02070309020205020404" pitchFamily="49" charset="0"/>
                <a:buChar char="o"/>
              </a:pPr>
              <a:r>
                <a:rPr lang="en-US" sz="1333" dirty="0" err="1">
                  <a:solidFill>
                    <a:schemeClr val="tx2"/>
                  </a:solidFill>
                  <a:latin typeface="+mj-lt"/>
                </a:rPr>
                <a:t>velké</a:t>
              </a:r>
              <a:r>
                <a:rPr lang="en-US" sz="1333" dirty="0">
                  <a:solidFill>
                    <a:schemeClr val="tx2"/>
                  </a:solidFill>
                  <a:latin typeface="+mj-lt"/>
                </a:rPr>
                <a:t> a </a:t>
              </a:r>
              <a:r>
                <a:rPr lang="en-US" sz="1333" dirty="0" err="1">
                  <a:solidFill>
                    <a:schemeClr val="tx2"/>
                  </a:solidFill>
                  <a:latin typeface="+mj-lt"/>
                </a:rPr>
                <a:t>stredné</a:t>
              </a:r>
              <a:r>
                <a:rPr lang="en-US" sz="1333" dirty="0">
                  <a:solidFill>
                    <a:schemeClr val="tx2"/>
                  </a:solidFill>
                  <a:latin typeface="+mj-lt"/>
                </a:rPr>
                <a:t> </a:t>
              </a:r>
              <a:r>
                <a:rPr lang="en-US" sz="1333" dirty="0" err="1">
                  <a:solidFill>
                    <a:schemeClr val="tx2"/>
                  </a:solidFill>
                  <a:latin typeface="+mj-lt"/>
                </a:rPr>
                <a:t>mestá</a:t>
              </a:r>
              <a:endParaRPr lang="en-US" sz="1333" dirty="0">
                <a:solidFill>
                  <a:schemeClr val="tx2"/>
                </a:solidFill>
                <a:latin typeface="+mj-lt"/>
              </a:endParaRPr>
            </a:p>
            <a:p>
              <a:pPr marL="285750" indent="-285750">
                <a:buFont typeface="Courier New" panose="02070309020205020404" pitchFamily="49" charset="0"/>
                <a:buChar char="o"/>
              </a:pPr>
              <a:r>
                <a:rPr lang="en-US" sz="1333" dirty="0" err="1">
                  <a:solidFill>
                    <a:schemeClr val="tx2"/>
                  </a:solidFill>
                  <a:latin typeface="+mj-lt"/>
                </a:rPr>
                <a:t>Samospráva</a:t>
              </a:r>
              <a:r>
                <a:rPr lang="en-US" sz="1333" dirty="0">
                  <a:solidFill>
                    <a:schemeClr val="tx2"/>
                  </a:solidFill>
                  <a:latin typeface="+mj-lt"/>
                </a:rPr>
                <a:t> (DEUS)</a:t>
              </a:r>
            </a:p>
            <a:p>
              <a:pPr marL="285750" indent="-285750">
                <a:buFont typeface="Courier New" panose="02070309020205020404" pitchFamily="49" charset="0"/>
                <a:buChar char="o"/>
              </a:pPr>
              <a:r>
                <a:rPr lang="en-US" sz="1333" dirty="0">
                  <a:solidFill>
                    <a:schemeClr val="tx2"/>
                  </a:solidFill>
                  <a:latin typeface="+mj-lt"/>
                </a:rPr>
                <a:t>……..</a:t>
              </a:r>
            </a:p>
            <a:p>
              <a:pPr marL="285750" indent="-285750">
                <a:buFont typeface="Courier New" panose="02070309020205020404" pitchFamily="49" charset="0"/>
                <a:buChar char="o"/>
              </a:pPr>
              <a:endParaRPr lang="en-US" sz="1333" dirty="0">
                <a:solidFill>
                  <a:schemeClr val="tx2"/>
                </a:solidFill>
                <a:latin typeface="+mj-lt"/>
              </a:endParaRPr>
            </a:p>
            <a:p>
              <a:pPr marL="285750" indent="-285750">
                <a:buFont typeface="Courier New" panose="02070309020205020404" pitchFamily="49" charset="0"/>
                <a:buChar char="o"/>
              </a:pPr>
              <a:endParaRPr lang="en-US" sz="1333" dirty="0">
                <a:solidFill>
                  <a:schemeClr val="tx2"/>
                </a:solidFill>
                <a:latin typeface="+mj-lt"/>
              </a:endParaRPr>
            </a:p>
          </p:txBody>
        </p:sp>
        <p:sp>
          <p:nvSpPr>
            <p:cNvPr id="13" name="Rectangle 12"/>
            <p:cNvSpPr/>
            <p:nvPr/>
          </p:nvSpPr>
          <p:spPr>
            <a:xfrm>
              <a:off x="9601200" y="2743200"/>
              <a:ext cx="4800600" cy="1246496"/>
            </a:xfrm>
            <a:prstGeom prst="rect">
              <a:avLst/>
            </a:prstGeom>
          </p:spPr>
          <p:txBody>
            <a:bodyPr wrap="square">
              <a:spAutoFit/>
            </a:bodyPr>
            <a:lstStyle/>
            <a:p>
              <a:r>
                <a:rPr lang="en-US" sz="2400" dirty="0" err="1">
                  <a:latin typeface="+mj-lt"/>
                </a:rPr>
                <a:t>dopytové</a:t>
              </a:r>
              <a:r>
                <a:rPr lang="en-US" sz="2400" dirty="0">
                  <a:latin typeface="+mj-lt"/>
                </a:rPr>
                <a:t> </a:t>
              </a:r>
              <a:r>
                <a:rPr lang="en-US" sz="2400" dirty="0" err="1">
                  <a:latin typeface="+mj-lt"/>
                </a:rPr>
                <a:t>projekty</a:t>
              </a:r>
              <a:r>
                <a:rPr lang="en-US" sz="2400" dirty="0">
                  <a:latin typeface="+mj-lt"/>
                </a:rPr>
                <a:t> pre </a:t>
              </a:r>
              <a:r>
                <a:rPr lang="en-US" sz="2400" dirty="0" err="1">
                  <a:latin typeface="+mj-lt"/>
                </a:rPr>
                <a:t>manažment</a:t>
              </a:r>
              <a:r>
                <a:rPr lang="en-US" sz="2400" dirty="0">
                  <a:latin typeface="+mj-lt"/>
                </a:rPr>
                <a:t> </a:t>
              </a:r>
              <a:r>
                <a:rPr lang="en-US" sz="2400" dirty="0" err="1">
                  <a:latin typeface="+mj-lt"/>
                </a:rPr>
                <a:t>údajov</a:t>
              </a:r>
              <a:endParaRPr lang="en-US" sz="2133" dirty="0">
                <a:solidFill>
                  <a:schemeClr val="accent2"/>
                </a:solidFill>
                <a:latin typeface="+mj-lt"/>
              </a:endParaRPr>
            </a:p>
          </p:txBody>
        </p:sp>
      </p:grpSp>
      <p:sp>
        <p:nvSpPr>
          <p:cNvPr id="10" name="TextBox 30">
            <a:extLst>
              <a:ext uri="{FF2B5EF4-FFF2-40B4-BE49-F238E27FC236}">
                <a16:creationId xmlns:a16="http://schemas.microsoft.com/office/drawing/2014/main" id="{BC1EC3C6-20F1-43F4-A1FD-6EAC40320F3D}"/>
              </a:ext>
            </a:extLst>
          </p:cNvPr>
          <p:cNvSpPr txBox="1"/>
          <p:nvPr/>
        </p:nvSpPr>
        <p:spPr>
          <a:xfrm>
            <a:off x="584199" y="1457266"/>
            <a:ext cx="2680223" cy="677108"/>
          </a:xfrm>
          <a:prstGeom prst="rect">
            <a:avLst/>
          </a:prstGeom>
          <a:noFill/>
        </p:spPr>
        <p:txBody>
          <a:bodyPr wrap="square" rtlCol="0">
            <a:spAutoFit/>
          </a:bodyPr>
          <a:lstStyle/>
          <a:p>
            <a:r>
              <a:rPr lang="en-US" sz="1600" b="1" dirty="0" err="1"/>
              <a:t>Počet</a:t>
            </a:r>
            <a:r>
              <a:rPr lang="en-US" sz="1600" b="1" dirty="0"/>
              <a:t> </a:t>
            </a:r>
            <a:r>
              <a:rPr lang="en-US" sz="1600" b="1" dirty="0" err="1"/>
              <a:t>projektov</a:t>
            </a:r>
            <a:endParaRPr lang="en-US" sz="1600" b="1" dirty="0"/>
          </a:p>
          <a:p>
            <a:r>
              <a:rPr lang="en-US" sz="2200" b="1" dirty="0">
                <a:solidFill>
                  <a:schemeClr val="accent1"/>
                </a:solidFill>
              </a:rPr>
              <a:t>&gt;30</a:t>
            </a:r>
            <a:endParaRPr lang="uk-UA" sz="2200" b="1" dirty="0">
              <a:solidFill>
                <a:schemeClr val="accent1"/>
              </a:solidFill>
            </a:endParaRPr>
          </a:p>
        </p:txBody>
      </p:sp>
      <p:sp>
        <p:nvSpPr>
          <p:cNvPr id="12" name="TextBox 30">
            <a:extLst>
              <a:ext uri="{FF2B5EF4-FFF2-40B4-BE49-F238E27FC236}">
                <a16:creationId xmlns:a16="http://schemas.microsoft.com/office/drawing/2014/main" id="{8FA1E74A-92BD-457D-8269-001C90F8B827}"/>
              </a:ext>
            </a:extLst>
          </p:cNvPr>
          <p:cNvSpPr txBox="1"/>
          <p:nvPr/>
        </p:nvSpPr>
        <p:spPr>
          <a:xfrm>
            <a:off x="6824283" y="1421337"/>
            <a:ext cx="1902440" cy="677108"/>
          </a:xfrm>
          <a:prstGeom prst="rect">
            <a:avLst/>
          </a:prstGeom>
          <a:noFill/>
        </p:spPr>
        <p:txBody>
          <a:bodyPr wrap="square" rtlCol="0">
            <a:spAutoFit/>
          </a:bodyPr>
          <a:lstStyle/>
          <a:p>
            <a:r>
              <a:rPr lang="en-US" sz="1600" b="1" dirty="0" err="1"/>
              <a:t>Úspora</a:t>
            </a:r>
            <a:r>
              <a:rPr lang="en-US" sz="1600" b="1" dirty="0"/>
              <a:t> </a:t>
            </a:r>
            <a:r>
              <a:rPr lang="en-US" sz="1600" b="1" dirty="0" err="1"/>
              <a:t>na</a:t>
            </a:r>
            <a:r>
              <a:rPr lang="en-US" sz="1600" b="1" dirty="0"/>
              <a:t> </a:t>
            </a:r>
            <a:r>
              <a:rPr lang="en-US" sz="1600" b="1" dirty="0" err="1"/>
              <a:t>projekt</a:t>
            </a:r>
            <a:endParaRPr lang="en-US" sz="1600" b="1" dirty="0"/>
          </a:p>
          <a:p>
            <a:r>
              <a:rPr lang="en-US" sz="2200" b="1" dirty="0">
                <a:solidFill>
                  <a:schemeClr val="accent1"/>
                </a:solidFill>
              </a:rPr>
              <a:t>20%</a:t>
            </a:r>
            <a:endParaRPr lang="uk-UA" sz="2200" b="1" dirty="0">
              <a:solidFill>
                <a:schemeClr val="accent1"/>
              </a:solidFill>
            </a:endParaRPr>
          </a:p>
        </p:txBody>
      </p:sp>
      <p:sp>
        <p:nvSpPr>
          <p:cNvPr id="14" name="TextBox 30">
            <a:extLst>
              <a:ext uri="{FF2B5EF4-FFF2-40B4-BE49-F238E27FC236}">
                <a16:creationId xmlns:a16="http://schemas.microsoft.com/office/drawing/2014/main" id="{F78C9A6C-F1B9-4E50-98F1-1EE249595B08}"/>
              </a:ext>
            </a:extLst>
          </p:cNvPr>
          <p:cNvSpPr txBox="1"/>
          <p:nvPr/>
        </p:nvSpPr>
        <p:spPr>
          <a:xfrm>
            <a:off x="9332898" y="1418949"/>
            <a:ext cx="1601746" cy="646331"/>
          </a:xfrm>
          <a:prstGeom prst="rect">
            <a:avLst/>
          </a:prstGeom>
          <a:noFill/>
        </p:spPr>
        <p:txBody>
          <a:bodyPr wrap="square" rtlCol="0">
            <a:spAutoFit/>
          </a:bodyPr>
          <a:lstStyle/>
          <a:p>
            <a:r>
              <a:rPr lang="en-US" sz="1600" b="1" dirty="0" err="1"/>
              <a:t>Úspora</a:t>
            </a:r>
            <a:r>
              <a:rPr lang="en-US" sz="1600" b="1" dirty="0"/>
              <a:t> (4 </a:t>
            </a:r>
            <a:r>
              <a:rPr lang="en-US" sz="1600" b="1" dirty="0" err="1"/>
              <a:t>roky</a:t>
            </a:r>
            <a:r>
              <a:rPr lang="en-US" sz="1600" b="1" dirty="0"/>
              <a:t>)</a:t>
            </a:r>
          </a:p>
          <a:p>
            <a:r>
              <a:rPr lang="en-US" sz="2000" dirty="0">
                <a:solidFill>
                  <a:schemeClr val="accent1"/>
                </a:solidFill>
              </a:rPr>
              <a:t>€ 7.2 </a:t>
            </a:r>
            <a:r>
              <a:rPr lang="en-US" sz="1200" dirty="0">
                <a:solidFill>
                  <a:schemeClr val="accent1"/>
                </a:solidFill>
              </a:rPr>
              <a:t>M </a:t>
            </a:r>
            <a:endParaRPr lang="en-US" sz="2000" dirty="0">
              <a:solidFill>
                <a:schemeClr val="accent1"/>
              </a:solidFill>
            </a:endParaRPr>
          </a:p>
        </p:txBody>
      </p:sp>
      <p:sp>
        <p:nvSpPr>
          <p:cNvPr id="15" name="TextBox 30">
            <a:extLst>
              <a:ext uri="{FF2B5EF4-FFF2-40B4-BE49-F238E27FC236}">
                <a16:creationId xmlns:a16="http://schemas.microsoft.com/office/drawing/2014/main" id="{00D11CA6-B1B8-4F3E-B2F0-3A906841E30D}"/>
              </a:ext>
            </a:extLst>
          </p:cNvPr>
          <p:cNvSpPr txBox="1"/>
          <p:nvPr/>
        </p:nvSpPr>
        <p:spPr>
          <a:xfrm>
            <a:off x="3077653" y="1456283"/>
            <a:ext cx="3050251" cy="646331"/>
          </a:xfrm>
          <a:prstGeom prst="rect">
            <a:avLst/>
          </a:prstGeom>
          <a:noFill/>
        </p:spPr>
        <p:txBody>
          <a:bodyPr wrap="square" rtlCol="0">
            <a:spAutoFit/>
          </a:bodyPr>
          <a:lstStyle/>
          <a:p>
            <a:r>
              <a:rPr lang="en-US" sz="1600" b="1" dirty="0" err="1"/>
              <a:t>Priemerné</a:t>
            </a:r>
            <a:r>
              <a:rPr lang="en-US" sz="1600" b="1" dirty="0"/>
              <a:t> </a:t>
            </a:r>
            <a:r>
              <a:rPr lang="en-US" sz="1600" b="1" dirty="0" err="1"/>
              <a:t>náklady</a:t>
            </a:r>
            <a:r>
              <a:rPr lang="en-US" sz="1600" b="1" dirty="0"/>
              <a:t> </a:t>
            </a:r>
            <a:r>
              <a:rPr lang="en-US" sz="1600" b="1" dirty="0" err="1"/>
              <a:t>na</a:t>
            </a:r>
            <a:r>
              <a:rPr lang="en-US" sz="1600" b="1" dirty="0"/>
              <a:t> </a:t>
            </a:r>
            <a:r>
              <a:rPr lang="en-US" sz="1600" b="1" dirty="0" err="1"/>
              <a:t>projekt</a:t>
            </a:r>
            <a:endParaRPr lang="en-US" sz="1600" b="1" dirty="0"/>
          </a:p>
          <a:p>
            <a:r>
              <a:rPr lang="en-US" sz="2000" dirty="0">
                <a:solidFill>
                  <a:schemeClr val="accent1"/>
                </a:solidFill>
              </a:rPr>
              <a:t>€ 1.2 </a:t>
            </a:r>
            <a:r>
              <a:rPr lang="en-US" sz="1200" dirty="0">
                <a:solidFill>
                  <a:schemeClr val="accent1"/>
                </a:solidFill>
              </a:rPr>
              <a:t>M </a:t>
            </a:r>
            <a:endParaRPr lang="en-US" sz="2000" dirty="0">
              <a:solidFill>
                <a:schemeClr val="accent1"/>
              </a:solidFill>
            </a:endParaRPr>
          </a:p>
        </p:txBody>
      </p:sp>
    </p:spTree>
    <p:extLst>
      <p:ext uri="{BB962C8B-B14F-4D97-AF65-F5344CB8AC3E}">
        <p14:creationId xmlns:p14="http://schemas.microsoft.com/office/powerpoint/2010/main" val="1868992552"/>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023F895-398C-4DB1-945E-13059671502E}"/>
              </a:ext>
            </a:extLst>
          </p:cNvPr>
          <p:cNvSpPr>
            <a:spLocks noGrp="1"/>
          </p:cNvSpPr>
          <p:nvPr>
            <p:ph type="title"/>
          </p:nvPr>
        </p:nvSpPr>
        <p:spPr>
          <a:xfrm>
            <a:off x="584200" y="380941"/>
            <a:ext cx="5511800" cy="1338828"/>
          </a:xfrm>
        </p:spPr>
        <p:txBody>
          <a:bodyPr/>
          <a:lstStyle/>
          <a:p>
            <a:r>
              <a:rPr lang="en-US" dirty="0" err="1">
                <a:solidFill>
                  <a:schemeClr val="accent6"/>
                </a:solidFill>
              </a:rPr>
              <a:t>aplikačné</a:t>
            </a:r>
            <a:r>
              <a:rPr lang="en-US" dirty="0">
                <a:solidFill>
                  <a:schemeClr val="accent6"/>
                </a:solidFill>
              </a:rPr>
              <a:t> </a:t>
            </a:r>
            <a:r>
              <a:rPr lang="en-US" dirty="0" err="1">
                <a:solidFill>
                  <a:schemeClr val="accent6"/>
                </a:solidFill>
              </a:rPr>
              <a:t>služby</a:t>
            </a:r>
            <a:r>
              <a:rPr lang="en-US" dirty="0">
                <a:solidFill>
                  <a:schemeClr val="accent6"/>
                </a:solidFill>
              </a:rPr>
              <a:t> </a:t>
            </a:r>
            <a:r>
              <a:rPr lang="en-US" dirty="0"/>
              <a:t>platformy </a:t>
            </a:r>
            <a:r>
              <a:rPr lang="en-US" dirty="0" err="1"/>
              <a:t>dátovej</a:t>
            </a:r>
            <a:r>
              <a:rPr lang="en-US" dirty="0"/>
              <a:t> </a:t>
            </a:r>
            <a:r>
              <a:rPr lang="en-US" dirty="0" err="1"/>
              <a:t>integrácie</a:t>
            </a:r>
            <a:endParaRPr lang="sk-SK" dirty="0"/>
          </a:p>
        </p:txBody>
      </p:sp>
      <p:sp>
        <p:nvSpPr>
          <p:cNvPr id="3" name="Zástupný objekt pre číslo snímky 2">
            <a:extLst>
              <a:ext uri="{FF2B5EF4-FFF2-40B4-BE49-F238E27FC236}">
                <a16:creationId xmlns:a16="http://schemas.microsoft.com/office/drawing/2014/main" id="{25B2BBD2-3F18-49AB-8530-B5706FAFEAFC}"/>
              </a:ext>
            </a:extLst>
          </p:cNvPr>
          <p:cNvSpPr>
            <a:spLocks noGrp="1"/>
          </p:cNvSpPr>
          <p:nvPr>
            <p:ph type="sldNum" sz="quarter" idx="10"/>
          </p:nvPr>
        </p:nvSpPr>
        <p:spPr/>
        <p:txBody>
          <a:bodyPr/>
          <a:lstStyle/>
          <a:p>
            <a:pPr algn="l"/>
            <a:r>
              <a:rPr lang="en-US"/>
              <a:t>0</a:t>
            </a:r>
            <a:fld id="{37D409AB-2201-4E18-8A34-C31753AD9B06}" type="slidenum">
              <a:rPr smtClean="0"/>
              <a:pPr algn="l"/>
              <a:t>14</a:t>
            </a:fld>
            <a:endParaRPr dirty="0"/>
          </a:p>
        </p:txBody>
      </p:sp>
      <p:graphicFrame>
        <p:nvGraphicFramePr>
          <p:cNvPr id="5" name="Table 4">
            <a:extLst>
              <a:ext uri="{FF2B5EF4-FFF2-40B4-BE49-F238E27FC236}">
                <a16:creationId xmlns:a16="http://schemas.microsoft.com/office/drawing/2014/main" id="{08A6F7F3-90A7-4F28-B575-B48E5DFE4B52}"/>
              </a:ext>
            </a:extLst>
          </p:cNvPr>
          <p:cNvGraphicFramePr>
            <a:graphicFrameLocks noGrp="1"/>
          </p:cNvGraphicFramePr>
          <p:nvPr>
            <p:extLst>
              <p:ext uri="{D42A27DB-BD31-4B8C-83A1-F6EECF244321}">
                <p14:modId xmlns:p14="http://schemas.microsoft.com/office/powerpoint/2010/main" val="1989987950"/>
              </p:ext>
            </p:extLst>
          </p:nvPr>
        </p:nvGraphicFramePr>
        <p:xfrm>
          <a:off x="425302" y="1752600"/>
          <a:ext cx="10738884" cy="2956560"/>
        </p:xfrm>
        <a:graphic>
          <a:graphicData uri="http://schemas.openxmlformats.org/drawingml/2006/table">
            <a:tbl>
              <a:tblPr firstRow="1" bandRow="1">
                <a:tableStyleId>{5C22544A-7EE6-4342-B048-85BDC9FD1C3A}</a:tableStyleId>
              </a:tblPr>
              <a:tblGrid>
                <a:gridCol w="3323208">
                  <a:extLst>
                    <a:ext uri="{9D8B030D-6E8A-4147-A177-3AD203B41FA5}">
                      <a16:colId xmlns:a16="http://schemas.microsoft.com/office/drawing/2014/main" val="20000"/>
                    </a:ext>
                  </a:extLst>
                </a:gridCol>
                <a:gridCol w="1985983">
                  <a:extLst>
                    <a:ext uri="{9D8B030D-6E8A-4147-A177-3AD203B41FA5}">
                      <a16:colId xmlns:a16="http://schemas.microsoft.com/office/drawing/2014/main" val="20001"/>
                    </a:ext>
                  </a:extLst>
                </a:gridCol>
                <a:gridCol w="2261191">
                  <a:extLst>
                    <a:ext uri="{9D8B030D-6E8A-4147-A177-3AD203B41FA5}">
                      <a16:colId xmlns:a16="http://schemas.microsoft.com/office/drawing/2014/main" val="20002"/>
                    </a:ext>
                  </a:extLst>
                </a:gridCol>
                <a:gridCol w="3168502">
                  <a:extLst>
                    <a:ext uri="{9D8B030D-6E8A-4147-A177-3AD203B41FA5}">
                      <a16:colId xmlns:a16="http://schemas.microsoft.com/office/drawing/2014/main" val="20004"/>
                    </a:ext>
                  </a:extLst>
                </a:gridCol>
              </a:tblGrid>
              <a:tr h="609600">
                <a:tc>
                  <a:txBody>
                    <a:bodyPr/>
                    <a:lstStyle/>
                    <a:p>
                      <a:pPr algn="ctr"/>
                      <a:r>
                        <a:rPr lang="sk-SK" sz="2400" b="0" noProof="0" dirty="0">
                          <a:solidFill>
                            <a:schemeClr val="bg1"/>
                          </a:solidFill>
                          <a:latin typeface="+mj-lt"/>
                        </a:rPr>
                        <a:t>služba</a:t>
                      </a:r>
                    </a:p>
                  </a:txBody>
                  <a:tcPr marL="60960" marR="60960" marT="30480" marB="30480" anchor="ctr">
                    <a:lnL w="28575" cap="flat" cmpd="sng" algn="ctr">
                      <a:solidFill>
                        <a:schemeClr val="accent1"/>
                      </a:solidFill>
                      <a:prstDash val="solid"/>
                      <a:round/>
                      <a:headEnd type="none" w="med" len="med"/>
                      <a:tailEnd type="none" w="med" len="med"/>
                    </a:lnL>
                    <a:lnR w="38100" cap="flat" cmpd="sng" algn="ctr">
                      <a:solidFill>
                        <a:schemeClr val="bg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sk-SK" sz="2400" b="0" noProof="0">
                          <a:solidFill>
                            <a:schemeClr val="bg1"/>
                          </a:solidFill>
                          <a:latin typeface="+mj-lt"/>
                        </a:rPr>
                        <a:t>IS CSRÚ</a:t>
                      </a: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sk-SK" sz="2400" b="0" noProof="0">
                          <a:solidFill>
                            <a:schemeClr val="bg1"/>
                          </a:solidFill>
                          <a:latin typeface="+mj-lt"/>
                        </a:rPr>
                        <a:t>Rozvoj platformy</a:t>
                      </a: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sk-SK" sz="2400" b="0" noProof="0">
                          <a:solidFill>
                            <a:schemeClr val="bg1"/>
                          </a:solidFill>
                          <a:latin typeface="+mj-lt"/>
                        </a:rPr>
                        <a:t>použitie</a:t>
                      </a:r>
                    </a:p>
                  </a:txBody>
                  <a:tcPr marL="60960" marR="60960" marT="30480" marB="30480" anchor="ctr">
                    <a:lnL w="38100" cap="flat" cmpd="sng" algn="ctr">
                      <a:solidFill>
                        <a:schemeClr val="bg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426720">
                <a:tc>
                  <a:txBody>
                    <a:bodyPr/>
                    <a:lstStyle/>
                    <a:p>
                      <a:pPr algn="l"/>
                      <a:r>
                        <a:rPr lang="sk-SK" sz="1800" b="1" noProof="0">
                          <a:solidFill>
                            <a:schemeClr val="tx2">
                              <a:lumMod val="75000"/>
                            </a:schemeClr>
                          </a:solidFill>
                        </a:rPr>
                        <a:t>Get</a:t>
                      </a:r>
                      <a:r>
                        <a:rPr lang="sk-SK" sz="1800" b="0" noProof="0">
                          <a:solidFill>
                            <a:schemeClr val="tx2">
                              <a:lumMod val="75000"/>
                            </a:schemeClr>
                          </a:solidFill>
                        </a:rPr>
                        <a:t> – poskytnutie konsolidovaných údajov pre ID</a:t>
                      </a:r>
                    </a:p>
                  </a:txBody>
                  <a:tcPr marL="60960" marR="60960" marT="30480" marB="30480" anchor="ctr">
                    <a:lnL w="28575" cap="flat" cmpd="sng" algn="ctr">
                      <a:solidFill>
                        <a:schemeClr val="accent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sk-SK" sz="3000" noProof="0">
                          <a:solidFill>
                            <a:schemeClr val="accent1"/>
                          </a:solidFill>
                        </a:rPr>
                        <a:t>+</a:t>
                      </a: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sk-SK" sz="3000" noProof="0">
                          <a:solidFill>
                            <a:schemeClr val="accent1"/>
                          </a:solidFill>
                        </a:rPr>
                        <a:t>+</a:t>
                      </a: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sk-SK" sz="1200" noProof="0">
                          <a:solidFill>
                            <a:schemeClr val="accent1"/>
                          </a:solidFill>
                        </a:rPr>
                        <a:t>Získanie referenčných údajov pre dané ID subjektu</a:t>
                      </a:r>
                    </a:p>
                  </a:txBody>
                  <a:tcPr marL="60960" marR="60960" marT="30480" marB="30480" anchor="ctr">
                    <a:lnL w="38100" cap="flat" cmpd="sng" algn="ctr">
                      <a:solidFill>
                        <a:schemeClr val="bg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426720">
                <a:tc>
                  <a:txBody>
                    <a:bodyPr/>
                    <a:lstStyle/>
                    <a:p>
                      <a:pPr marL="0" marR="0" indent="0" algn="l" defTabSz="1371600" rtl="0" eaLnBrk="1" fontAlgn="auto" latinLnBrk="0" hangingPunct="1">
                        <a:lnSpc>
                          <a:spcPct val="100000"/>
                        </a:lnSpc>
                        <a:spcBef>
                          <a:spcPts val="0"/>
                        </a:spcBef>
                        <a:spcAft>
                          <a:spcPts val="0"/>
                        </a:spcAft>
                        <a:buClrTx/>
                        <a:buSzTx/>
                        <a:buFontTx/>
                        <a:buNone/>
                        <a:tabLst/>
                        <a:defRPr/>
                      </a:pPr>
                      <a:r>
                        <a:rPr lang="sk-SK" sz="1800" b="1" noProof="0">
                          <a:solidFill>
                            <a:schemeClr val="tx2">
                              <a:lumMod val="75000"/>
                            </a:schemeClr>
                          </a:solidFill>
                        </a:rPr>
                        <a:t>Push</a:t>
                      </a:r>
                      <a:r>
                        <a:rPr lang="sk-SK" sz="1800" b="0" noProof="0">
                          <a:solidFill>
                            <a:schemeClr val="tx2">
                              <a:lumMod val="75000"/>
                            </a:schemeClr>
                          </a:solidFill>
                        </a:rPr>
                        <a:t> – distribúcia na základe zmien   </a:t>
                      </a:r>
                    </a:p>
                  </a:txBody>
                  <a:tcPr marL="60960" marR="60960" marT="30480" marB="30480" anchor="ctr">
                    <a:lnL w="28575" cap="flat" cmpd="sng" algn="ctr">
                      <a:solidFill>
                        <a:schemeClr val="accent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r>
                        <a:rPr lang="sk-SK" sz="1400" noProof="0">
                          <a:solidFill>
                            <a:schemeClr val="tx2">
                              <a:lumMod val="75000"/>
                            </a:schemeClr>
                          </a:solidFill>
                        </a:rPr>
                        <a:t>iba email a dávky</a:t>
                      </a: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r>
                        <a:rPr lang="sk-SK" sz="3000" noProof="0">
                          <a:solidFill>
                            <a:schemeClr val="accent1"/>
                          </a:solidFill>
                        </a:rPr>
                        <a:t>+</a:t>
                      </a: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a:r>
                        <a:rPr lang="sk-SK" sz="1200" noProof="0" dirty="0">
                          <a:solidFill>
                            <a:schemeClr val="accent1"/>
                          </a:solidFill>
                        </a:rPr>
                        <a:t>Možnosť automaticky konať na základe udalostí, napríklad </a:t>
                      </a:r>
                      <a:r>
                        <a:rPr lang="sk-SK" sz="1200" noProof="0" dirty="0" err="1">
                          <a:solidFill>
                            <a:schemeClr val="accent1"/>
                          </a:solidFill>
                        </a:rPr>
                        <a:t>proaktívne</a:t>
                      </a:r>
                      <a:r>
                        <a:rPr lang="sk-SK" sz="1200" noProof="0" dirty="0">
                          <a:solidFill>
                            <a:schemeClr val="accent1"/>
                          </a:solidFill>
                        </a:rPr>
                        <a:t> služby </a:t>
                      </a:r>
                    </a:p>
                  </a:txBody>
                  <a:tcPr marL="60960" marR="60960" marT="30480" marB="30480" anchor="ctr">
                    <a:lnL w="38100" cap="flat" cmpd="sng" algn="ctr">
                      <a:solidFill>
                        <a:schemeClr val="bg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10002"/>
                  </a:ext>
                </a:extLst>
              </a:tr>
              <a:tr h="426720">
                <a:tc>
                  <a:txBody>
                    <a:bodyPr/>
                    <a:lstStyle/>
                    <a:p>
                      <a:pPr marL="0" marR="0" indent="0" algn="l" defTabSz="1371600" rtl="0" eaLnBrk="1" fontAlgn="auto" latinLnBrk="0" hangingPunct="1">
                        <a:lnSpc>
                          <a:spcPct val="100000"/>
                        </a:lnSpc>
                        <a:spcBef>
                          <a:spcPts val="0"/>
                        </a:spcBef>
                        <a:spcAft>
                          <a:spcPts val="0"/>
                        </a:spcAft>
                        <a:buClrTx/>
                        <a:buSzTx/>
                        <a:buFontTx/>
                        <a:buNone/>
                        <a:tabLst/>
                        <a:defRPr/>
                      </a:pPr>
                      <a:r>
                        <a:rPr lang="sk-SK" sz="1800" b="1" noProof="0">
                          <a:solidFill>
                            <a:schemeClr val="tx2">
                              <a:lumMod val="75000"/>
                            </a:schemeClr>
                          </a:solidFill>
                        </a:rPr>
                        <a:t>Write</a:t>
                      </a:r>
                      <a:r>
                        <a:rPr lang="sk-SK" sz="1800" b="0" noProof="0">
                          <a:solidFill>
                            <a:schemeClr val="tx2">
                              <a:lumMod val="75000"/>
                            </a:schemeClr>
                          </a:solidFill>
                        </a:rPr>
                        <a:t> – zápis údajov cez platformu</a:t>
                      </a:r>
                    </a:p>
                  </a:txBody>
                  <a:tcPr marL="60960" marR="60960" marT="30480" marB="30480" anchor="ctr">
                    <a:lnL w="28575" cap="flat" cmpd="sng" algn="ctr">
                      <a:solidFill>
                        <a:schemeClr val="accent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sk-SK" sz="3000" noProof="0">
                          <a:solidFill>
                            <a:schemeClr val="tx1"/>
                          </a:solidFill>
                        </a:rPr>
                        <a:t>-</a:t>
                      </a: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sk-SK" sz="3000" noProof="0">
                          <a:solidFill>
                            <a:schemeClr val="accent1"/>
                          </a:solidFill>
                        </a:rPr>
                        <a:t>+</a:t>
                      </a: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46" rtl="0" eaLnBrk="1" latinLnBrk="0" hangingPunct="1"/>
                      <a:r>
                        <a:rPr lang="sk-SK" sz="1200" kern="1200" noProof="0" dirty="0">
                          <a:solidFill>
                            <a:schemeClr val="accent1"/>
                          </a:solidFill>
                          <a:latin typeface="+mn-lt"/>
                          <a:ea typeface="+mn-ea"/>
                          <a:cs typeface="+mn-cs"/>
                        </a:rPr>
                        <a:t>Možnosť realizovať zápis priamo cez platformu, čo umožní </a:t>
                      </a:r>
                      <a:r>
                        <a:rPr lang="sk-SK" sz="1200" kern="1200" noProof="0" dirty="0" err="1">
                          <a:solidFill>
                            <a:schemeClr val="accent1"/>
                          </a:solidFill>
                          <a:latin typeface="+mn-lt"/>
                          <a:ea typeface="+mn-ea"/>
                          <a:cs typeface="+mn-cs"/>
                        </a:rPr>
                        <a:t>online</a:t>
                      </a:r>
                      <a:r>
                        <a:rPr lang="sk-SK" sz="1200" kern="1200" noProof="0" dirty="0">
                          <a:solidFill>
                            <a:schemeClr val="accent1"/>
                          </a:solidFill>
                          <a:latin typeface="+mn-lt"/>
                          <a:ea typeface="+mn-ea"/>
                          <a:cs typeface="+mn-cs"/>
                        </a:rPr>
                        <a:t> služby (pri generovaní IĆO)</a:t>
                      </a:r>
                    </a:p>
                  </a:txBody>
                  <a:tcPr marL="60960" marR="60960" marT="30480" marB="30480" anchor="ctr">
                    <a:lnL w="38100" cap="flat" cmpd="sng" algn="ctr">
                      <a:solidFill>
                        <a:schemeClr val="bg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426720">
                <a:tc>
                  <a:txBody>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lang="sk-SK" sz="1800" b="0" noProof="0" dirty="0">
                        <a:solidFill>
                          <a:schemeClr val="tx2">
                            <a:lumMod val="75000"/>
                          </a:schemeClr>
                        </a:solidFill>
                      </a:endParaRPr>
                    </a:p>
                  </a:txBody>
                  <a:tcPr marL="60960" marR="60960" marT="30480" marB="30480" anchor="ctr">
                    <a:lnL w="28575" cap="flat" cmpd="sng" algn="ctr">
                      <a:solidFill>
                        <a:schemeClr val="accent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sk-SK" sz="3000" noProof="0">
                        <a:solidFill>
                          <a:schemeClr val="tx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marR="0" lvl="0" indent="0" algn="ctr" defTabSz="914446" rtl="0" eaLnBrk="1" fontAlgn="auto" latinLnBrk="0" hangingPunct="1">
                        <a:lnSpc>
                          <a:spcPct val="100000"/>
                        </a:lnSpc>
                        <a:spcBef>
                          <a:spcPts val="0"/>
                        </a:spcBef>
                        <a:spcAft>
                          <a:spcPts val="0"/>
                        </a:spcAft>
                        <a:buClrTx/>
                        <a:buSzTx/>
                        <a:buFontTx/>
                        <a:buNone/>
                        <a:tabLst/>
                        <a:defRPr/>
                      </a:pPr>
                      <a:endParaRPr lang="sk-SK" sz="3000" noProof="0">
                        <a:solidFill>
                          <a:schemeClr val="accent1"/>
                        </a:solidFill>
                      </a:endParaRPr>
                    </a:p>
                  </a:txBody>
                  <a:tcPr marL="60960" marR="60960" marT="30480" marB="3048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algn="l" defTabSz="914446" rtl="0" eaLnBrk="1" latinLnBrk="0" hangingPunct="1"/>
                      <a:endParaRPr lang="sk-SK" sz="1200" kern="1200" noProof="0" dirty="0">
                        <a:solidFill>
                          <a:schemeClr val="accent1"/>
                        </a:solidFill>
                        <a:latin typeface="+mn-lt"/>
                        <a:ea typeface="+mn-ea"/>
                        <a:cs typeface="+mn-cs"/>
                      </a:endParaRPr>
                    </a:p>
                  </a:txBody>
                  <a:tcPr marL="60960" marR="60960" marT="30480" marB="30480" anchor="ctr">
                    <a:lnL w="38100" cap="flat" cmpd="sng" algn="ctr">
                      <a:solidFill>
                        <a:schemeClr val="bg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183495219"/>
      </p:ext>
    </p:extLst>
  </p:cSld>
  <p:clrMapOvr>
    <a:masterClrMapping/>
  </p:clrMapOvr>
  <mc:AlternateContent xmlns:mc="http://schemas.openxmlformats.org/markup-compatibility/2006" xmlns:p14="http://schemas.microsoft.com/office/powerpoint/2010/main">
    <mc:Choice Requires="p14">
      <p:transition spd="slow" p14:dur="1750">
        <p14:flip dir="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3">
            <a:extLst>
              <a:ext uri="{FF2B5EF4-FFF2-40B4-BE49-F238E27FC236}">
                <a16:creationId xmlns:a16="http://schemas.microsoft.com/office/drawing/2014/main" id="{325E83C9-B4ED-445E-A272-E35C1F2B3324}"/>
              </a:ext>
            </a:extLst>
          </p:cNvPr>
          <p:cNvGrpSpPr/>
          <p:nvPr/>
        </p:nvGrpSpPr>
        <p:grpSpPr>
          <a:xfrm>
            <a:off x="1799506" y="1808534"/>
            <a:ext cx="2166852" cy="2858469"/>
            <a:chOff x="6324600" y="4114799"/>
            <a:chExt cx="685800" cy="685800"/>
          </a:xfrm>
        </p:grpSpPr>
        <p:cxnSp>
          <p:nvCxnSpPr>
            <p:cNvPr id="28" name="Straight Connector 5">
              <a:extLst>
                <a:ext uri="{FF2B5EF4-FFF2-40B4-BE49-F238E27FC236}">
                  <a16:creationId xmlns:a16="http://schemas.microsoft.com/office/drawing/2014/main" id="{E6A55715-B340-409D-9C3A-CE76BDFD93BE}"/>
                </a:ext>
              </a:extLst>
            </p:cNvPr>
            <p:cNvCxnSpPr/>
            <p:nvPr/>
          </p:nvCxnSpPr>
          <p:spPr>
            <a:xfrm flipV="1">
              <a:off x="6324600" y="4114799"/>
              <a:ext cx="0" cy="68580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6">
              <a:extLst>
                <a:ext uri="{FF2B5EF4-FFF2-40B4-BE49-F238E27FC236}">
                  <a16:creationId xmlns:a16="http://schemas.microsoft.com/office/drawing/2014/main" id="{E3A40999-D49A-467B-B10F-941FD07BD35D}"/>
                </a:ext>
              </a:extLst>
            </p:cNvPr>
            <p:cNvCxnSpPr/>
            <p:nvPr/>
          </p:nvCxnSpPr>
          <p:spPr>
            <a:xfrm>
              <a:off x="6324600" y="4114799"/>
              <a:ext cx="685800" cy="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grpSp>
      <p:sp>
        <p:nvSpPr>
          <p:cNvPr id="8" name="Title 7"/>
          <p:cNvSpPr>
            <a:spLocks noGrp="1"/>
          </p:cNvSpPr>
          <p:nvPr>
            <p:ph type="title"/>
          </p:nvPr>
        </p:nvSpPr>
        <p:spPr>
          <a:xfrm>
            <a:off x="584199" y="380941"/>
            <a:ext cx="6992257" cy="507831"/>
          </a:xfrm>
        </p:spPr>
        <p:txBody>
          <a:bodyPr/>
          <a:lstStyle/>
          <a:p>
            <a:r>
              <a:rPr lang="sk-SK"/>
              <a:t>vízia postupu pre lepšie dáta</a:t>
            </a:r>
          </a:p>
        </p:txBody>
      </p:sp>
      <p:sp>
        <p:nvSpPr>
          <p:cNvPr id="13" name="Šipka dolů 5">
            <a:extLst>
              <a:ext uri="{FF2B5EF4-FFF2-40B4-BE49-F238E27FC236}">
                <a16:creationId xmlns:a16="http://schemas.microsoft.com/office/drawing/2014/main" id="{6D81F2A6-C47C-45FD-BADD-D251845692AC}"/>
              </a:ext>
            </a:extLst>
          </p:cNvPr>
          <p:cNvSpPr/>
          <p:nvPr/>
        </p:nvSpPr>
        <p:spPr>
          <a:xfrm flipV="1">
            <a:off x="1550677" y="1964148"/>
            <a:ext cx="1515533" cy="3030545"/>
          </a:xfrm>
          <a:prstGeom prst="downArrow">
            <a:avLst/>
          </a:prstGeom>
          <a:solidFill>
            <a:schemeClr val="accent1"/>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k-SK" sz="2800" dirty="0">
              <a:solidFill>
                <a:schemeClr val="accent1"/>
              </a:solidFill>
            </a:endParaRPr>
          </a:p>
        </p:txBody>
      </p:sp>
      <p:sp>
        <p:nvSpPr>
          <p:cNvPr id="14" name="Šipka doprava 3">
            <a:extLst>
              <a:ext uri="{FF2B5EF4-FFF2-40B4-BE49-F238E27FC236}">
                <a16:creationId xmlns:a16="http://schemas.microsoft.com/office/drawing/2014/main" id="{9BAA5AA6-878C-4A60-A2EE-AECF227CB288}"/>
              </a:ext>
            </a:extLst>
          </p:cNvPr>
          <p:cNvSpPr/>
          <p:nvPr/>
        </p:nvSpPr>
        <p:spPr>
          <a:xfrm>
            <a:off x="6434667" y="4748935"/>
            <a:ext cx="3803727" cy="1287125"/>
          </a:xfrm>
          <a:prstGeom prst="rightArrow">
            <a:avLst/>
          </a:prstGeom>
          <a:solidFill>
            <a:schemeClr val="tx2"/>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k-SK" sz="2800">
              <a:solidFill>
                <a:schemeClr val="tx1"/>
              </a:solidFill>
            </a:endParaRPr>
          </a:p>
        </p:txBody>
      </p:sp>
      <p:sp>
        <p:nvSpPr>
          <p:cNvPr id="15" name="Šipka doprava 2">
            <a:extLst>
              <a:ext uri="{FF2B5EF4-FFF2-40B4-BE49-F238E27FC236}">
                <a16:creationId xmlns:a16="http://schemas.microsoft.com/office/drawing/2014/main" id="{2053BC0F-8B95-43FC-B76E-4609A0DBA185}"/>
              </a:ext>
            </a:extLst>
          </p:cNvPr>
          <p:cNvSpPr/>
          <p:nvPr/>
        </p:nvSpPr>
        <p:spPr>
          <a:xfrm>
            <a:off x="4432290" y="4748935"/>
            <a:ext cx="2798238" cy="1287125"/>
          </a:xfrm>
          <a:prstGeom prst="rightArrow">
            <a:avLst/>
          </a:prstGeom>
          <a:solidFill>
            <a:schemeClr val="tx2"/>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k-SK" sz="2800">
              <a:solidFill>
                <a:schemeClr val="tx1"/>
              </a:solidFill>
            </a:endParaRPr>
          </a:p>
        </p:txBody>
      </p:sp>
      <p:sp>
        <p:nvSpPr>
          <p:cNvPr id="16" name="Šipka doprava 1">
            <a:extLst>
              <a:ext uri="{FF2B5EF4-FFF2-40B4-BE49-F238E27FC236}">
                <a16:creationId xmlns:a16="http://schemas.microsoft.com/office/drawing/2014/main" id="{6C615DBD-E569-4892-B956-CAD9A3898102}"/>
              </a:ext>
            </a:extLst>
          </p:cNvPr>
          <p:cNvSpPr/>
          <p:nvPr/>
        </p:nvSpPr>
        <p:spPr>
          <a:xfrm>
            <a:off x="2932832" y="4774862"/>
            <a:ext cx="2282635" cy="1287125"/>
          </a:xfrm>
          <a:prstGeom prst="rightArrow">
            <a:avLst/>
          </a:prstGeom>
          <a:solidFill>
            <a:schemeClr val="bg1">
              <a:lumMod val="75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k-SK" sz="2800">
              <a:solidFill>
                <a:schemeClr val="tx1"/>
              </a:solidFill>
            </a:endParaRPr>
          </a:p>
        </p:txBody>
      </p:sp>
      <p:sp>
        <p:nvSpPr>
          <p:cNvPr id="17" name="Šipka dolů 4">
            <a:extLst>
              <a:ext uri="{FF2B5EF4-FFF2-40B4-BE49-F238E27FC236}">
                <a16:creationId xmlns:a16="http://schemas.microsoft.com/office/drawing/2014/main" id="{7433B456-514D-49D7-87B1-BE858F37F881}"/>
              </a:ext>
            </a:extLst>
          </p:cNvPr>
          <p:cNvSpPr/>
          <p:nvPr/>
        </p:nvSpPr>
        <p:spPr>
          <a:xfrm flipV="1">
            <a:off x="1800832" y="3079630"/>
            <a:ext cx="1515533" cy="2001328"/>
          </a:xfrm>
          <a:prstGeom prst="downArrow">
            <a:avLst/>
          </a:prstGeom>
          <a:solidFill>
            <a:schemeClr val="tx1">
              <a:lumMod val="50000"/>
              <a:lumOff val="50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k-SK" sz="2800">
              <a:solidFill>
                <a:schemeClr val="tx1"/>
              </a:solidFill>
            </a:endParaRPr>
          </a:p>
        </p:txBody>
      </p:sp>
      <p:sp>
        <p:nvSpPr>
          <p:cNvPr id="18" name="TextovéPole 6">
            <a:extLst>
              <a:ext uri="{FF2B5EF4-FFF2-40B4-BE49-F238E27FC236}">
                <a16:creationId xmlns:a16="http://schemas.microsoft.com/office/drawing/2014/main" id="{C85B8BB4-044A-4993-AE14-4295F5E94279}"/>
              </a:ext>
            </a:extLst>
          </p:cNvPr>
          <p:cNvSpPr txBox="1"/>
          <p:nvPr/>
        </p:nvSpPr>
        <p:spPr>
          <a:xfrm>
            <a:off x="2985630" y="5883862"/>
            <a:ext cx="1835751" cy="646331"/>
          </a:xfrm>
          <a:prstGeom prst="rect">
            <a:avLst/>
          </a:prstGeom>
          <a:noFill/>
        </p:spPr>
        <p:txBody>
          <a:bodyPr wrap="square" rtlCol="0">
            <a:spAutoFit/>
          </a:bodyPr>
          <a:lstStyle/>
          <a:p>
            <a:r>
              <a:rPr lang="sk-SK" dirty="0">
                <a:solidFill>
                  <a:schemeClr val="tx2"/>
                </a:solidFill>
              </a:rPr>
              <a:t>Dodatky</a:t>
            </a:r>
          </a:p>
          <a:p>
            <a:r>
              <a:rPr lang="sk-SK" dirty="0">
                <a:solidFill>
                  <a:schemeClr val="tx2"/>
                </a:solidFill>
              </a:rPr>
              <a:t>k IS CSRU</a:t>
            </a:r>
          </a:p>
        </p:txBody>
      </p:sp>
      <p:sp>
        <p:nvSpPr>
          <p:cNvPr id="19" name="TextovéPole 7">
            <a:extLst>
              <a:ext uri="{FF2B5EF4-FFF2-40B4-BE49-F238E27FC236}">
                <a16:creationId xmlns:a16="http://schemas.microsoft.com/office/drawing/2014/main" id="{8EF4ADB4-D261-4BBF-BCF3-994B82852A32}"/>
              </a:ext>
            </a:extLst>
          </p:cNvPr>
          <p:cNvSpPr txBox="1"/>
          <p:nvPr/>
        </p:nvSpPr>
        <p:spPr>
          <a:xfrm>
            <a:off x="5075066" y="5883862"/>
            <a:ext cx="2005549" cy="646331"/>
          </a:xfrm>
          <a:prstGeom prst="rect">
            <a:avLst/>
          </a:prstGeom>
          <a:noFill/>
        </p:spPr>
        <p:txBody>
          <a:bodyPr wrap="none" rtlCol="0">
            <a:spAutoFit/>
          </a:bodyPr>
          <a:lstStyle/>
          <a:p>
            <a:r>
              <a:rPr lang="sk-SK">
                <a:solidFill>
                  <a:schemeClr val="tx2"/>
                </a:solidFill>
              </a:rPr>
              <a:t>Projekt</a:t>
            </a:r>
          </a:p>
          <a:p>
            <a:r>
              <a:rPr lang="sk-SK">
                <a:solidFill>
                  <a:schemeClr val="tx2"/>
                </a:solidFill>
              </a:rPr>
              <a:t>Dátová integrácia</a:t>
            </a:r>
          </a:p>
        </p:txBody>
      </p:sp>
      <p:sp>
        <p:nvSpPr>
          <p:cNvPr id="20" name="TextovéPole 8">
            <a:extLst>
              <a:ext uri="{FF2B5EF4-FFF2-40B4-BE49-F238E27FC236}">
                <a16:creationId xmlns:a16="http://schemas.microsoft.com/office/drawing/2014/main" id="{1CEB31AC-C563-4BB4-9C90-4956B8008EB9}"/>
              </a:ext>
            </a:extLst>
          </p:cNvPr>
          <p:cNvSpPr txBox="1"/>
          <p:nvPr/>
        </p:nvSpPr>
        <p:spPr>
          <a:xfrm>
            <a:off x="7521119" y="5883862"/>
            <a:ext cx="2536155" cy="646331"/>
          </a:xfrm>
          <a:prstGeom prst="rect">
            <a:avLst/>
          </a:prstGeom>
          <a:noFill/>
        </p:spPr>
        <p:txBody>
          <a:bodyPr wrap="square" rtlCol="0">
            <a:spAutoFit/>
          </a:bodyPr>
          <a:lstStyle/>
          <a:p>
            <a:r>
              <a:rPr lang="sk-SK" dirty="0">
                <a:solidFill>
                  <a:schemeClr val="tx2"/>
                </a:solidFill>
              </a:rPr>
              <a:t>Dopytové/rezortné projekty</a:t>
            </a:r>
          </a:p>
        </p:txBody>
      </p:sp>
      <p:sp>
        <p:nvSpPr>
          <p:cNvPr id="21" name="Obdélník 9">
            <a:extLst>
              <a:ext uri="{FF2B5EF4-FFF2-40B4-BE49-F238E27FC236}">
                <a16:creationId xmlns:a16="http://schemas.microsoft.com/office/drawing/2014/main" id="{157556D0-4FCF-4FBE-A22F-AB28A7761C56}"/>
              </a:ext>
            </a:extLst>
          </p:cNvPr>
          <p:cNvSpPr/>
          <p:nvPr/>
        </p:nvSpPr>
        <p:spPr>
          <a:xfrm>
            <a:off x="3169723" y="3297527"/>
            <a:ext cx="7069827" cy="1077218"/>
          </a:xfrm>
          <a:prstGeom prst="rect">
            <a:avLst/>
          </a:prstGeom>
        </p:spPr>
        <p:txBody>
          <a:bodyPr wrap="square">
            <a:spAutoFit/>
          </a:bodyPr>
          <a:lstStyle/>
          <a:p>
            <a:r>
              <a:rPr lang="sk-SK" b="1" dirty="0">
                <a:solidFill>
                  <a:schemeClr val="tx1">
                    <a:lumMod val="50000"/>
                    <a:lumOff val="50000"/>
                  </a:schemeClr>
                </a:solidFill>
              </a:rPr>
              <a:t>Cieľová skupina inštitúcie (konzumenti a poskytovatelia dát):</a:t>
            </a:r>
          </a:p>
          <a:p>
            <a:r>
              <a:rPr lang="sk-SK" sz="1600" dirty="0">
                <a:solidFill>
                  <a:schemeClr val="tx1">
                    <a:lumMod val="50000"/>
                    <a:lumOff val="50000"/>
                  </a:schemeClr>
                </a:solidFill>
              </a:rPr>
              <a:t>Optimalizácia procesu dátovej integrácie na základe doterajších skúseností pre lepšie využitie dát a platformy dátovej integrácie v procesoch inštitúcie</a:t>
            </a:r>
            <a:endParaRPr lang="en-US" sz="1600" dirty="0">
              <a:solidFill>
                <a:schemeClr val="tx1">
                  <a:lumMod val="50000"/>
                  <a:lumOff val="50000"/>
                </a:schemeClr>
              </a:solidFill>
            </a:endParaRPr>
          </a:p>
          <a:p>
            <a:endParaRPr lang="en-US" sz="1400" i="1" dirty="0">
              <a:solidFill>
                <a:schemeClr val="tx1">
                  <a:lumMod val="50000"/>
                  <a:lumOff val="50000"/>
                </a:schemeClr>
              </a:solidFill>
            </a:endParaRPr>
          </a:p>
        </p:txBody>
      </p:sp>
      <p:sp>
        <p:nvSpPr>
          <p:cNvPr id="22" name="Obdélník 10">
            <a:extLst>
              <a:ext uri="{FF2B5EF4-FFF2-40B4-BE49-F238E27FC236}">
                <a16:creationId xmlns:a16="http://schemas.microsoft.com/office/drawing/2014/main" id="{0BF79CDF-8A49-4BC1-A20C-C21F765D32C3}"/>
              </a:ext>
            </a:extLst>
          </p:cNvPr>
          <p:cNvSpPr/>
          <p:nvPr/>
        </p:nvSpPr>
        <p:spPr>
          <a:xfrm>
            <a:off x="2962698" y="2173150"/>
            <a:ext cx="4404265" cy="861774"/>
          </a:xfrm>
          <a:prstGeom prst="rect">
            <a:avLst/>
          </a:prstGeom>
        </p:spPr>
        <p:txBody>
          <a:bodyPr wrap="square">
            <a:spAutoFit/>
          </a:bodyPr>
          <a:lstStyle/>
          <a:p>
            <a:r>
              <a:rPr lang="sk-SK" b="1" dirty="0">
                <a:solidFill>
                  <a:schemeClr val="accent1"/>
                </a:solidFill>
              </a:rPr>
              <a:t>Cieľová skupina občania a podnikatelia:</a:t>
            </a:r>
          </a:p>
          <a:p>
            <a:r>
              <a:rPr lang="sk-SK" sz="1600" dirty="0">
                <a:solidFill>
                  <a:schemeClr val="accent1"/>
                </a:solidFill>
              </a:rPr>
              <a:t>Lepšie využitie integrovaných dát v reálnych životných situáciách občanov a podnikateľov</a:t>
            </a:r>
          </a:p>
        </p:txBody>
      </p:sp>
      <p:sp>
        <p:nvSpPr>
          <p:cNvPr id="23" name="TextovéPole 11">
            <a:extLst>
              <a:ext uri="{FF2B5EF4-FFF2-40B4-BE49-F238E27FC236}">
                <a16:creationId xmlns:a16="http://schemas.microsoft.com/office/drawing/2014/main" id="{7A4B68C1-99BC-4209-9360-B2C6B8B643BB}"/>
              </a:ext>
            </a:extLst>
          </p:cNvPr>
          <p:cNvSpPr txBox="1"/>
          <p:nvPr/>
        </p:nvSpPr>
        <p:spPr>
          <a:xfrm>
            <a:off x="10129161" y="5002925"/>
            <a:ext cx="1972166" cy="1077218"/>
          </a:xfrm>
          <a:prstGeom prst="rect">
            <a:avLst/>
          </a:prstGeom>
          <a:noFill/>
        </p:spPr>
        <p:txBody>
          <a:bodyPr wrap="square" rtlCol="0">
            <a:spAutoFit/>
          </a:bodyPr>
          <a:lstStyle/>
          <a:p>
            <a:pPr algn="ctr"/>
            <a:r>
              <a:rPr lang="sk-SK" sz="1600" dirty="0">
                <a:solidFill>
                  <a:schemeClr val="tx2"/>
                </a:solidFill>
              </a:rPr>
              <a:t>POSTUPNÉ</a:t>
            </a:r>
          </a:p>
          <a:p>
            <a:pPr algn="ctr"/>
            <a:r>
              <a:rPr lang="sk-SK" sz="1600" b="1" dirty="0">
                <a:solidFill>
                  <a:schemeClr val="tx2"/>
                </a:solidFill>
              </a:rPr>
              <a:t>ZVYŠOVANIE ROZSAHU</a:t>
            </a:r>
          </a:p>
          <a:p>
            <a:pPr algn="ctr"/>
            <a:r>
              <a:rPr lang="sk-SK" sz="1600" dirty="0">
                <a:solidFill>
                  <a:schemeClr val="tx2"/>
                </a:solidFill>
              </a:rPr>
              <a:t>PRIPOJENÝCH DÁT</a:t>
            </a:r>
          </a:p>
        </p:txBody>
      </p:sp>
      <p:sp>
        <p:nvSpPr>
          <p:cNvPr id="24" name="TextovéPole 12">
            <a:extLst>
              <a:ext uri="{FF2B5EF4-FFF2-40B4-BE49-F238E27FC236}">
                <a16:creationId xmlns:a16="http://schemas.microsoft.com/office/drawing/2014/main" id="{5C42AE2B-84F7-4BC8-8FAC-88A6584E31BD}"/>
              </a:ext>
            </a:extLst>
          </p:cNvPr>
          <p:cNvSpPr txBox="1"/>
          <p:nvPr/>
        </p:nvSpPr>
        <p:spPr>
          <a:xfrm rot="16200000">
            <a:off x="-981347" y="3161400"/>
            <a:ext cx="3650883" cy="1077218"/>
          </a:xfrm>
          <a:prstGeom prst="rect">
            <a:avLst/>
          </a:prstGeom>
          <a:noFill/>
        </p:spPr>
        <p:txBody>
          <a:bodyPr wrap="square" rtlCol="0">
            <a:spAutoFit/>
          </a:bodyPr>
          <a:lstStyle>
            <a:defPPr>
              <a:defRPr lang="sk-SK"/>
            </a:defPPr>
            <a:lvl1pPr algn="ctr">
              <a:defRPr sz="1600">
                <a:solidFill>
                  <a:schemeClr val="tx2"/>
                </a:solidFill>
              </a:defRPr>
            </a:lvl1pPr>
          </a:lstStyle>
          <a:p>
            <a:r>
              <a:rPr lang="sk-SK" dirty="0"/>
              <a:t>POSTUP</a:t>
            </a:r>
            <a:r>
              <a:rPr lang="en-US" dirty="0"/>
              <a:t>N</a:t>
            </a:r>
            <a:r>
              <a:rPr lang="sk-SK" dirty="0"/>
              <a:t>Á REALIZÁCIA</a:t>
            </a:r>
          </a:p>
          <a:p>
            <a:r>
              <a:rPr lang="sk-SK" b="1" dirty="0"/>
              <a:t>NOVVÝCH FUNKČNOSTÍ</a:t>
            </a:r>
          </a:p>
          <a:p>
            <a:r>
              <a:rPr lang="sk-SK" dirty="0"/>
              <a:t>PRE LEPŠIE VYUŽITIE DÁT A PLATFORMY DÁTOVEJ INTEGRÁCIE</a:t>
            </a:r>
          </a:p>
        </p:txBody>
      </p:sp>
      <p:sp>
        <p:nvSpPr>
          <p:cNvPr id="26" name="TextovéPole 14">
            <a:extLst>
              <a:ext uri="{FF2B5EF4-FFF2-40B4-BE49-F238E27FC236}">
                <a16:creationId xmlns:a16="http://schemas.microsoft.com/office/drawing/2014/main" id="{10FCB654-0954-4CBA-9799-4B0CF9716701}"/>
              </a:ext>
            </a:extLst>
          </p:cNvPr>
          <p:cNvSpPr txBox="1"/>
          <p:nvPr/>
        </p:nvSpPr>
        <p:spPr>
          <a:xfrm>
            <a:off x="1799505" y="1354351"/>
            <a:ext cx="2134880" cy="461665"/>
          </a:xfrm>
          <a:prstGeom prst="rect">
            <a:avLst/>
          </a:prstGeom>
          <a:noFill/>
        </p:spPr>
        <p:txBody>
          <a:bodyPr wrap="none" rtlCol="0">
            <a:spAutoFit/>
          </a:bodyPr>
          <a:lstStyle/>
          <a:p>
            <a:r>
              <a:rPr lang="sk-SK" sz="2400">
                <a:solidFill>
                  <a:schemeClr val="accent6"/>
                </a:solidFill>
                <a:latin typeface="+mj-lt"/>
              </a:rPr>
              <a:t>Rozsah projektu</a:t>
            </a:r>
          </a:p>
        </p:txBody>
      </p:sp>
      <p:grpSp>
        <p:nvGrpSpPr>
          <p:cNvPr id="30" name="Group 7">
            <a:extLst>
              <a:ext uri="{FF2B5EF4-FFF2-40B4-BE49-F238E27FC236}">
                <a16:creationId xmlns:a16="http://schemas.microsoft.com/office/drawing/2014/main" id="{48AB18B0-9D41-4273-AC04-2AB9148CB801}"/>
              </a:ext>
            </a:extLst>
          </p:cNvPr>
          <p:cNvGrpSpPr/>
          <p:nvPr/>
        </p:nvGrpSpPr>
        <p:grpSpPr>
          <a:xfrm rot="10800000">
            <a:off x="5704487" y="2708966"/>
            <a:ext cx="4742101" cy="1996634"/>
            <a:chOff x="6324600" y="4114799"/>
            <a:chExt cx="685800" cy="685800"/>
          </a:xfrm>
        </p:grpSpPr>
        <p:cxnSp>
          <p:nvCxnSpPr>
            <p:cNvPr id="31" name="Straight Connector 8">
              <a:extLst>
                <a:ext uri="{FF2B5EF4-FFF2-40B4-BE49-F238E27FC236}">
                  <a16:creationId xmlns:a16="http://schemas.microsoft.com/office/drawing/2014/main" id="{8CE53C71-50D1-4E54-8264-FACB317797E9}"/>
                </a:ext>
              </a:extLst>
            </p:cNvPr>
            <p:cNvCxnSpPr/>
            <p:nvPr/>
          </p:nvCxnSpPr>
          <p:spPr>
            <a:xfrm flipV="1">
              <a:off x="6324600" y="4114799"/>
              <a:ext cx="0" cy="68580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9">
              <a:extLst>
                <a:ext uri="{FF2B5EF4-FFF2-40B4-BE49-F238E27FC236}">
                  <a16:creationId xmlns:a16="http://schemas.microsoft.com/office/drawing/2014/main" id="{80EFE9A2-1093-40AF-8E49-9193A3BD8E63}"/>
                </a:ext>
              </a:extLst>
            </p:cNvPr>
            <p:cNvCxnSpPr/>
            <p:nvPr/>
          </p:nvCxnSpPr>
          <p:spPr>
            <a:xfrm>
              <a:off x="6324600" y="4114799"/>
              <a:ext cx="685800" cy="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40" name="Group 1">
            <a:extLst>
              <a:ext uri="{FF2B5EF4-FFF2-40B4-BE49-F238E27FC236}">
                <a16:creationId xmlns:a16="http://schemas.microsoft.com/office/drawing/2014/main" id="{EB480383-1495-45A3-A5EC-85ABF5B90356}"/>
              </a:ext>
            </a:extLst>
          </p:cNvPr>
          <p:cNvGrpSpPr/>
          <p:nvPr/>
        </p:nvGrpSpPr>
        <p:grpSpPr>
          <a:xfrm>
            <a:off x="1553903" y="5186253"/>
            <a:ext cx="1456802" cy="1376118"/>
            <a:chOff x="1179077" y="2781300"/>
            <a:chExt cx="2185203" cy="2064177"/>
          </a:xfrm>
        </p:grpSpPr>
        <p:sp>
          <p:nvSpPr>
            <p:cNvPr id="45" name="TextBox 12">
              <a:extLst>
                <a:ext uri="{FF2B5EF4-FFF2-40B4-BE49-F238E27FC236}">
                  <a16:creationId xmlns:a16="http://schemas.microsoft.com/office/drawing/2014/main" id="{28086F42-C521-4318-BC78-18A5F152B498}"/>
                </a:ext>
              </a:extLst>
            </p:cNvPr>
            <p:cNvSpPr txBox="1"/>
            <p:nvPr/>
          </p:nvSpPr>
          <p:spPr>
            <a:xfrm>
              <a:off x="1179077" y="3737481"/>
              <a:ext cx="2185203" cy="1107996"/>
            </a:xfrm>
            <a:prstGeom prst="rect">
              <a:avLst/>
            </a:prstGeom>
            <a:noFill/>
          </p:spPr>
          <p:txBody>
            <a:bodyPr wrap="square" rtlCol="0">
              <a:spAutoFit/>
            </a:bodyPr>
            <a:lstStyle/>
            <a:p>
              <a:pPr algn="ctr"/>
              <a:r>
                <a:rPr lang="sk-SK" sz="1400">
                  <a:latin typeface="+mj-lt"/>
                </a:rPr>
                <a:t>štartovacia pozícia</a:t>
              </a:r>
            </a:p>
            <a:p>
              <a:pPr algn="ctr"/>
              <a:r>
                <a:rPr lang="sk-SK" sz="1400" b="1">
                  <a:latin typeface="+mj-lt"/>
                </a:rPr>
                <a:t>2018</a:t>
              </a:r>
            </a:p>
          </p:txBody>
        </p:sp>
        <p:grpSp>
          <p:nvGrpSpPr>
            <p:cNvPr id="42" name="Group 14">
              <a:extLst>
                <a:ext uri="{FF2B5EF4-FFF2-40B4-BE49-F238E27FC236}">
                  <a16:creationId xmlns:a16="http://schemas.microsoft.com/office/drawing/2014/main" id="{C3B2CB68-A03F-4768-B730-4BA450DA81BF}"/>
                </a:ext>
              </a:extLst>
            </p:cNvPr>
            <p:cNvGrpSpPr/>
            <p:nvPr/>
          </p:nvGrpSpPr>
          <p:grpSpPr>
            <a:xfrm>
              <a:off x="1828800" y="2781300"/>
              <a:ext cx="914400" cy="914400"/>
              <a:chOff x="11353800" y="3691068"/>
              <a:chExt cx="914400" cy="914400"/>
            </a:xfrm>
          </p:grpSpPr>
          <p:sp>
            <p:nvSpPr>
              <p:cNvPr id="43" name="Oval 15">
                <a:extLst>
                  <a:ext uri="{FF2B5EF4-FFF2-40B4-BE49-F238E27FC236}">
                    <a16:creationId xmlns:a16="http://schemas.microsoft.com/office/drawing/2014/main" id="{859A5A8F-E00E-4C98-93BD-74E9B3BCB8D7}"/>
                  </a:ext>
                </a:extLst>
              </p:cNvPr>
              <p:cNvSpPr/>
              <p:nvPr/>
            </p:nvSpPr>
            <p:spPr>
              <a:xfrm>
                <a:off x="11353800" y="3691068"/>
                <a:ext cx="914400" cy="914400"/>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sk-SK" sz="1867">
                  <a:solidFill>
                    <a:schemeClr val="tx1"/>
                  </a:solidFill>
                </a:endParaRPr>
              </a:p>
            </p:txBody>
          </p:sp>
          <p:sp>
            <p:nvSpPr>
              <p:cNvPr id="44" name="Isosceles Triangle 16">
                <a:extLst>
                  <a:ext uri="{FF2B5EF4-FFF2-40B4-BE49-F238E27FC236}">
                    <a16:creationId xmlns:a16="http://schemas.microsoft.com/office/drawing/2014/main" id="{CDE82115-4DE2-4A1A-AB4D-563A36631162}"/>
                  </a:ext>
                </a:extLst>
              </p:cNvPr>
              <p:cNvSpPr/>
              <p:nvPr/>
            </p:nvSpPr>
            <p:spPr>
              <a:xfrm rot="5400000">
                <a:off x="11629377" y="3965625"/>
                <a:ext cx="423732" cy="365287"/>
              </a:xfrm>
              <a:prstGeom prst="triangl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sk-SK" sz="1867">
                  <a:solidFill>
                    <a:schemeClr val="tx1"/>
                  </a:solidFill>
                </a:endParaRPr>
              </a:p>
            </p:txBody>
          </p:sp>
        </p:grpSp>
      </p:grpSp>
      <p:sp>
        <p:nvSpPr>
          <p:cNvPr id="47" name="Freeform 426">
            <a:extLst>
              <a:ext uri="{FF2B5EF4-FFF2-40B4-BE49-F238E27FC236}">
                <a16:creationId xmlns:a16="http://schemas.microsoft.com/office/drawing/2014/main" id="{5FF612A4-CE11-4369-BE6F-E977F3C47615}"/>
              </a:ext>
            </a:extLst>
          </p:cNvPr>
          <p:cNvSpPr>
            <a:spLocks noEditPoints="1"/>
          </p:cNvSpPr>
          <p:nvPr/>
        </p:nvSpPr>
        <p:spPr bwMode="auto">
          <a:xfrm>
            <a:off x="10138398" y="1560976"/>
            <a:ext cx="600173" cy="603855"/>
          </a:xfrm>
          <a:custGeom>
            <a:avLst/>
            <a:gdLst>
              <a:gd name="T0" fmla="*/ 88 w 176"/>
              <a:gd name="T1" fmla="*/ 64 h 176"/>
              <a:gd name="T2" fmla="*/ 64 w 176"/>
              <a:gd name="T3" fmla="*/ 88 h 176"/>
              <a:gd name="T4" fmla="*/ 88 w 176"/>
              <a:gd name="T5" fmla="*/ 112 h 176"/>
              <a:gd name="T6" fmla="*/ 112 w 176"/>
              <a:gd name="T7" fmla="*/ 88 h 176"/>
              <a:gd name="T8" fmla="*/ 88 w 176"/>
              <a:gd name="T9" fmla="*/ 64 h 176"/>
              <a:gd name="T10" fmla="*/ 88 w 176"/>
              <a:gd name="T11" fmla="*/ 104 h 176"/>
              <a:gd name="T12" fmla="*/ 72 w 176"/>
              <a:gd name="T13" fmla="*/ 88 h 176"/>
              <a:gd name="T14" fmla="*/ 88 w 176"/>
              <a:gd name="T15" fmla="*/ 72 h 176"/>
              <a:gd name="T16" fmla="*/ 104 w 176"/>
              <a:gd name="T17" fmla="*/ 88 h 176"/>
              <a:gd name="T18" fmla="*/ 88 w 176"/>
              <a:gd name="T19" fmla="*/ 104 h 176"/>
              <a:gd name="T20" fmla="*/ 88 w 176"/>
              <a:gd name="T21" fmla="*/ 32 h 176"/>
              <a:gd name="T22" fmla="*/ 32 w 176"/>
              <a:gd name="T23" fmla="*/ 88 h 176"/>
              <a:gd name="T24" fmla="*/ 88 w 176"/>
              <a:gd name="T25" fmla="*/ 144 h 176"/>
              <a:gd name="T26" fmla="*/ 144 w 176"/>
              <a:gd name="T27" fmla="*/ 88 h 176"/>
              <a:gd name="T28" fmla="*/ 88 w 176"/>
              <a:gd name="T29" fmla="*/ 32 h 176"/>
              <a:gd name="T30" fmla="*/ 88 w 176"/>
              <a:gd name="T31" fmla="*/ 136 h 176"/>
              <a:gd name="T32" fmla="*/ 40 w 176"/>
              <a:gd name="T33" fmla="*/ 88 h 176"/>
              <a:gd name="T34" fmla="*/ 88 w 176"/>
              <a:gd name="T35" fmla="*/ 40 h 176"/>
              <a:gd name="T36" fmla="*/ 136 w 176"/>
              <a:gd name="T37" fmla="*/ 88 h 176"/>
              <a:gd name="T38" fmla="*/ 88 w 176"/>
              <a:gd name="T39" fmla="*/ 136 h 176"/>
              <a:gd name="T40" fmla="*/ 149 w 176"/>
              <a:gd name="T41" fmla="*/ 151 h 176"/>
              <a:gd name="T42" fmla="*/ 176 w 176"/>
              <a:gd name="T43" fmla="*/ 88 h 176"/>
              <a:gd name="T44" fmla="*/ 88 w 176"/>
              <a:gd name="T45" fmla="*/ 0 h 176"/>
              <a:gd name="T46" fmla="*/ 0 w 176"/>
              <a:gd name="T47" fmla="*/ 88 h 176"/>
              <a:gd name="T48" fmla="*/ 27 w 176"/>
              <a:gd name="T49" fmla="*/ 151 h 176"/>
              <a:gd name="T50" fmla="*/ 17 w 176"/>
              <a:gd name="T51" fmla="*/ 169 h 176"/>
              <a:gd name="T52" fmla="*/ 16 w 176"/>
              <a:gd name="T53" fmla="*/ 172 h 176"/>
              <a:gd name="T54" fmla="*/ 20 w 176"/>
              <a:gd name="T55" fmla="*/ 176 h 176"/>
              <a:gd name="T56" fmla="*/ 23 w 176"/>
              <a:gd name="T57" fmla="*/ 175 h 176"/>
              <a:gd name="T58" fmla="*/ 24 w 176"/>
              <a:gd name="T59" fmla="*/ 173 h 176"/>
              <a:gd name="T60" fmla="*/ 33 w 176"/>
              <a:gd name="T61" fmla="*/ 157 h 176"/>
              <a:gd name="T62" fmla="*/ 88 w 176"/>
              <a:gd name="T63" fmla="*/ 176 h 176"/>
              <a:gd name="T64" fmla="*/ 143 w 176"/>
              <a:gd name="T65" fmla="*/ 157 h 176"/>
              <a:gd name="T66" fmla="*/ 152 w 176"/>
              <a:gd name="T67" fmla="*/ 173 h 176"/>
              <a:gd name="T68" fmla="*/ 156 w 176"/>
              <a:gd name="T69" fmla="*/ 176 h 176"/>
              <a:gd name="T70" fmla="*/ 160 w 176"/>
              <a:gd name="T71" fmla="*/ 172 h 176"/>
              <a:gd name="T72" fmla="*/ 159 w 176"/>
              <a:gd name="T73" fmla="*/ 169 h 176"/>
              <a:gd name="T74" fmla="*/ 149 w 176"/>
              <a:gd name="T75" fmla="*/ 151 h 176"/>
              <a:gd name="T76" fmla="*/ 88 w 176"/>
              <a:gd name="T77" fmla="*/ 168 h 176"/>
              <a:gd name="T78" fmla="*/ 8 w 176"/>
              <a:gd name="T79" fmla="*/ 88 h 176"/>
              <a:gd name="T80" fmla="*/ 88 w 176"/>
              <a:gd name="T81" fmla="*/ 8 h 176"/>
              <a:gd name="T82" fmla="*/ 168 w 176"/>
              <a:gd name="T83" fmla="*/ 88 h 176"/>
              <a:gd name="T84" fmla="*/ 88 w 176"/>
              <a:gd name="T8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64"/>
                </a:moveTo>
                <a:cubicBezTo>
                  <a:pt x="75" y="64"/>
                  <a:pt x="64" y="75"/>
                  <a:pt x="64" y="88"/>
                </a:cubicBezTo>
                <a:cubicBezTo>
                  <a:pt x="64" y="101"/>
                  <a:pt x="75" y="112"/>
                  <a:pt x="88" y="112"/>
                </a:cubicBezTo>
                <a:cubicBezTo>
                  <a:pt x="101" y="112"/>
                  <a:pt x="112" y="101"/>
                  <a:pt x="112" y="88"/>
                </a:cubicBezTo>
                <a:cubicBezTo>
                  <a:pt x="112" y="75"/>
                  <a:pt x="101" y="64"/>
                  <a:pt x="88" y="64"/>
                </a:cubicBezTo>
                <a:moveTo>
                  <a:pt x="88" y="104"/>
                </a:moveTo>
                <a:cubicBezTo>
                  <a:pt x="79" y="104"/>
                  <a:pt x="72" y="97"/>
                  <a:pt x="72" y="88"/>
                </a:cubicBezTo>
                <a:cubicBezTo>
                  <a:pt x="72" y="79"/>
                  <a:pt x="79" y="72"/>
                  <a:pt x="88" y="72"/>
                </a:cubicBezTo>
                <a:cubicBezTo>
                  <a:pt x="97" y="72"/>
                  <a:pt x="104" y="79"/>
                  <a:pt x="104" y="88"/>
                </a:cubicBezTo>
                <a:cubicBezTo>
                  <a:pt x="104" y="97"/>
                  <a:pt x="97" y="104"/>
                  <a:pt x="88" y="104"/>
                </a:cubicBezTo>
                <a:moveTo>
                  <a:pt x="88" y="32"/>
                </a:moveTo>
                <a:cubicBezTo>
                  <a:pt x="57" y="32"/>
                  <a:pt x="32" y="57"/>
                  <a:pt x="32" y="88"/>
                </a:cubicBezTo>
                <a:cubicBezTo>
                  <a:pt x="32" y="119"/>
                  <a:pt x="57" y="144"/>
                  <a:pt x="88" y="144"/>
                </a:cubicBezTo>
                <a:cubicBezTo>
                  <a:pt x="119" y="144"/>
                  <a:pt x="144" y="119"/>
                  <a:pt x="144" y="88"/>
                </a:cubicBezTo>
                <a:cubicBezTo>
                  <a:pt x="144" y="57"/>
                  <a:pt x="119" y="32"/>
                  <a:pt x="88" y="32"/>
                </a:cubicBezTo>
                <a:moveTo>
                  <a:pt x="88" y="136"/>
                </a:moveTo>
                <a:cubicBezTo>
                  <a:pt x="61" y="136"/>
                  <a:pt x="40" y="115"/>
                  <a:pt x="40" y="88"/>
                </a:cubicBezTo>
                <a:cubicBezTo>
                  <a:pt x="40" y="61"/>
                  <a:pt x="61" y="40"/>
                  <a:pt x="88" y="40"/>
                </a:cubicBezTo>
                <a:cubicBezTo>
                  <a:pt x="115" y="40"/>
                  <a:pt x="136" y="61"/>
                  <a:pt x="136" y="88"/>
                </a:cubicBezTo>
                <a:cubicBezTo>
                  <a:pt x="136" y="115"/>
                  <a:pt x="115" y="136"/>
                  <a:pt x="88" y="136"/>
                </a:cubicBezTo>
                <a:moveTo>
                  <a:pt x="149" y="151"/>
                </a:moveTo>
                <a:cubicBezTo>
                  <a:pt x="166" y="135"/>
                  <a:pt x="176" y="113"/>
                  <a:pt x="176" y="88"/>
                </a:cubicBezTo>
                <a:cubicBezTo>
                  <a:pt x="176" y="39"/>
                  <a:pt x="137" y="0"/>
                  <a:pt x="88" y="0"/>
                </a:cubicBezTo>
                <a:cubicBezTo>
                  <a:pt x="39" y="0"/>
                  <a:pt x="0" y="39"/>
                  <a:pt x="0" y="88"/>
                </a:cubicBezTo>
                <a:cubicBezTo>
                  <a:pt x="0" y="113"/>
                  <a:pt x="10" y="135"/>
                  <a:pt x="27" y="151"/>
                </a:cubicBezTo>
                <a:cubicBezTo>
                  <a:pt x="17" y="169"/>
                  <a:pt x="17" y="169"/>
                  <a:pt x="17" y="169"/>
                </a:cubicBezTo>
                <a:cubicBezTo>
                  <a:pt x="16" y="170"/>
                  <a:pt x="16" y="171"/>
                  <a:pt x="16" y="172"/>
                </a:cubicBezTo>
                <a:cubicBezTo>
                  <a:pt x="16" y="174"/>
                  <a:pt x="18" y="176"/>
                  <a:pt x="20" y="176"/>
                </a:cubicBezTo>
                <a:cubicBezTo>
                  <a:pt x="21" y="176"/>
                  <a:pt x="22" y="176"/>
                  <a:pt x="23" y="175"/>
                </a:cubicBezTo>
                <a:cubicBezTo>
                  <a:pt x="23" y="174"/>
                  <a:pt x="24" y="174"/>
                  <a:pt x="24" y="173"/>
                </a:cubicBezTo>
                <a:cubicBezTo>
                  <a:pt x="33" y="157"/>
                  <a:pt x="33" y="157"/>
                  <a:pt x="33" y="157"/>
                </a:cubicBezTo>
                <a:cubicBezTo>
                  <a:pt x="48" y="169"/>
                  <a:pt x="67" y="176"/>
                  <a:pt x="88" y="176"/>
                </a:cubicBezTo>
                <a:cubicBezTo>
                  <a:pt x="109" y="176"/>
                  <a:pt x="128" y="169"/>
                  <a:pt x="143" y="157"/>
                </a:cubicBezTo>
                <a:cubicBezTo>
                  <a:pt x="152" y="173"/>
                  <a:pt x="152" y="173"/>
                  <a:pt x="152" y="173"/>
                </a:cubicBezTo>
                <a:cubicBezTo>
                  <a:pt x="153" y="175"/>
                  <a:pt x="154" y="176"/>
                  <a:pt x="156" y="176"/>
                </a:cubicBezTo>
                <a:cubicBezTo>
                  <a:pt x="158" y="176"/>
                  <a:pt x="160" y="174"/>
                  <a:pt x="160" y="172"/>
                </a:cubicBezTo>
                <a:cubicBezTo>
                  <a:pt x="160" y="171"/>
                  <a:pt x="160" y="170"/>
                  <a:pt x="159" y="169"/>
                </a:cubicBezTo>
                <a:lnTo>
                  <a:pt x="149" y="151"/>
                </a:lnTo>
                <a:close/>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p:spPr>
        <p:txBody>
          <a:bodyPr vert="horz" wrap="square" lIns="60960" tIns="30480" rIns="60960" bIns="30480" numCol="1" anchor="t" anchorCtr="0" compatLnSpc="1">
            <a:prstTxWarp prst="textNoShape">
              <a:avLst/>
            </a:prstTxWarp>
          </a:bodyPr>
          <a:lstStyle/>
          <a:p>
            <a:endParaRPr lang="sk-SK" sz="1200"/>
          </a:p>
        </p:txBody>
      </p:sp>
      <p:sp>
        <p:nvSpPr>
          <p:cNvPr id="54" name="TextBox 12">
            <a:extLst>
              <a:ext uri="{FF2B5EF4-FFF2-40B4-BE49-F238E27FC236}">
                <a16:creationId xmlns:a16="http://schemas.microsoft.com/office/drawing/2014/main" id="{369D7329-1233-4A34-8600-91E03B382479}"/>
              </a:ext>
            </a:extLst>
          </p:cNvPr>
          <p:cNvSpPr txBox="1"/>
          <p:nvPr/>
        </p:nvSpPr>
        <p:spPr>
          <a:xfrm>
            <a:off x="9717908" y="2190758"/>
            <a:ext cx="1456802" cy="523220"/>
          </a:xfrm>
          <a:prstGeom prst="rect">
            <a:avLst/>
          </a:prstGeom>
          <a:noFill/>
        </p:spPr>
        <p:txBody>
          <a:bodyPr wrap="square" rtlCol="0">
            <a:spAutoFit/>
          </a:bodyPr>
          <a:lstStyle/>
          <a:p>
            <a:pPr algn="ctr"/>
            <a:r>
              <a:rPr lang="sk-SK" sz="1400">
                <a:latin typeface="+mj-lt"/>
              </a:rPr>
              <a:t>cieľový stav</a:t>
            </a:r>
          </a:p>
          <a:p>
            <a:pPr algn="ctr"/>
            <a:r>
              <a:rPr lang="sk-SK" sz="1400" b="1">
                <a:latin typeface="+mj-lt"/>
              </a:rPr>
              <a:t>2021</a:t>
            </a:r>
          </a:p>
        </p:txBody>
      </p:sp>
      <p:sp>
        <p:nvSpPr>
          <p:cNvPr id="33" name="Slide Number Placeholder 8"/>
          <p:cNvSpPr>
            <a:spLocks noGrp="1"/>
          </p:cNvSpPr>
          <p:nvPr>
            <p:ph type="sldNum" sz="quarter" idx="10"/>
          </p:nvPr>
        </p:nvSpPr>
        <p:spPr>
          <a:xfrm>
            <a:off x="11277600" y="6048457"/>
            <a:ext cx="1155700" cy="379656"/>
          </a:xfrm>
          <a:prstGeom prst="rect">
            <a:avLst/>
          </a:prstGeom>
          <a:noFill/>
        </p:spPr>
        <p:txBody>
          <a:bodyPr wrap="square" rtlCol="0">
            <a:spAutoFit/>
          </a:bodyPr>
          <a:lstStyle>
            <a:lvl1pPr>
              <a:defRPr lang="uk-UA" sz="1867" b="1" smtClean="0">
                <a:solidFill>
                  <a:schemeClr val="accent2"/>
                </a:solidFill>
              </a:defRPr>
            </a:lvl1pPr>
          </a:lstStyle>
          <a:p>
            <a:pPr algn="l"/>
            <a:r>
              <a:rPr lang="sk-SK" dirty="0"/>
              <a:t>0</a:t>
            </a:r>
            <a:fld id="{37D409AB-2201-4E18-8A34-C31753AD9B06}" type="slidenum">
              <a:rPr lang="sk-SK" smtClean="0"/>
              <a:pPr algn="l"/>
              <a:t>2</a:t>
            </a:fld>
            <a:endParaRPr lang="sk-SK" dirty="0"/>
          </a:p>
        </p:txBody>
      </p:sp>
      <p:sp>
        <p:nvSpPr>
          <p:cNvPr id="34" name="TextovéPole 33"/>
          <p:cNvSpPr txBox="1"/>
          <p:nvPr/>
        </p:nvSpPr>
        <p:spPr>
          <a:xfrm>
            <a:off x="1794295" y="2398146"/>
            <a:ext cx="1035169" cy="646331"/>
          </a:xfrm>
          <a:prstGeom prst="rect">
            <a:avLst/>
          </a:prstGeom>
          <a:noFill/>
        </p:spPr>
        <p:txBody>
          <a:bodyPr wrap="square" rtlCol="0">
            <a:spAutoFit/>
          </a:bodyPr>
          <a:lstStyle/>
          <a:p>
            <a:pPr algn="ctr"/>
            <a:r>
              <a:rPr lang="sk-SK" sz="1200" dirty="0">
                <a:solidFill>
                  <a:schemeClr val="bg2"/>
                </a:solidFill>
              </a:rPr>
              <a:t>3 typy nových</a:t>
            </a:r>
          </a:p>
          <a:p>
            <a:pPr algn="ctr"/>
            <a:r>
              <a:rPr lang="sk-SK" sz="1200" dirty="0">
                <a:solidFill>
                  <a:schemeClr val="bg2"/>
                </a:solidFill>
              </a:rPr>
              <a:t>služieb</a:t>
            </a:r>
            <a:endParaRPr lang="en-US" sz="1200" dirty="0">
              <a:solidFill>
                <a:schemeClr val="bg2"/>
              </a:solidFill>
            </a:endParaRPr>
          </a:p>
        </p:txBody>
      </p:sp>
      <p:sp>
        <p:nvSpPr>
          <p:cNvPr id="35" name="TextovéPole 34"/>
          <p:cNvSpPr txBox="1"/>
          <p:nvPr/>
        </p:nvSpPr>
        <p:spPr>
          <a:xfrm>
            <a:off x="2050213" y="3541138"/>
            <a:ext cx="1035169" cy="646331"/>
          </a:xfrm>
          <a:prstGeom prst="rect">
            <a:avLst/>
          </a:prstGeom>
          <a:noFill/>
        </p:spPr>
        <p:txBody>
          <a:bodyPr wrap="square" rtlCol="0">
            <a:spAutoFit/>
          </a:bodyPr>
          <a:lstStyle/>
          <a:p>
            <a:pPr algn="ctr"/>
            <a:r>
              <a:rPr lang="sk-SK" sz="1200" dirty="0">
                <a:solidFill>
                  <a:schemeClr val="bg2"/>
                </a:solidFill>
              </a:rPr>
              <a:t>3 typy nových</a:t>
            </a:r>
          </a:p>
          <a:p>
            <a:pPr algn="ctr"/>
            <a:r>
              <a:rPr lang="sk-SK" sz="1200" dirty="0">
                <a:solidFill>
                  <a:schemeClr val="bg2"/>
                </a:solidFill>
              </a:rPr>
              <a:t>služieb</a:t>
            </a:r>
            <a:endParaRPr lang="en-US" sz="1200" dirty="0">
              <a:solidFill>
                <a:schemeClr val="bg2"/>
              </a:solidFill>
            </a:endParaRPr>
          </a:p>
        </p:txBody>
      </p:sp>
    </p:spTree>
    <p:extLst>
      <p:ext uri="{BB962C8B-B14F-4D97-AF65-F5344CB8AC3E}">
        <p14:creationId xmlns:p14="http://schemas.microsoft.com/office/powerpoint/2010/main" val="1479977622"/>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Obdĺžnik 44">
            <a:extLst>
              <a:ext uri="{FF2B5EF4-FFF2-40B4-BE49-F238E27FC236}">
                <a16:creationId xmlns:a16="http://schemas.microsoft.com/office/drawing/2014/main" id="{53A6C5A0-848A-4DAC-AEE5-C87494D1A904}"/>
              </a:ext>
            </a:extLst>
          </p:cNvPr>
          <p:cNvSpPr/>
          <p:nvPr/>
        </p:nvSpPr>
        <p:spPr>
          <a:xfrm>
            <a:off x="9814168" y="2884715"/>
            <a:ext cx="1889679" cy="2175142"/>
          </a:xfrm>
          <a:prstGeom prst="rect">
            <a:avLst/>
          </a:prstGeom>
          <a:solidFill>
            <a:schemeClr val="accent6">
              <a:lumMod val="40000"/>
              <a:lumOff val="60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k-SK" sz="2800">
              <a:solidFill>
                <a:schemeClr val="tx1"/>
              </a:solidFill>
            </a:endParaRPr>
          </a:p>
        </p:txBody>
      </p:sp>
      <p:sp>
        <p:nvSpPr>
          <p:cNvPr id="9" name="Obdĺžnik 8">
            <a:extLst>
              <a:ext uri="{FF2B5EF4-FFF2-40B4-BE49-F238E27FC236}">
                <a16:creationId xmlns:a16="http://schemas.microsoft.com/office/drawing/2014/main" id="{A5682632-F16D-4277-A260-1CE29FABE3A4}"/>
              </a:ext>
            </a:extLst>
          </p:cNvPr>
          <p:cNvSpPr/>
          <p:nvPr/>
        </p:nvSpPr>
        <p:spPr>
          <a:xfrm>
            <a:off x="3814798" y="2872534"/>
            <a:ext cx="1886175" cy="2056818"/>
          </a:xfrm>
          <a:prstGeom prst="rect">
            <a:avLst/>
          </a:prstGeom>
          <a:solidFill>
            <a:schemeClr val="accent6">
              <a:lumMod val="40000"/>
              <a:lumOff val="60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k-SK" sz="2800">
              <a:solidFill>
                <a:schemeClr val="tx1"/>
              </a:solidFill>
            </a:endParaRPr>
          </a:p>
        </p:txBody>
      </p:sp>
      <p:sp>
        <p:nvSpPr>
          <p:cNvPr id="14" name="Dvojitá šipka 13"/>
          <p:cNvSpPr/>
          <p:nvPr/>
        </p:nvSpPr>
        <p:spPr>
          <a:xfrm>
            <a:off x="2035845" y="1764485"/>
            <a:ext cx="1966823" cy="1130061"/>
          </a:xfrm>
          <a:prstGeom prst="chevron">
            <a:avLst>
              <a:gd name="adj" fmla="val 28626"/>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a:solidFill>
                <a:schemeClr val="tx1"/>
              </a:solidFill>
            </a:endParaRPr>
          </a:p>
        </p:txBody>
      </p:sp>
      <p:sp>
        <p:nvSpPr>
          <p:cNvPr id="54" name="Pětiúhelník 53"/>
          <p:cNvSpPr/>
          <p:nvPr/>
        </p:nvSpPr>
        <p:spPr>
          <a:xfrm rot="16200000">
            <a:off x="2698966" y="2389187"/>
            <a:ext cx="560717" cy="720307"/>
          </a:xfrm>
          <a:prstGeom prst="homePlat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a:solidFill>
                <a:schemeClr val="tx1"/>
              </a:solidFill>
            </a:endParaRPr>
          </a:p>
        </p:txBody>
      </p:sp>
      <p:sp>
        <p:nvSpPr>
          <p:cNvPr id="5" name="Pětiúhelník 4"/>
          <p:cNvSpPr/>
          <p:nvPr/>
        </p:nvSpPr>
        <p:spPr>
          <a:xfrm>
            <a:off x="336442" y="1768798"/>
            <a:ext cx="1906438" cy="1121434"/>
          </a:xfrm>
          <a:prstGeom prst="homePlate">
            <a:avLst>
              <a:gd name="adj" fmla="val 26923"/>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solidFill>
                <a:schemeClr val="tx1"/>
              </a:solidFill>
            </a:endParaRPr>
          </a:p>
        </p:txBody>
      </p:sp>
      <p:sp>
        <p:nvSpPr>
          <p:cNvPr id="15" name="Dvojitá šipka 14"/>
          <p:cNvSpPr/>
          <p:nvPr/>
        </p:nvSpPr>
        <p:spPr>
          <a:xfrm>
            <a:off x="3784131" y="1764485"/>
            <a:ext cx="2228492" cy="1130061"/>
          </a:xfrm>
          <a:prstGeom prst="chevron">
            <a:avLst>
              <a:gd name="adj" fmla="val 28626"/>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a:solidFill>
                <a:schemeClr val="tx1"/>
              </a:solidFill>
            </a:endParaRPr>
          </a:p>
        </p:txBody>
      </p:sp>
      <p:sp>
        <p:nvSpPr>
          <p:cNvPr id="16" name="Dvojitá šipka 15"/>
          <p:cNvSpPr/>
          <p:nvPr/>
        </p:nvSpPr>
        <p:spPr>
          <a:xfrm>
            <a:off x="9799913" y="1764178"/>
            <a:ext cx="2228492" cy="1130061"/>
          </a:xfrm>
          <a:prstGeom prst="chevron">
            <a:avLst>
              <a:gd name="adj" fmla="val 28626"/>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a:solidFill>
                <a:schemeClr val="tx1"/>
              </a:solidFill>
            </a:endParaRPr>
          </a:p>
        </p:txBody>
      </p:sp>
      <p:sp>
        <p:nvSpPr>
          <p:cNvPr id="17" name="Dvojitá šipka 16"/>
          <p:cNvSpPr/>
          <p:nvPr/>
        </p:nvSpPr>
        <p:spPr>
          <a:xfrm>
            <a:off x="5790611" y="1764485"/>
            <a:ext cx="2228492" cy="1130061"/>
          </a:xfrm>
          <a:prstGeom prst="chevron">
            <a:avLst>
              <a:gd name="adj" fmla="val 28626"/>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a:solidFill>
                <a:schemeClr val="tx1"/>
              </a:solidFill>
            </a:endParaRPr>
          </a:p>
        </p:txBody>
      </p:sp>
      <p:sp>
        <p:nvSpPr>
          <p:cNvPr id="18" name="Dvojitá šipka 17"/>
          <p:cNvSpPr/>
          <p:nvPr/>
        </p:nvSpPr>
        <p:spPr>
          <a:xfrm>
            <a:off x="7798652" y="1764485"/>
            <a:ext cx="2228492" cy="1130061"/>
          </a:xfrm>
          <a:prstGeom prst="chevron">
            <a:avLst>
              <a:gd name="adj" fmla="val 28626"/>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a:solidFill>
                <a:schemeClr val="tx1"/>
              </a:solidFill>
            </a:endParaRPr>
          </a:p>
        </p:txBody>
      </p:sp>
      <p:sp>
        <p:nvSpPr>
          <p:cNvPr id="19" name="TextovéPole 18"/>
          <p:cNvSpPr txBox="1"/>
          <p:nvPr/>
        </p:nvSpPr>
        <p:spPr>
          <a:xfrm>
            <a:off x="2355013" y="1791805"/>
            <a:ext cx="1371597" cy="738664"/>
          </a:xfrm>
          <a:prstGeom prst="rect">
            <a:avLst/>
          </a:prstGeom>
          <a:noFill/>
        </p:spPr>
        <p:txBody>
          <a:bodyPr wrap="square" rtlCol="0">
            <a:spAutoFit/>
          </a:bodyPr>
          <a:lstStyle/>
          <a:p>
            <a:r>
              <a:rPr lang="sk-SK" sz="1400" dirty="0"/>
              <a:t>„</a:t>
            </a:r>
            <a:r>
              <a:rPr lang="sk-SK" sz="1400" dirty="0" err="1"/>
              <a:t>Quick</a:t>
            </a:r>
            <a:r>
              <a:rPr lang="sk-SK" sz="1400" dirty="0"/>
              <a:t> </a:t>
            </a:r>
            <a:r>
              <a:rPr lang="sk-SK" sz="1400" dirty="0" err="1"/>
              <a:t>wins</a:t>
            </a:r>
            <a:r>
              <a:rPr lang="sk-SK" sz="1400" dirty="0"/>
              <a:t>“ pre 4 typy dokumentov</a:t>
            </a:r>
            <a:endParaRPr lang="en-US" sz="1400" dirty="0"/>
          </a:p>
        </p:txBody>
      </p:sp>
      <p:sp>
        <p:nvSpPr>
          <p:cNvPr id="20" name="TextovéPole 19"/>
          <p:cNvSpPr txBox="1"/>
          <p:nvPr/>
        </p:nvSpPr>
        <p:spPr>
          <a:xfrm>
            <a:off x="376677" y="1788929"/>
            <a:ext cx="1797180" cy="954107"/>
          </a:xfrm>
          <a:prstGeom prst="rect">
            <a:avLst/>
          </a:prstGeom>
          <a:noFill/>
        </p:spPr>
        <p:txBody>
          <a:bodyPr wrap="square" rtlCol="0">
            <a:spAutoFit/>
          </a:bodyPr>
          <a:lstStyle/>
          <a:p>
            <a:r>
              <a:rPr lang="sk-SK" sz="1400" dirty="0"/>
              <a:t>Podpora realizácie</a:t>
            </a:r>
          </a:p>
          <a:p>
            <a:r>
              <a:rPr lang="sk-SK" sz="1400" dirty="0"/>
              <a:t>princípu 1 x dosť</a:t>
            </a:r>
          </a:p>
          <a:p>
            <a:r>
              <a:rPr lang="sk-SK" sz="1400" dirty="0"/>
              <a:t>(nenosiť dokumenty medzi úradmi)</a:t>
            </a:r>
            <a:endParaRPr lang="en-US" sz="1400" dirty="0"/>
          </a:p>
        </p:txBody>
      </p:sp>
      <p:sp>
        <p:nvSpPr>
          <p:cNvPr id="21" name="TextovéPole 20"/>
          <p:cNvSpPr txBox="1"/>
          <p:nvPr/>
        </p:nvSpPr>
        <p:spPr>
          <a:xfrm>
            <a:off x="4028531" y="1748673"/>
            <a:ext cx="1897817" cy="1169551"/>
          </a:xfrm>
          <a:prstGeom prst="rect">
            <a:avLst/>
          </a:prstGeom>
          <a:noFill/>
        </p:spPr>
        <p:txBody>
          <a:bodyPr wrap="square" rtlCol="0">
            <a:spAutoFit/>
          </a:bodyPr>
          <a:lstStyle/>
          <a:p>
            <a:r>
              <a:rPr lang="sk-SK" sz="1400" dirty="0">
                <a:solidFill>
                  <a:schemeClr val="bg2"/>
                </a:solidFill>
              </a:rPr>
              <a:t>Umožniť využitie existujúcich dát</a:t>
            </a:r>
          </a:p>
          <a:p>
            <a:r>
              <a:rPr lang="sk-SK" sz="1400" dirty="0">
                <a:solidFill>
                  <a:schemeClr val="bg2"/>
                </a:solidFill>
              </a:rPr>
              <a:t>pre všetky životné situácie vrátane komerčného sektoru</a:t>
            </a:r>
            <a:endParaRPr lang="en-US" sz="1400" dirty="0">
              <a:solidFill>
                <a:schemeClr val="bg2"/>
              </a:solidFill>
            </a:endParaRPr>
          </a:p>
        </p:txBody>
      </p:sp>
      <p:sp>
        <p:nvSpPr>
          <p:cNvPr id="44" name="TextovéPole 43"/>
          <p:cNvSpPr txBox="1"/>
          <p:nvPr/>
        </p:nvSpPr>
        <p:spPr>
          <a:xfrm>
            <a:off x="10060294" y="1727818"/>
            <a:ext cx="1926565" cy="1169551"/>
          </a:xfrm>
          <a:prstGeom prst="rect">
            <a:avLst/>
          </a:prstGeom>
          <a:noFill/>
        </p:spPr>
        <p:txBody>
          <a:bodyPr wrap="square" rtlCol="0">
            <a:spAutoFit/>
          </a:bodyPr>
          <a:lstStyle/>
          <a:p>
            <a:r>
              <a:rPr lang="sk-SK" sz="1400" dirty="0">
                <a:solidFill>
                  <a:schemeClr val="bg2"/>
                </a:solidFill>
              </a:rPr>
              <a:t>Poskytnúť manažment </a:t>
            </a:r>
            <a:r>
              <a:rPr lang="sk-SK" sz="1400" dirty="0" err="1">
                <a:solidFill>
                  <a:schemeClr val="bg2"/>
                </a:solidFill>
              </a:rPr>
              <a:t>osob</a:t>
            </a:r>
            <a:r>
              <a:rPr lang="sk-SK" sz="1400" dirty="0">
                <a:solidFill>
                  <a:schemeClr val="bg2"/>
                </a:solidFill>
              </a:rPr>
              <a:t>. údajov (podporiť využívanie dát a zvýšenie ich kvality) </a:t>
            </a:r>
            <a:endParaRPr lang="en-US" sz="1400" dirty="0">
              <a:solidFill>
                <a:schemeClr val="bg2"/>
              </a:solidFill>
            </a:endParaRPr>
          </a:p>
        </p:txBody>
      </p:sp>
      <p:sp>
        <p:nvSpPr>
          <p:cNvPr id="47" name="TextovéPole 46"/>
          <p:cNvSpPr txBox="1"/>
          <p:nvPr/>
        </p:nvSpPr>
        <p:spPr>
          <a:xfrm>
            <a:off x="6033092" y="1751551"/>
            <a:ext cx="2337759" cy="1384995"/>
          </a:xfrm>
          <a:prstGeom prst="rect">
            <a:avLst/>
          </a:prstGeom>
          <a:noFill/>
        </p:spPr>
        <p:txBody>
          <a:bodyPr wrap="square" rtlCol="0">
            <a:spAutoFit/>
          </a:bodyPr>
          <a:lstStyle/>
          <a:p>
            <a:r>
              <a:rPr lang="sk-SK" sz="1400" dirty="0">
                <a:solidFill>
                  <a:schemeClr val="bg2"/>
                </a:solidFill>
              </a:rPr>
              <a:t>Podpora realizácie </a:t>
            </a:r>
            <a:r>
              <a:rPr lang="sk-SK" sz="1400" dirty="0" err="1">
                <a:solidFill>
                  <a:schemeClr val="bg2"/>
                </a:solidFill>
              </a:rPr>
              <a:t>proaktívnych</a:t>
            </a:r>
            <a:r>
              <a:rPr lang="sk-SK" sz="1400" dirty="0">
                <a:solidFill>
                  <a:schemeClr val="bg2"/>
                </a:solidFill>
              </a:rPr>
              <a:t> služieb</a:t>
            </a:r>
          </a:p>
          <a:p>
            <a:r>
              <a:rPr lang="sk-SK" sz="1400" dirty="0">
                <a:solidFill>
                  <a:schemeClr val="bg2"/>
                </a:solidFill>
              </a:rPr>
              <a:t>(byť vyzvaný podať podanie elektronicky</a:t>
            </a:r>
          </a:p>
          <a:p>
            <a:r>
              <a:rPr lang="sk-SK" sz="1400" dirty="0">
                <a:solidFill>
                  <a:schemeClr val="bg2"/>
                </a:solidFill>
              </a:rPr>
              <a:t>a na úrad ani </a:t>
            </a:r>
            <a:r>
              <a:rPr lang="sk-SK" sz="1400" dirty="0" err="1">
                <a:solidFill>
                  <a:schemeClr val="bg2"/>
                </a:solidFill>
              </a:rPr>
              <a:t>neísť</a:t>
            </a:r>
            <a:r>
              <a:rPr lang="sk-SK" sz="1400" dirty="0">
                <a:solidFill>
                  <a:schemeClr val="bg2"/>
                </a:solidFill>
              </a:rPr>
              <a:t>)</a:t>
            </a:r>
          </a:p>
          <a:p>
            <a:endParaRPr lang="en-US" sz="1400" dirty="0">
              <a:solidFill>
                <a:schemeClr val="bg2"/>
              </a:solidFill>
            </a:endParaRPr>
          </a:p>
        </p:txBody>
      </p:sp>
      <p:sp>
        <p:nvSpPr>
          <p:cNvPr id="48" name="TextovéPole 47"/>
          <p:cNvSpPr txBox="1"/>
          <p:nvPr/>
        </p:nvSpPr>
        <p:spPr>
          <a:xfrm>
            <a:off x="8102467" y="1740207"/>
            <a:ext cx="1860441" cy="1169551"/>
          </a:xfrm>
          <a:prstGeom prst="rect">
            <a:avLst/>
          </a:prstGeom>
          <a:noFill/>
        </p:spPr>
        <p:txBody>
          <a:bodyPr wrap="square" rtlCol="0">
            <a:spAutoFit/>
          </a:bodyPr>
          <a:lstStyle/>
          <a:p>
            <a:r>
              <a:rPr lang="sk-SK" sz="1400" dirty="0">
                <a:solidFill>
                  <a:schemeClr val="bg2"/>
                </a:solidFill>
              </a:rPr>
              <a:t>Podpora zrušenia oznamovacej povinnosti </a:t>
            </a:r>
          </a:p>
          <a:p>
            <a:r>
              <a:rPr lang="sk-SK" sz="1400" dirty="0">
                <a:solidFill>
                  <a:schemeClr val="bg2"/>
                </a:solidFill>
              </a:rPr>
              <a:t>(vôbec nemusieť podanie riešiť )</a:t>
            </a:r>
            <a:endParaRPr lang="en-US" sz="1400" dirty="0">
              <a:solidFill>
                <a:schemeClr val="bg2"/>
              </a:solidFill>
            </a:endParaRPr>
          </a:p>
        </p:txBody>
      </p:sp>
      <p:sp>
        <p:nvSpPr>
          <p:cNvPr id="50" name="Title 1"/>
          <p:cNvSpPr>
            <a:spLocks noGrp="1"/>
          </p:cNvSpPr>
          <p:nvPr>
            <p:ph type="title"/>
          </p:nvPr>
        </p:nvSpPr>
        <p:spPr>
          <a:xfrm>
            <a:off x="584199" y="380941"/>
            <a:ext cx="9440333" cy="923330"/>
          </a:xfrm>
        </p:spPr>
        <p:txBody>
          <a:bodyPr/>
          <a:lstStyle/>
          <a:p>
            <a:r>
              <a:rPr lang="sk-SK" dirty="0" err="1">
                <a:solidFill>
                  <a:schemeClr val="accent6"/>
                </a:solidFill>
                <a:ea typeface="Lato Semibold" panose="020F0502020204030203" pitchFamily="34" charset="0"/>
                <a:cs typeface="Lato Semibold" panose="020F0502020204030203" pitchFamily="34" charset="0"/>
              </a:rPr>
              <a:t>benefity</a:t>
            </a:r>
            <a:r>
              <a:rPr lang="sk-SK" dirty="0">
                <a:ea typeface="Lato Semibold" panose="020F0502020204030203" pitchFamily="34" charset="0"/>
                <a:cs typeface="Lato Semibold" panose="020F0502020204030203" pitchFamily="34" charset="0"/>
              </a:rPr>
              <a:t> rozvoja platformy integrácie údajov </a:t>
            </a:r>
            <a:r>
              <a:rPr lang="sk-SK" dirty="0">
                <a:solidFill>
                  <a:srgbClr val="B32066"/>
                </a:solidFill>
                <a:ea typeface="Lato Semibold" panose="020F0502020204030203" pitchFamily="34" charset="0"/>
                <a:cs typeface="Lato Semibold" panose="020F0502020204030203" pitchFamily="34" charset="0"/>
              </a:rPr>
              <a:t>pre občanov a podnikateľov </a:t>
            </a:r>
            <a:endParaRPr lang="sk-SK" dirty="0">
              <a:solidFill>
                <a:schemeClr val="accent1"/>
              </a:solidFill>
            </a:endParaRPr>
          </a:p>
        </p:txBody>
      </p:sp>
      <p:sp>
        <p:nvSpPr>
          <p:cNvPr id="51" name="TextovéPole 50"/>
          <p:cNvSpPr txBox="1"/>
          <p:nvPr/>
        </p:nvSpPr>
        <p:spPr>
          <a:xfrm>
            <a:off x="2571721" y="2671701"/>
            <a:ext cx="837089" cy="400110"/>
          </a:xfrm>
          <a:prstGeom prst="rect">
            <a:avLst/>
          </a:prstGeom>
          <a:noFill/>
        </p:spPr>
        <p:txBody>
          <a:bodyPr wrap="none" rtlCol="0">
            <a:spAutoFit/>
          </a:bodyPr>
          <a:lstStyle/>
          <a:p>
            <a:r>
              <a:rPr lang="sk-SK" sz="2000" b="1" dirty="0">
                <a:solidFill>
                  <a:schemeClr val="bg2"/>
                </a:solidFill>
              </a:rPr>
              <a:t>DNES</a:t>
            </a:r>
            <a:endParaRPr lang="en-US" sz="2000" b="1" dirty="0">
              <a:solidFill>
                <a:schemeClr val="bg2"/>
              </a:solidFill>
            </a:endParaRPr>
          </a:p>
        </p:txBody>
      </p:sp>
      <p:sp>
        <p:nvSpPr>
          <p:cNvPr id="78" name="Obdélník 77"/>
          <p:cNvSpPr/>
          <p:nvPr/>
        </p:nvSpPr>
        <p:spPr>
          <a:xfrm rot="16200000">
            <a:off x="-128593" y="4428560"/>
            <a:ext cx="1595309" cy="646331"/>
          </a:xfrm>
          <a:prstGeom prst="rect">
            <a:avLst/>
          </a:prstGeom>
        </p:spPr>
        <p:txBody>
          <a:bodyPr wrap="none">
            <a:spAutoFit/>
          </a:bodyPr>
          <a:lstStyle/>
          <a:p>
            <a:pPr algn="ctr"/>
            <a:r>
              <a:rPr lang="sk-SK" b="1" dirty="0">
                <a:solidFill>
                  <a:schemeClr val="accent6"/>
                </a:solidFill>
              </a:rPr>
              <a:t>NOVÉ</a:t>
            </a:r>
          </a:p>
          <a:p>
            <a:pPr algn="ctr"/>
            <a:r>
              <a:rPr lang="sk-SK" b="1" dirty="0">
                <a:solidFill>
                  <a:schemeClr val="accent6"/>
                </a:solidFill>
              </a:rPr>
              <a:t>FUNKČNOSTI</a:t>
            </a:r>
          </a:p>
        </p:txBody>
      </p:sp>
      <p:grpSp>
        <p:nvGrpSpPr>
          <p:cNvPr id="7" name="Skupina 6">
            <a:extLst>
              <a:ext uri="{FF2B5EF4-FFF2-40B4-BE49-F238E27FC236}">
                <a16:creationId xmlns:a16="http://schemas.microsoft.com/office/drawing/2014/main" id="{6D0B2915-4F8A-43D4-A289-50E554612C43}"/>
              </a:ext>
            </a:extLst>
          </p:cNvPr>
          <p:cNvGrpSpPr/>
          <p:nvPr/>
        </p:nvGrpSpPr>
        <p:grpSpPr>
          <a:xfrm>
            <a:off x="3806451" y="4769626"/>
            <a:ext cx="3876611" cy="1520475"/>
            <a:chOff x="1211501" y="4541548"/>
            <a:chExt cx="3302845" cy="1474884"/>
          </a:xfrm>
        </p:grpSpPr>
        <p:sp>
          <p:nvSpPr>
            <p:cNvPr id="23" name="Rectangle 5">
              <a:extLst>
                <a:ext uri="{FF2B5EF4-FFF2-40B4-BE49-F238E27FC236}">
                  <a16:creationId xmlns:a16="http://schemas.microsoft.com/office/drawing/2014/main" id="{4CAC6466-49A2-405F-8723-4A4B56FBA7FA}"/>
                </a:ext>
              </a:extLst>
            </p:cNvPr>
            <p:cNvSpPr/>
            <p:nvPr/>
          </p:nvSpPr>
          <p:spPr>
            <a:xfrm>
              <a:off x="1211501" y="4541548"/>
              <a:ext cx="3302845" cy="12223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26" name="TextBox 10">
              <a:extLst>
                <a:ext uri="{FF2B5EF4-FFF2-40B4-BE49-F238E27FC236}">
                  <a16:creationId xmlns:a16="http://schemas.microsoft.com/office/drawing/2014/main" id="{2BC0FD6A-14A2-4AE2-B95A-0C5A0AFD647E}"/>
                </a:ext>
              </a:extLst>
            </p:cNvPr>
            <p:cNvSpPr txBox="1"/>
            <p:nvPr/>
          </p:nvSpPr>
          <p:spPr>
            <a:xfrm>
              <a:off x="1722156" y="5210352"/>
              <a:ext cx="2400786" cy="806080"/>
            </a:xfrm>
            <a:prstGeom prst="rect">
              <a:avLst/>
            </a:prstGeom>
            <a:noFill/>
          </p:spPr>
          <p:txBody>
            <a:bodyPr wrap="square" rtlCol="0">
              <a:spAutoFit/>
            </a:bodyPr>
            <a:lstStyle>
              <a:defPPr>
                <a:defRPr lang="sk-SK"/>
              </a:defPPr>
              <a:lvl1pPr algn="ctr">
                <a:defRPr sz="2000">
                  <a:solidFill>
                    <a:schemeClr val="tx1">
                      <a:lumMod val="50000"/>
                      <a:lumOff val="50000"/>
                    </a:schemeClr>
                  </a:solidFill>
                  <a:latin typeface="+mj-lt"/>
                </a:defRPr>
              </a:lvl1pPr>
            </a:lstStyle>
            <a:p>
              <a:r>
                <a:rPr lang="sk-SK" sz="1600" b="1" dirty="0">
                  <a:solidFill>
                    <a:schemeClr val="accent6"/>
                  </a:solidFill>
                </a:rPr>
                <a:t>Web prístup</a:t>
              </a:r>
              <a:endParaRPr lang="en-US" sz="1600" b="1" dirty="0">
                <a:solidFill>
                  <a:schemeClr val="accent6"/>
                </a:solidFill>
              </a:endParaRPr>
            </a:p>
            <a:p>
              <a:r>
                <a:rPr lang="sk-SK" sz="1600" dirty="0">
                  <a:solidFill>
                    <a:schemeClr val="accent6"/>
                  </a:solidFill>
                </a:rPr>
                <a:t>pre všetky </a:t>
              </a:r>
              <a:r>
                <a:rPr lang="sk-SK" sz="1600" dirty="0" err="1">
                  <a:solidFill>
                    <a:schemeClr val="accent6"/>
                  </a:solidFill>
                </a:rPr>
                <a:t>datasety</a:t>
              </a:r>
              <a:endParaRPr lang="sk-SK" sz="1600" dirty="0">
                <a:solidFill>
                  <a:schemeClr val="accent6"/>
                </a:solidFill>
              </a:endParaRPr>
            </a:p>
            <a:p>
              <a:endParaRPr lang="sk-SK" sz="1600" b="1" dirty="0">
                <a:solidFill>
                  <a:schemeClr val="accent6"/>
                </a:solidFill>
              </a:endParaRPr>
            </a:p>
          </p:txBody>
        </p:sp>
      </p:grpSp>
      <p:grpSp>
        <p:nvGrpSpPr>
          <p:cNvPr id="2" name="Skupina 1">
            <a:extLst>
              <a:ext uri="{FF2B5EF4-FFF2-40B4-BE49-F238E27FC236}">
                <a16:creationId xmlns:a16="http://schemas.microsoft.com/office/drawing/2014/main" id="{6B054977-7432-481B-918D-6B1AADF860DD}"/>
              </a:ext>
            </a:extLst>
          </p:cNvPr>
          <p:cNvGrpSpPr/>
          <p:nvPr/>
        </p:nvGrpSpPr>
        <p:grpSpPr>
          <a:xfrm>
            <a:off x="7827236" y="4769624"/>
            <a:ext cx="3876611" cy="1279402"/>
            <a:chOff x="8281386" y="4204931"/>
            <a:chExt cx="3876611" cy="1279402"/>
          </a:xfrm>
        </p:grpSpPr>
        <p:grpSp>
          <p:nvGrpSpPr>
            <p:cNvPr id="6" name="Group 27"/>
            <p:cNvGrpSpPr/>
            <p:nvPr/>
          </p:nvGrpSpPr>
          <p:grpSpPr>
            <a:xfrm>
              <a:off x="8281386" y="4204931"/>
              <a:ext cx="3876611" cy="1279402"/>
              <a:chOff x="14318351" y="3589124"/>
              <a:chExt cx="3631388" cy="1122250"/>
            </a:xfrm>
          </p:grpSpPr>
          <p:sp>
            <p:nvSpPr>
              <p:cNvPr id="37" name="Rectangle 50"/>
              <p:cNvSpPr/>
              <p:nvPr/>
            </p:nvSpPr>
            <p:spPr>
              <a:xfrm>
                <a:off x="14318351" y="3589124"/>
                <a:ext cx="3631388" cy="110535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dirty="0"/>
              </a:p>
            </p:txBody>
          </p:sp>
          <p:sp>
            <p:nvSpPr>
              <p:cNvPr id="39" name="TextBox 55"/>
              <p:cNvSpPr txBox="1"/>
              <p:nvPr/>
            </p:nvSpPr>
            <p:spPr>
              <a:xfrm>
                <a:off x="14685984" y="4198428"/>
                <a:ext cx="2898486" cy="512946"/>
              </a:xfrm>
              <a:prstGeom prst="rect">
                <a:avLst/>
              </a:prstGeom>
              <a:noFill/>
            </p:spPr>
            <p:txBody>
              <a:bodyPr wrap="square" rtlCol="0">
                <a:spAutoFit/>
              </a:bodyPr>
              <a:lstStyle/>
              <a:p>
                <a:pPr algn="ctr"/>
                <a:r>
                  <a:rPr lang="sk-SK" sz="1600" b="1" dirty="0">
                    <a:solidFill>
                      <a:schemeClr val="accent1"/>
                    </a:solidFill>
                    <a:latin typeface="+mj-lt"/>
                  </a:rPr>
                  <a:t>Služby pre správu súhlasov a </a:t>
                </a:r>
                <a:r>
                  <a:rPr lang="en-US" sz="1600" b="1" dirty="0" err="1">
                    <a:solidFill>
                      <a:schemeClr val="accent1"/>
                    </a:solidFill>
                    <a:latin typeface="+mj-lt"/>
                  </a:rPr>
                  <a:t>osobných</a:t>
                </a:r>
                <a:r>
                  <a:rPr lang="en-US" sz="1600" b="1" dirty="0">
                    <a:solidFill>
                      <a:schemeClr val="accent1"/>
                    </a:solidFill>
                    <a:latin typeface="+mj-lt"/>
                  </a:rPr>
                  <a:t> </a:t>
                </a:r>
                <a:r>
                  <a:rPr lang="en-US" sz="1600" b="1" dirty="0" err="1">
                    <a:solidFill>
                      <a:schemeClr val="accent1"/>
                    </a:solidFill>
                    <a:latin typeface="+mj-lt"/>
                  </a:rPr>
                  <a:t>údajov</a:t>
                </a:r>
                <a:endParaRPr lang="sk-SK" sz="1600" b="1" dirty="0">
                  <a:solidFill>
                    <a:schemeClr val="accent1"/>
                  </a:solidFill>
                  <a:latin typeface="+mj-lt"/>
                </a:endParaRPr>
              </a:p>
            </p:txBody>
          </p:sp>
        </p:grpSp>
        <p:sp>
          <p:nvSpPr>
            <p:cNvPr id="41" name="Freeform 17">
              <a:extLst>
                <a:ext uri="{FF2B5EF4-FFF2-40B4-BE49-F238E27FC236}">
                  <a16:creationId xmlns:a16="http://schemas.microsoft.com/office/drawing/2014/main" id="{5ADA9349-A37A-4F2F-82DD-52D880EE4014}"/>
                </a:ext>
              </a:extLst>
            </p:cNvPr>
            <p:cNvSpPr>
              <a:spLocks noEditPoints="1"/>
            </p:cNvSpPr>
            <p:nvPr/>
          </p:nvSpPr>
          <p:spPr bwMode="auto">
            <a:xfrm>
              <a:off x="9921324" y="4336590"/>
              <a:ext cx="431867" cy="588907"/>
            </a:xfrm>
            <a:custGeom>
              <a:avLst/>
              <a:gdLst>
                <a:gd name="T0" fmla="*/ 64 w 128"/>
                <a:gd name="T1" fmla="*/ 104 h 176"/>
                <a:gd name="T2" fmla="*/ 48 w 128"/>
                <a:gd name="T3" fmla="*/ 120 h 176"/>
                <a:gd name="T4" fmla="*/ 52 w 128"/>
                <a:gd name="T5" fmla="*/ 131 h 176"/>
                <a:gd name="T6" fmla="*/ 52 w 128"/>
                <a:gd name="T7" fmla="*/ 132 h 176"/>
                <a:gd name="T8" fmla="*/ 64 w 128"/>
                <a:gd name="T9" fmla="*/ 144 h 176"/>
                <a:gd name="T10" fmla="*/ 76 w 128"/>
                <a:gd name="T11" fmla="*/ 132 h 176"/>
                <a:gd name="T12" fmla="*/ 76 w 128"/>
                <a:gd name="T13" fmla="*/ 131 h 176"/>
                <a:gd name="T14" fmla="*/ 80 w 128"/>
                <a:gd name="T15" fmla="*/ 120 h 176"/>
                <a:gd name="T16" fmla="*/ 64 w 128"/>
                <a:gd name="T17" fmla="*/ 104 h 176"/>
                <a:gd name="T18" fmla="*/ 68 w 128"/>
                <a:gd name="T19" fmla="*/ 127 h 176"/>
                <a:gd name="T20" fmla="*/ 68 w 128"/>
                <a:gd name="T21" fmla="*/ 132 h 176"/>
                <a:gd name="T22" fmla="*/ 64 w 128"/>
                <a:gd name="T23" fmla="*/ 136 h 176"/>
                <a:gd name="T24" fmla="*/ 60 w 128"/>
                <a:gd name="T25" fmla="*/ 132 h 176"/>
                <a:gd name="T26" fmla="*/ 60 w 128"/>
                <a:gd name="T27" fmla="*/ 127 h 176"/>
                <a:gd name="T28" fmla="*/ 56 w 128"/>
                <a:gd name="T29" fmla="*/ 120 h 176"/>
                <a:gd name="T30" fmla="*/ 64 w 128"/>
                <a:gd name="T31" fmla="*/ 112 h 176"/>
                <a:gd name="T32" fmla="*/ 72 w 128"/>
                <a:gd name="T33" fmla="*/ 120 h 176"/>
                <a:gd name="T34" fmla="*/ 68 w 128"/>
                <a:gd name="T35" fmla="*/ 127 h 176"/>
                <a:gd name="T36" fmla="*/ 112 w 128"/>
                <a:gd name="T37" fmla="*/ 72 h 176"/>
                <a:gd name="T38" fmla="*/ 112 w 128"/>
                <a:gd name="T39" fmla="*/ 48 h 176"/>
                <a:gd name="T40" fmla="*/ 64 w 128"/>
                <a:gd name="T41" fmla="*/ 0 h 176"/>
                <a:gd name="T42" fmla="*/ 16 w 128"/>
                <a:gd name="T43" fmla="*/ 48 h 176"/>
                <a:gd name="T44" fmla="*/ 16 w 128"/>
                <a:gd name="T45" fmla="*/ 72 h 176"/>
                <a:gd name="T46" fmla="*/ 0 w 128"/>
                <a:gd name="T47" fmla="*/ 88 h 176"/>
                <a:gd name="T48" fmla="*/ 0 w 128"/>
                <a:gd name="T49" fmla="*/ 160 h 176"/>
                <a:gd name="T50" fmla="*/ 16 w 128"/>
                <a:gd name="T51" fmla="*/ 176 h 176"/>
                <a:gd name="T52" fmla="*/ 112 w 128"/>
                <a:gd name="T53" fmla="*/ 176 h 176"/>
                <a:gd name="T54" fmla="*/ 128 w 128"/>
                <a:gd name="T55" fmla="*/ 160 h 176"/>
                <a:gd name="T56" fmla="*/ 128 w 128"/>
                <a:gd name="T57" fmla="*/ 88 h 176"/>
                <a:gd name="T58" fmla="*/ 112 w 128"/>
                <a:gd name="T59" fmla="*/ 72 h 176"/>
                <a:gd name="T60" fmla="*/ 24 w 128"/>
                <a:gd name="T61" fmla="*/ 48 h 176"/>
                <a:gd name="T62" fmla="*/ 64 w 128"/>
                <a:gd name="T63" fmla="*/ 8 h 176"/>
                <a:gd name="T64" fmla="*/ 104 w 128"/>
                <a:gd name="T65" fmla="*/ 48 h 176"/>
                <a:gd name="T66" fmla="*/ 104 w 128"/>
                <a:gd name="T67" fmla="*/ 72 h 176"/>
                <a:gd name="T68" fmla="*/ 24 w 128"/>
                <a:gd name="T69" fmla="*/ 72 h 176"/>
                <a:gd name="T70" fmla="*/ 24 w 128"/>
                <a:gd name="T71" fmla="*/ 48 h 176"/>
                <a:gd name="T72" fmla="*/ 120 w 128"/>
                <a:gd name="T73" fmla="*/ 160 h 176"/>
                <a:gd name="T74" fmla="*/ 112 w 128"/>
                <a:gd name="T75" fmla="*/ 168 h 176"/>
                <a:gd name="T76" fmla="*/ 16 w 128"/>
                <a:gd name="T77" fmla="*/ 168 h 176"/>
                <a:gd name="T78" fmla="*/ 8 w 128"/>
                <a:gd name="T79" fmla="*/ 160 h 176"/>
                <a:gd name="T80" fmla="*/ 8 w 128"/>
                <a:gd name="T81" fmla="*/ 88 h 176"/>
                <a:gd name="T82" fmla="*/ 16 w 128"/>
                <a:gd name="T83" fmla="*/ 80 h 176"/>
                <a:gd name="T84" fmla="*/ 112 w 128"/>
                <a:gd name="T85" fmla="*/ 80 h 176"/>
                <a:gd name="T86" fmla="*/ 120 w 128"/>
                <a:gd name="T87" fmla="*/ 88 h 176"/>
                <a:gd name="T88" fmla="*/ 120 w 128"/>
                <a:gd name="T8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76">
                  <a:moveTo>
                    <a:pt x="64" y="104"/>
                  </a:moveTo>
                  <a:cubicBezTo>
                    <a:pt x="55" y="104"/>
                    <a:pt x="48" y="111"/>
                    <a:pt x="48" y="120"/>
                  </a:cubicBezTo>
                  <a:cubicBezTo>
                    <a:pt x="48" y="124"/>
                    <a:pt x="50" y="128"/>
                    <a:pt x="52" y="131"/>
                  </a:cubicBezTo>
                  <a:cubicBezTo>
                    <a:pt x="52" y="131"/>
                    <a:pt x="52" y="132"/>
                    <a:pt x="52" y="132"/>
                  </a:cubicBezTo>
                  <a:cubicBezTo>
                    <a:pt x="52" y="139"/>
                    <a:pt x="57" y="144"/>
                    <a:pt x="64" y="144"/>
                  </a:cubicBezTo>
                  <a:cubicBezTo>
                    <a:pt x="71" y="144"/>
                    <a:pt x="76" y="139"/>
                    <a:pt x="76" y="132"/>
                  </a:cubicBezTo>
                  <a:cubicBezTo>
                    <a:pt x="76" y="132"/>
                    <a:pt x="76" y="131"/>
                    <a:pt x="76" y="131"/>
                  </a:cubicBezTo>
                  <a:cubicBezTo>
                    <a:pt x="78" y="128"/>
                    <a:pt x="80" y="124"/>
                    <a:pt x="80" y="120"/>
                  </a:cubicBezTo>
                  <a:cubicBezTo>
                    <a:pt x="80" y="111"/>
                    <a:pt x="73" y="104"/>
                    <a:pt x="64" y="104"/>
                  </a:cubicBezTo>
                  <a:moveTo>
                    <a:pt x="68" y="127"/>
                  </a:moveTo>
                  <a:cubicBezTo>
                    <a:pt x="68" y="132"/>
                    <a:pt x="68" y="132"/>
                    <a:pt x="68" y="132"/>
                  </a:cubicBezTo>
                  <a:cubicBezTo>
                    <a:pt x="68" y="134"/>
                    <a:pt x="66" y="136"/>
                    <a:pt x="64" y="136"/>
                  </a:cubicBezTo>
                  <a:cubicBezTo>
                    <a:pt x="62" y="136"/>
                    <a:pt x="60" y="134"/>
                    <a:pt x="60" y="132"/>
                  </a:cubicBezTo>
                  <a:cubicBezTo>
                    <a:pt x="60" y="127"/>
                    <a:pt x="60" y="127"/>
                    <a:pt x="60" y="127"/>
                  </a:cubicBezTo>
                  <a:cubicBezTo>
                    <a:pt x="58" y="126"/>
                    <a:pt x="56" y="123"/>
                    <a:pt x="56" y="120"/>
                  </a:cubicBezTo>
                  <a:cubicBezTo>
                    <a:pt x="56" y="116"/>
                    <a:pt x="60" y="112"/>
                    <a:pt x="64" y="112"/>
                  </a:cubicBezTo>
                  <a:cubicBezTo>
                    <a:pt x="68" y="112"/>
                    <a:pt x="72" y="116"/>
                    <a:pt x="72" y="120"/>
                  </a:cubicBezTo>
                  <a:cubicBezTo>
                    <a:pt x="72" y="123"/>
                    <a:pt x="70" y="126"/>
                    <a:pt x="68" y="127"/>
                  </a:cubicBezTo>
                  <a:moveTo>
                    <a:pt x="112" y="72"/>
                  </a:moveTo>
                  <a:cubicBezTo>
                    <a:pt x="112" y="48"/>
                    <a:pt x="112" y="48"/>
                    <a:pt x="112" y="48"/>
                  </a:cubicBezTo>
                  <a:cubicBezTo>
                    <a:pt x="112" y="21"/>
                    <a:pt x="91" y="0"/>
                    <a:pt x="64" y="0"/>
                  </a:cubicBezTo>
                  <a:cubicBezTo>
                    <a:pt x="37" y="0"/>
                    <a:pt x="16" y="21"/>
                    <a:pt x="16" y="48"/>
                  </a:cubicBezTo>
                  <a:cubicBezTo>
                    <a:pt x="16" y="72"/>
                    <a:pt x="16" y="72"/>
                    <a:pt x="16" y="72"/>
                  </a:cubicBezTo>
                  <a:cubicBezTo>
                    <a:pt x="7" y="72"/>
                    <a:pt x="0" y="79"/>
                    <a:pt x="0" y="88"/>
                  </a:cubicBezTo>
                  <a:cubicBezTo>
                    <a:pt x="0" y="160"/>
                    <a:pt x="0" y="160"/>
                    <a:pt x="0" y="160"/>
                  </a:cubicBezTo>
                  <a:cubicBezTo>
                    <a:pt x="0" y="169"/>
                    <a:pt x="7" y="176"/>
                    <a:pt x="16" y="176"/>
                  </a:cubicBezTo>
                  <a:cubicBezTo>
                    <a:pt x="112" y="176"/>
                    <a:pt x="112" y="176"/>
                    <a:pt x="112" y="176"/>
                  </a:cubicBezTo>
                  <a:cubicBezTo>
                    <a:pt x="121" y="176"/>
                    <a:pt x="128" y="169"/>
                    <a:pt x="128" y="160"/>
                  </a:cubicBezTo>
                  <a:cubicBezTo>
                    <a:pt x="128" y="88"/>
                    <a:pt x="128" y="88"/>
                    <a:pt x="128" y="88"/>
                  </a:cubicBezTo>
                  <a:cubicBezTo>
                    <a:pt x="128" y="79"/>
                    <a:pt x="121" y="72"/>
                    <a:pt x="112" y="72"/>
                  </a:cubicBezTo>
                  <a:moveTo>
                    <a:pt x="24" y="48"/>
                  </a:moveTo>
                  <a:cubicBezTo>
                    <a:pt x="24" y="26"/>
                    <a:pt x="42" y="8"/>
                    <a:pt x="64" y="8"/>
                  </a:cubicBezTo>
                  <a:cubicBezTo>
                    <a:pt x="86" y="8"/>
                    <a:pt x="104" y="26"/>
                    <a:pt x="104" y="48"/>
                  </a:cubicBezTo>
                  <a:cubicBezTo>
                    <a:pt x="104" y="72"/>
                    <a:pt x="104" y="72"/>
                    <a:pt x="104" y="72"/>
                  </a:cubicBezTo>
                  <a:cubicBezTo>
                    <a:pt x="24" y="72"/>
                    <a:pt x="24" y="72"/>
                    <a:pt x="24" y="72"/>
                  </a:cubicBezTo>
                  <a:lnTo>
                    <a:pt x="24" y="48"/>
                  </a:lnTo>
                  <a:close/>
                  <a:moveTo>
                    <a:pt x="120" y="160"/>
                  </a:moveTo>
                  <a:cubicBezTo>
                    <a:pt x="120" y="164"/>
                    <a:pt x="116" y="168"/>
                    <a:pt x="112" y="168"/>
                  </a:cubicBezTo>
                  <a:cubicBezTo>
                    <a:pt x="16" y="168"/>
                    <a:pt x="16" y="168"/>
                    <a:pt x="16" y="168"/>
                  </a:cubicBezTo>
                  <a:cubicBezTo>
                    <a:pt x="12" y="168"/>
                    <a:pt x="8" y="164"/>
                    <a:pt x="8" y="160"/>
                  </a:cubicBezTo>
                  <a:cubicBezTo>
                    <a:pt x="8" y="88"/>
                    <a:pt x="8" y="88"/>
                    <a:pt x="8" y="88"/>
                  </a:cubicBezTo>
                  <a:cubicBezTo>
                    <a:pt x="8" y="84"/>
                    <a:pt x="12" y="80"/>
                    <a:pt x="16" y="80"/>
                  </a:cubicBezTo>
                  <a:cubicBezTo>
                    <a:pt x="112" y="80"/>
                    <a:pt x="112" y="80"/>
                    <a:pt x="112" y="80"/>
                  </a:cubicBezTo>
                  <a:cubicBezTo>
                    <a:pt x="116" y="80"/>
                    <a:pt x="120" y="84"/>
                    <a:pt x="120" y="88"/>
                  </a:cubicBezTo>
                  <a:lnTo>
                    <a:pt x="120" y="16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sk-SK"/>
            </a:p>
          </p:txBody>
        </p:sp>
        <p:sp>
          <p:nvSpPr>
            <p:cNvPr id="82" name="Elipsa 81"/>
            <p:cNvSpPr/>
            <p:nvPr/>
          </p:nvSpPr>
          <p:spPr>
            <a:xfrm>
              <a:off x="8359086" y="4309000"/>
              <a:ext cx="452284" cy="452284"/>
            </a:xfrm>
            <a:prstGeom prst="ellipse">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sk-SK" sz="2800" dirty="0">
                  <a:solidFill>
                    <a:schemeClr val="accent6"/>
                  </a:solidFill>
                </a:rPr>
                <a:t>3</a:t>
              </a:r>
              <a:endParaRPr lang="en-US" sz="2800" dirty="0">
                <a:solidFill>
                  <a:schemeClr val="accent6"/>
                </a:solidFill>
              </a:endParaRPr>
            </a:p>
          </p:txBody>
        </p:sp>
      </p:grpSp>
      <p:sp>
        <p:nvSpPr>
          <p:cNvPr id="43" name="Obdĺžnik 42">
            <a:extLst>
              <a:ext uri="{FF2B5EF4-FFF2-40B4-BE49-F238E27FC236}">
                <a16:creationId xmlns:a16="http://schemas.microsoft.com/office/drawing/2014/main" id="{224AC571-8203-48F5-B1CD-C23AF0D49F2C}"/>
              </a:ext>
            </a:extLst>
          </p:cNvPr>
          <p:cNvSpPr/>
          <p:nvPr/>
        </p:nvSpPr>
        <p:spPr>
          <a:xfrm>
            <a:off x="5802512" y="2894672"/>
            <a:ext cx="3889100" cy="1137927"/>
          </a:xfrm>
          <a:prstGeom prst="rect">
            <a:avLst/>
          </a:prstGeom>
          <a:solidFill>
            <a:schemeClr val="accent6">
              <a:lumMod val="40000"/>
              <a:lumOff val="60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k-SK" sz="2800">
              <a:solidFill>
                <a:schemeClr val="tx1"/>
              </a:solidFill>
            </a:endParaRPr>
          </a:p>
        </p:txBody>
      </p:sp>
      <p:grpSp>
        <p:nvGrpSpPr>
          <p:cNvPr id="8" name="Skupina 7">
            <a:extLst>
              <a:ext uri="{FF2B5EF4-FFF2-40B4-BE49-F238E27FC236}">
                <a16:creationId xmlns:a16="http://schemas.microsoft.com/office/drawing/2014/main" id="{5CB37FCC-2070-4D0D-B9F0-FB164755AAE7}"/>
              </a:ext>
            </a:extLst>
          </p:cNvPr>
          <p:cNvGrpSpPr/>
          <p:nvPr/>
        </p:nvGrpSpPr>
        <p:grpSpPr>
          <a:xfrm>
            <a:off x="5790609" y="3434812"/>
            <a:ext cx="3901001" cy="1277258"/>
            <a:chOff x="4632155" y="4621111"/>
            <a:chExt cx="3901001" cy="1277258"/>
          </a:xfrm>
        </p:grpSpPr>
        <p:grpSp>
          <p:nvGrpSpPr>
            <p:cNvPr id="3" name="Group 18"/>
            <p:cNvGrpSpPr/>
            <p:nvPr/>
          </p:nvGrpSpPr>
          <p:grpSpPr>
            <a:xfrm>
              <a:off x="4632155" y="4621111"/>
              <a:ext cx="3901001" cy="1277258"/>
              <a:chOff x="9041153" y="3893847"/>
              <a:chExt cx="2614215" cy="2305086"/>
            </a:xfrm>
          </p:grpSpPr>
          <p:sp>
            <p:nvSpPr>
              <p:cNvPr id="31" name="Rectangle 32"/>
              <p:cNvSpPr/>
              <p:nvPr/>
            </p:nvSpPr>
            <p:spPr>
              <a:xfrm>
                <a:off x="9041153" y="3893847"/>
                <a:ext cx="2614215" cy="223312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34" name="TextBox 37"/>
              <p:cNvSpPr txBox="1"/>
              <p:nvPr/>
            </p:nvSpPr>
            <p:spPr>
              <a:xfrm>
                <a:off x="9326099" y="5143581"/>
                <a:ext cx="2057400" cy="1055352"/>
              </a:xfrm>
              <a:prstGeom prst="rect">
                <a:avLst/>
              </a:prstGeom>
              <a:noFill/>
            </p:spPr>
            <p:txBody>
              <a:bodyPr wrap="square" rtlCol="0">
                <a:spAutoFit/>
              </a:bodyPr>
              <a:lstStyle/>
              <a:p>
                <a:pPr algn="ctr"/>
                <a:r>
                  <a:rPr lang="sk-SK" sz="1600" b="1" dirty="0">
                    <a:solidFill>
                      <a:schemeClr val="accent1"/>
                    </a:solidFill>
                    <a:latin typeface="+mj-lt"/>
                  </a:rPr>
                  <a:t>Služba </a:t>
                </a:r>
                <a:r>
                  <a:rPr lang="en-US" sz="1600" b="1" dirty="0">
                    <a:solidFill>
                      <a:schemeClr val="accent1"/>
                    </a:solidFill>
                    <a:latin typeface="+mj-lt"/>
                  </a:rPr>
                  <a:t>pre </a:t>
                </a:r>
                <a:r>
                  <a:rPr lang="sk-SK" sz="1600" b="1" dirty="0">
                    <a:solidFill>
                      <a:schemeClr val="accent1"/>
                    </a:solidFill>
                    <a:latin typeface="+mj-lt"/>
                  </a:rPr>
                  <a:t>automatickú distribúcia údajov</a:t>
                </a:r>
              </a:p>
            </p:txBody>
          </p:sp>
        </p:grpSp>
        <p:sp>
          <p:nvSpPr>
            <p:cNvPr id="42" name="Freeform 465">
              <a:extLst>
                <a:ext uri="{FF2B5EF4-FFF2-40B4-BE49-F238E27FC236}">
                  <a16:creationId xmlns:a16="http://schemas.microsoft.com/office/drawing/2014/main" id="{0484458B-33D0-4059-9244-2C773BFDF893}"/>
                </a:ext>
              </a:extLst>
            </p:cNvPr>
            <p:cNvSpPr>
              <a:spLocks noEditPoints="1"/>
            </p:cNvSpPr>
            <p:nvPr/>
          </p:nvSpPr>
          <p:spPr bwMode="auto">
            <a:xfrm>
              <a:off x="6286066" y="4768181"/>
              <a:ext cx="589655" cy="564564"/>
            </a:xfrm>
            <a:custGeom>
              <a:avLst/>
              <a:gdLst>
                <a:gd name="T0" fmla="*/ 168 w 180"/>
                <a:gd name="T1" fmla="*/ 0 h 176"/>
                <a:gd name="T2" fmla="*/ 55 w 180"/>
                <a:gd name="T3" fmla="*/ 64 h 176"/>
                <a:gd name="T4" fmla="*/ 40 w 180"/>
                <a:gd name="T5" fmla="*/ 98 h 176"/>
                <a:gd name="T6" fmla="*/ 72 w 180"/>
                <a:gd name="T7" fmla="*/ 136 h 176"/>
                <a:gd name="T8" fmla="*/ 89 w 180"/>
                <a:gd name="T9" fmla="*/ 166 h 176"/>
                <a:gd name="T10" fmla="*/ 140 w 180"/>
                <a:gd name="T11" fmla="*/ 92 h 176"/>
                <a:gd name="T12" fmla="*/ 104 w 180"/>
                <a:gd name="T13" fmla="*/ 119 h 176"/>
                <a:gd name="T14" fmla="*/ 85 w 180"/>
                <a:gd name="T15" fmla="*/ 131 h 176"/>
                <a:gd name="T16" fmla="*/ 77 w 180"/>
                <a:gd name="T17" fmla="*/ 128 h 176"/>
                <a:gd name="T18" fmla="*/ 55 w 180"/>
                <a:gd name="T19" fmla="*/ 121 h 176"/>
                <a:gd name="T20" fmla="*/ 45 w 180"/>
                <a:gd name="T21" fmla="*/ 91 h 176"/>
                <a:gd name="T22" fmla="*/ 57 w 180"/>
                <a:gd name="T23" fmla="*/ 72 h 176"/>
                <a:gd name="T24" fmla="*/ 104 w 180"/>
                <a:gd name="T25" fmla="*/ 118 h 176"/>
                <a:gd name="T26" fmla="*/ 134 w 180"/>
                <a:gd name="T27" fmla="*/ 87 h 176"/>
                <a:gd name="T28" fmla="*/ 110 w 180"/>
                <a:gd name="T29" fmla="*/ 112 h 176"/>
                <a:gd name="T30" fmla="*/ 82 w 180"/>
                <a:gd name="T31" fmla="*/ 49 h 176"/>
                <a:gd name="T32" fmla="*/ 168 w 180"/>
                <a:gd name="T33" fmla="*/ 8 h 176"/>
                <a:gd name="T34" fmla="*/ 31 w 180"/>
                <a:gd name="T35" fmla="*/ 98 h 176"/>
                <a:gd name="T36" fmla="*/ 78 w 180"/>
                <a:gd name="T37" fmla="*/ 145 h 176"/>
                <a:gd name="T38" fmla="*/ 31 w 180"/>
                <a:gd name="T39" fmla="*/ 98 h 176"/>
                <a:gd name="T40" fmla="*/ 29 w 180"/>
                <a:gd name="T41" fmla="*/ 125 h 176"/>
                <a:gd name="T42" fmla="*/ 51 w 180"/>
                <a:gd name="T43" fmla="*/ 147 h 176"/>
                <a:gd name="T44" fmla="*/ 84 w 180"/>
                <a:gd name="T45" fmla="*/ 64 h 176"/>
                <a:gd name="T46" fmla="*/ 84 w 180"/>
                <a:gd name="T47" fmla="*/ 72 h 176"/>
                <a:gd name="T48" fmla="*/ 84 w 180"/>
                <a:gd name="T49" fmla="*/ 64 h 176"/>
                <a:gd name="T50" fmla="*/ 112 w 180"/>
                <a:gd name="T51" fmla="*/ 92 h 176"/>
                <a:gd name="T52" fmla="*/ 104 w 180"/>
                <a:gd name="T53" fmla="*/ 92 h 176"/>
                <a:gd name="T54" fmla="*/ 132 w 180"/>
                <a:gd name="T55" fmla="*/ 56 h 176"/>
                <a:gd name="T56" fmla="*/ 132 w 180"/>
                <a:gd name="T57" fmla="*/ 32 h 176"/>
                <a:gd name="T58" fmla="*/ 132 w 180"/>
                <a:gd name="T59" fmla="*/ 56 h 176"/>
                <a:gd name="T60" fmla="*/ 136 w 180"/>
                <a:gd name="T61" fmla="*/ 44 h 176"/>
                <a:gd name="T62" fmla="*/ 128 w 180"/>
                <a:gd name="T63" fmla="*/ 44 h 176"/>
                <a:gd name="T64" fmla="*/ 96 w 180"/>
                <a:gd name="T65" fmla="*/ 84 h 176"/>
                <a:gd name="T66" fmla="*/ 96 w 180"/>
                <a:gd name="T67" fmla="*/ 76 h 176"/>
                <a:gd name="T68" fmla="*/ 96 w 180"/>
                <a:gd name="T69"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0" h="176">
                  <a:moveTo>
                    <a:pt x="175" y="1"/>
                  </a:moveTo>
                  <a:cubicBezTo>
                    <a:pt x="174" y="0"/>
                    <a:pt x="171" y="0"/>
                    <a:pt x="168" y="0"/>
                  </a:cubicBezTo>
                  <a:cubicBezTo>
                    <a:pt x="151" y="0"/>
                    <a:pt x="107" y="12"/>
                    <a:pt x="84" y="36"/>
                  </a:cubicBezTo>
                  <a:cubicBezTo>
                    <a:pt x="78" y="41"/>
                    <a:pt x="60" y="58"/>
                    <a:pt x="55" y="64"/>
                  </a:cubicBezTo>
                  <a:cubicBezTo>
                    <a:pt x="41" y="68"/>
                    <a:pt x="21" y="76"/>
                    <a:pt x="10" y="87"/>
                  </a:cubicBezTo>
                  <a:cubicBezTo>
                    <a:pt x="10" y="87"/>
                    <a:pt x="24" y="87"/>
                    <a:pt x="40" y="98"/>
                  </a:cubicBezTo>
                  <a:cubicBezTo>
                    <a:pt x="38" y="107"/>
                    <a:pt x="41" y="118"/>
                    <a:pt x="50" y="126"/>
                  </a:cubicBezTo>
                  <a:cubicBezTo>
                    <a:pt x="56" y="133"/>
                    <a:pt x="64" y="136"/>
                    <a:pt x="72" y="136"/>
                  </a:cubicBezTo>
                  <a:cubicBezTo>
                    <a:pt x="74" y="136"/>
                    <a:pt x="76" y="136"/>
                    <a:pt x="79" y="136"/>
                  </a:cubicBezTo>
                  <a:cubicBezTo>
                    <a:pt x="89" y="152"/>
                    <a:pt x="89" y="166"/>
                    <a:pt x="89" y="166"/>
                  </a:cubicBezTo>
                  <a:cubicBezTo>
                    <a:pt x="100" y="155"/>
                    <a:pt x="108" y="135"/>
                    <a:pt x="112" y="121"/>
                  </a:cubicBezTo>
                  <a:cubicBezTo>
                    <a:pt x="118" y="116"/>
                    <a:pt x="135" y="98"/>
                    <a:pt x="140" y="92"/>
                  </a:cubicBezTo>
                  <a:cubicBezTo>
                    <a:pt x="168" y="64"/>
                    <a:pt x="180" y="7"/>
                    <a:pt x="175" y="1"/>
                  </a:cubicBezTo>
                  <a:moveTo>
                    <a:pt x="104" y="119"/>
                  </a:moveTo>
                  <a:cubicBezTo>
                    <a:pt x="101" y="129"/>
                    <a:pt x="97" y="139"/>
                    <a:pt x="93" y="147"/>
                  </a:cubicBezTo>
                  <a:cubicBezTo>
                    <a:pt x="91" y="142"/>
                    <a:pt x="89" y="137"/>
                    <a:pt x="85" y="131"/>
                  </a:cubicBezTo>
                  <a:cubicBezTo>
                    <a:pt x="84" y="129"/>
                    <a:pt x="81" y="128"/>
                    <a:pt x="79" y="128"/>
                  </a:cubicBezTo>
                  <a:cubicBezTo>
                    <a:pt x="78" y="128"/>
                    <a:pt x="77" y="128"/>
                    <a:pt x="77" y="128"/>
                  </a:cubicBezTo>
                  <a:cubicBezTo>
                    <a:pt x="75" y="128"/>
                    <a:pt x="73" y="128"/>
                    <a:pt x="72" y="128"/>
                  </a:cubicBezTo>
                  <a:cubicBezTo>
                    <a:pt x="66" y="128"/>
                    <a:pt x="60" y="126"/>
                    <a:pt x="55" y="121"/>
                  </a:cubicBezTo>
                  <a:cubicBezTo>
                    <a:pt x="49" y="114"/>
                    <a:pt x="46" y="107"/>
                    <a:pt x="48" y="99"/>
                  </a:cubicBezTo>
                  <a:cubicBezTo>
                    <a:pt x="49" y="96"/>
                    <a:pt x="48" y="93"/>
                    <a:pt x="45" y="91"/>
                  </a:cubicBezTo>
                  <a:cubicBezTo>
                    <a:pt x="39" y="87"/>
                    <a:pt x="34" y="85"/>
                    <a:pt x="29" y="83"/>
                  </a:cubicBezTo>
                  <a:cubicBezTo>
                    <a:pt x="37" y="79"/>
                    <a:pt x="47" y="75"/>
                    <a:pt x="57" y="72"/>
                  </a:cubicBezTo>
                  <a:cubicBezTo>
                    <a:pt x="58" y="72"/>
                    <a:pt x="58" y="72"/>
                    <a:pt x="58" y="72"/>
                  </a:cubicBezTo>
                  <a:cubicBezTo>
                    <a:pt x="104" y="118"/>
                    <a:pt x="104" y="118"/>
                    <a:pt x="104" y="118"/>
                  </a:cubicBezTo>
                  <a:cubicBezTo>
                    <a:pt x="104" y="118"/>
                    <a:pt x="104" y="118"/>
                    <a:pt x="104" y="119"/>
                  </a:cubicBezTo>
                  <a:moveTo>
                    <a:pt x="134" y="87"/>
                  </a:moveTo>
                  <a:cubicBezTo>
                    <a:pt x="133" y="88"/>
                    <a:pt x="130" y="91"/>
                    <a:pt x="128" y="94"/>
                  </a:cubicBezTo>
                  <a:cubicBezTo>
                    <a:pt x="122" y="99"/>
                    <a:pt x="114" y="108"/>
                    <a:pt x="110" y="112"/>
                  </a:cubicBezTo>
                  <a:cubicBezTo>
                    <a:pt x="64" y="66"/>
                    <a:pt x="64" y="66"/>
                    <a:pt x="64" y="66"/>
                  </a:cubicBezTo>
                  <a:cubicBezTo>
                    <a:pt x="68" y="62"/>
                    <a:pt x="77" y="54"/>
                    <a:pt x="82" y="49"/>
                  </a:cubicBezTo>
                  <a:cubicBezTo>
                    <a:pt x="85" y="46"/>
                    <a:pt x="88" y="43"/>
                    <a:pt x="89" y="42"/>
                  </a:cubicBezTo>
                  <a:cubicBezTo>
                    <a:pt x="111" y="20"/>
                    <a:pt x="152" y="8"/>
                    <a:pt x="168" y="8"/>
                  </a:cubicBezTo>
                  <a:cubicBezTo>
                    <a:pt x="168" y="21"/>
                    <a:pt x="157" y="64"/>
                    <a:pt x="134" y="87"/>
                  </a:cubicBezTo>
                  <a:moveTo>
                    <a:pt x="31" y="98"/>
                  </a:moveTo>
                  <a:cubicBezTo>
                    <a:pt x="0" y="176"/>
                    <a:pt x="0" y="176"/>
                    <a:pt x="0" y="176"/>
                  </a:cubicBezTo>
                  <a:cubicBezTo>
                    <a:pt x="78" y="145"/>
                    <a:pt x="78" y="145"/>
                    <a:pt x="78" y="145"/>
                  </a:cubicBezTo>
                  <a:cubicBezTo>
                    <a:pt x="76" y="145"/>
                    <a:pt x="75" y="145"/>
                    <a:pt x="74" y="145"/>
                  </a:cubicBezTo>
                  <a:cubicBezTo>
                    <a:pt x="50" y="145"/>
                    <a:pt x="28" y="122"/>
                    <a:pt x="31" y="98"/>
                  </a:cubicBezTo>
                  <a:moveTo>
                    <a:pt x="14" y="162"/>
                  </a:moveTo>
                  <a:cubicBezTo>
                    <a:pt x="29" y="125"/>
                    <a:pt x="29" y="125"/>
                    <a:pt x="29" y="125"/>
                  </a:cubicBezTo>
                  <a:cubicBezTo>
                    <a:pt x="31" y="129"/>
                    <a:pt x="33" y="132"/>
                    <a:pt x="36" y="136"/>
                  </a:cubicBezTo>
                  <a:cubicBezTo>
                    <a:pt x="40" y="140"/>
                    <a:pt x="45" y="144"/>
                    <a:pt x="51" y="147"/>
                  </a:cubicBezTo>
                  <a:lnTo>
                    <a:pt x="14" y="162"/>
                  </a:lnTo>
                  <a:close/>
                  <a:moveTo>
                    <a:pt x="84" y="64"/>
                  </a:moveTo>
                  <a:cubicBezTo>
                    <a:pt x="82" y="64"/>
                    <a:pt x="80" y="66"/>
                    <a:pt x="80" y="68"/>
                  </a:cubicBezTo>
                  <a:cubicBezTo>
                    <a:pt x="80" y="70"/>
                    <a:pt x="82" y="72"/>
                    <a:pt x="84" y="72"/>
                  </a:cubicBezTo>
                  <a:cubicBezTo>
                    <a:pt x="86" y="72"/>
                    <a:pt x="88" y="70"/>
                    <a:pt x="88" y="68"/>
                  </a:cubicBezTo>
                  <a:cubicBezTo>
                    <a:pt x="88" y="66"/>
                    <a:pt x="86" y="64"/>
                    <a:pt x="84" y="64"/>
                  </a:cubicBezTo>
                  <a:moveTo>
                    <a:pt x="108" y="96"/>
                  </a:moveTo>
                  <a:cubicBezTo>
                    <a:pt x="110" y="96"/>
                    <a:pt x="112" y="94"/>
                    <a:pt x="112" y="92"/>
                  </a:cubicBezTo>
                  <a:cubicBezTo>
                    <a:pt x="112" y="90"/>
                    <a:pt x="110" y="88"/>
                    <a:pt x="108" y="88"/>
                  </a:cubicBezTo>
                  <a:cubicBezTo>
                    <a:pt x="106" y="88"/>
                    <a:pt x="104" y="90"/>
                    <a:pt x="104" y="92"/>
                  </a:cubicBezTo>
                  <a:cubicBezTo>
                    <a:pt x="104" y="94"/>
                    <a:pt x="106" y="96"/>
                    <a:pt x="108" y="96"/>
                  </a:cubicBezTo>
                  <a:moveTo>
                    <a:pt x="132" y="56"/>
                  </a:moveTo>
                  <a:cubicBezTo>
                    <a:pt x="139" y="56"/>
                    <a:pt x="144" y="51"/>
                    <a:pt x="144" y="44"/>
                  </a:cubicBezTo>
                  <a:cubicBezTo>
                    <a:pt x="144" y="37"/>
                    <a:pt x="139" y="32"/>
                    <a:pt x="132" y="32"/>
                  </a:cubicBezTo>
                  <a:cubicBezTo>
                    <a:pt x="125" y="32"/>
                    <a:pt x="120" y="37"/>
                    <a:pt x="120" y="44"/>
                  </a:cubicBezTo>
                  <a:cubicBezTo>
                    <a:pt x="120" y="51"/>
                    <a:pt x="125" y="56"/>
                    <a:pt x="132" y="56"/>
                  </a:cubicBezTo>
                  <a:moveTo>
                    <a:pt x="132" y="40"/>
                  </a:moveTo>
                  <a:cubicBezTo>
                    <a:pt x="134" y="40"/>
                    <a:pt x="136" y="42"/>
                    <a:pt x="136" y="44"/>
                  </a:cubicBezTo>
                  <a:cubicBezTo>
                    <a:pt x="136" y="46"/>
                    <a:pt x="134" y="48"/>
                    <a:pt x="132" y="48"/>
                  </a:cubicBezTo>
                  <a:cubicBezTo>
                    <a:pt x="130" y="48"/>
                    <a:pt x="128" y="46"/>
                    <a:pt x="128" y="44"/>
                  </a:cubicBezTo>
                  <a:cubicBezTo>
                    <a:pt x="128" y="42"/>
                    <a:pt x="130" y="40"/>
                    <a:pt x="132" y="40"/>
                  </a:cubicBezTo>
                  <a:moveTo>
                    <a:pt x="96" y="84"/>
                  </a:moveTo>
                  <a:cubicBezTo>
                    <a:pt x="98" y="84"/>
                    <a:pt x="100" y="82"/>
                    <a:pt x="100" y="80"/>
                  </a:cubicBezTo>
                  <a:cubicBezTo>
                    <a:pt x="100" y="78"/>
                    <a:pt x="98" y="76"/>
                    <a:pt x="96" y="76"/>
                  </a:cubicBezTo>
                  <a:cubicBezTo>
                    <a:pt x="94" y="76"/>
                    <a:pt x="92" y="78"/>
                    <a:pt x="92" y="80"/>
                  </a:cubicBezTo>
                  <a:cubicBezTo>
                    <a:pt x="92" y="82"/>
                    <a:pt x="94" y="84"/>
                    <a:pt x="96" y="84"/>
                  </a:cubicBezTo>
                </a:path>
              </a:pathLst>
            </a:custGeom>
            <a:solidFill>
              <a:schemeClr val="accent6"/>
            </a:solidFill>
            <a:ln>
              <a:noFill/>
            </a:ln>
          </p:spPr>
          <p:txBody>
            <a:bodyPr vert="horz" wrap="square" lIns="60960" tIns="30480" rIns="60960" bIns="30480" numCol="1" anchor="t" anchorCtr="0" compatLnSpc="1">
              <a:prstTxWarp prst="textNoShape">
                <a:avLst/>
              </a:prstTxWarp>
            </a:bodyPr>
            <a:lstStyle/>
            <a:p>
              <a:endParaRPr lang="sk-SK" sz="1200"/>
            </a:p>
          </p:txBody>
        </p:sp>
        <p:sp>
          <p:nvSpPr>
            <p:cNvPr id="81" name="Elipsa 80"/>
            <p:cNvSpPr/>
            <p:nvPr/>
          </p:nvSpPr>
          <p:spPr>
            <a:xfrm>
              <a:off x="4697549" y="4734878"/>
              <a:ext cx="452284" cy="452284"/>
            </a:xfrm>
            <a:prstGeom prst="ellipse">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sk-SK" sz="2800" dirty="0">
                  <a:solidFill>
                    <a:schemeClr val="accent6"/>
                  </a:solidFill>
                </a:rPr>
                <a:t>2</a:t>
              </a:r>
              <a:endParaRPr lang="en-US" sz="2800" dirty="0">
                <a:solidFill>
                  <a:schemeClr val="accent6"/>
                </a:solidFill>
              </a:endParaRPr>
            </a:p>
          </p:txBody>
        </p:sp>
      </p:grpSp>
      <p:sp>
        <p:nvSpPr>
          <p:cNvPr id="46" name="Zástupný objekt pre číslo snímky 2">
            <a:extLst>
              <a:ext uri="{FF2B5EF4-FFF2-40B4-BE49-F238E27FC236}">
                <a16:creationId xmlns:a16="http://schemas.microsoft.com/office/drawing/2014/main" id="{E91451AC-B133-4568-8370-7872DA39A5F8}"/>
              </a:ext>
            </a:extLst>
          </p:cNvPr>
          <p:cNvSpPr>
            <a:spLocks noGrp="1"/>
          </p:cNvSpPr>
          <p:nvPr>
            <p:ph type="sldNum" sz="quarter" idx="10"/>
          </p:nvPr>
        </p:nvSpPr>
        <p:spPr>
          <a:xfrm>
            <a:off x="11277600" y="6055545"/>
            <a:ext cx="1155700" cy="379656"/>
          </a:xfrm>
        </p:spPr>
        <p:txBody>
          <a:bodyPr/>
          <a:lstStyle/>
          <a:p>
            <a:pPr algn="l"/>
            <a:r>
              <a:rPr lang="en-US"/>
              <a:t>0</a:t>
            </a:r>
            <a:fld id="{37D409AB-2201-4E18-8A34-C31753AD9B06}" type="slidenum">
              <a:rPr smtClean="0"/>
              <a:pPr algn="l"/>
              <a:t>3</a:t>
            </a:fld>
            <a:endParaRPr dirty="0"/>
          </a:p>
        </p:txBody>
      </p:sp>
      <p:sp>
        <p:nvSpPr>
          <p:cNvPr id="58" name="Freeform 171">
            <a:extLst>
              <a:ext uri="{FF2B5EF4-FFF2-40B4-BE49-F238E27FC236}">
                <a16:creationId xmlns:a16="http://schemas.microsoft.com/office/drawing/2014/main" id="{B6674A6D-48FF-4CA8-BDEB-F17EE467CADE}"/>
              </a:ext>
            </a:extLst>
          </p:cNvPr>
          <p:cNvSpPr>
            <a:spLocks noEditPoints="1"/>
          </p:cNvSpPr>
          <p:nvPr/>
        </p:nvSpPr>
        <p:spPr bwMode="auto">
          <a:xfrm>
            <a:off x="5430796" y="4793451"/>
            <a:ext cx="670690" cy="676395"/>
          </a:xfrm>
          <a:custGeom>
            <a:avLst/>
            <a:gdLst>
              <a:gd name="T0" fmla="*/ 84 w 176"/>
              <a:gd name="T1" fmla="*/ 133 h 177"/>
              <a:gd name="T2" fmla="*/ 92 w 176"/>
              <a:gd name="T3" fmla="*/ 141 h 177"/>
              <a:gd name="T4" fmla="*/ 92 w 176"/>
              <a:gd name="T5" fmla="*/ 133 h 177"/>
              <a:gd name="T6" fmla="*/ 68 w 176"/>
              <a:gd name="T7" fmla="*/ 101 h 177"/>
              <a:gd name="T8" fmla="*/ 76 w 176"/>
              <a:gd name="T9" fmla="*/ 101 h 177"/>
              <a:gd name="T10" fmla="*/ 84 w 176"/>
              <a:gd name="T11" fmla="*/ 125 h 177"/>
              <a:gd name="T12" fmla="*/ 76 w 176"/>
              <a:gd name="T13" fmla="*/ 117 h 177"/>
              <a:gd name="T14" fmla="*/ 76 w 176"/>
              <a:gd name="T15" fmla="*/ 125 h 177"/>
              <a:gd name="T16" fmla="*/ 52 w 176"/>
              <a:gd name="T17" fmla="*/ 101 h 177"/>
              <a:gd name="T18" fmla="*/ 60 w 176"/>
              <a:gd name="T19" fmla="*/ 101 h 177"/>
              <a:gd name="T20" fmla="*/ 52 w 176"/>
              <a:gd name="T21" fmla="*/ 125 h 177"/>
              <a:gd name="T22" fmla="*/ 60 w 176"/>
              <a:gd name="T23" fmla="*/ 141 h 177"/>
              <a:gd name="T24" fmla="*/ 60 w 176"/>
              <a:gd name="T25" fmla="*/ 133 h 177"/>
              <a:gd name="T26" fmla="*/ 36 w 176"/>
              <a:gd name="T27" fmla="*/ 101 h 177"/>
              <a:gd name="T28" fmla="*/ 44 w 176"/>
              <a:gd name="T29" fmla="*/ 101 h 177"/>
              <a:gd name="T30" fmla="*/ 84 w 176"/>
              <a:gd name="T31" fmla="*/ 109 h 177"/>
              <a:gd name="T32" fmla="*/ 140 w 176"/>
              <a:gd name="T33" fmla="*/ 101 h 177"/>
              <a:gd name="T34" fmla="*/ 140 w 176"/>
              <a:gd name="T35" fmla="*/ 109 h 177"/>
              <a:gd name="T36" fmla="*/ 116 w 176"/>
              <a:gd name="T37" fmla="*/ 101 h 177"/>
              <a:gd name="T38" fmla="*/ 124 w 176"/>
              <a:gd name="T39" fmla="*/ 101 h 177"/>
              <a:gd name="T40" fmla="*/ 132 w 176"/>
              <a:gd name="T41" fmla="*/ 125 h 177"/>
              <a:gd name="T42" fmla="*/ 124 w 176"/>
              <a:gd name="T43" fmla="*/ 117 h 177"/>
              <a:gd name="T44" fmla="*/ 124 w 176"/>
              <a:gd name="T45" fmla="*/ 125 h 177"/>
              <a:gd name="T46" fmla="*/ 100 w 176"/>
              <a:gd name="T47" fmla="*/ 117 h 177"/>
              <a:gd name="T48" fmla="*/ 108 w 176"/>
              <a:gd name="T49" fmla="*/ 117 h 177"/>
              <a:gd name="T50" fmla="*/ 100 w 176"/>
              <a:gd name="T51" fmla="*/ 109 h 177"/>
              <a:gd name="T52" fmla="*/ 148 w 176"/>
              <a:gd name="T53" fmla="*/ 109 h 177"/>
              <a:gd name="T54" fmla="*/ 148 w 176"/>
              <a:gd name="T55" fmla="*/ 101 h 177"/>
              <a:gd name="T56" fmla="*/ 124 w 176"/>
              <a:gd name="T57" fmla="*/ 133 h 177"/>
              <a:gd name="T58" fmla="*/ 132 w 176"/>
              <a:gd name="T59" fmla="*/ 133 h 177"/>
              <a:gd name="T60" fmla="*/ 156 w 176"/>
              <a:gd name="T61" fmla="*/ 149 h 177"/>
              <a:gd name="T62" fmla="*/ 132 w 176"/>
              <a:gd name="T63" fmla="*/ 157 h 177"/>
              <a:gd name="T64" fmla="*/ 132 w 176"/>
              <a:gd name="T65" fmla="*/ 149 h 177"/>
              <a:gd name="T66" fmla="*/ 124 w 176"/>
              <a:gd name="T67" fmla="*/ 157 h 177"/>
              <a:gd name="T68" fmla="*/ 116 w 176"/>
              <a:gd name="T69" fmla="*/ 157 h 177"/>
              <a:gd name="T70" fmla="*/ 156 w 176"/>
              <a:gd name="T71" fmla="*/ 133 h 177"/>
              <a:gd name="T72" fmla="*/ 160 w 176"/>
              <a:gd name="T73" fmla="*/ 81 h 177"/>
              <a:gd name="T74" fmla="*/ 106 w 176"/>
              <a:gd name="T75" fmla="*/ 57 h 177"/>
              <a:gd name="T76" fmla="*/ 129 w 176"/>
              <a:gd name="T77" fmla="*/ 1 h 177"/>
              <a:gd name="T78" fmla="*/ 81 w 176"/>
              <a:gd name="T79" fmla="*/ 70 h 177"/>
              <a:gd name="T80" fmla="*/ 0 w 176"/>
              <a:gd name="T81" fmla="*/ 97 h 177"/>
              <a:gd name="T82" fmla="*/ 160 w 176"/>
              <a:gd name="T83" fmla="*/ 177 h 177"/>
              <a:gd name="T84" fmla="*/ 160 w 176"/>
              <a:gd name="T85" fmla="*/ 81 h 177"/>
              <a:gd name="T86" fmla="*/ 16 w 176"/>
              <a:gd name="T87" fmla="*/ 169 h 177"/>
              <a:gd name="T88" fmla="*/ 16 w 176"/>
              <a:gd name="T89" fmla="*/ 89 h 177"/>
              <a:gd name="T90" fmla="*/ 168 w 176"/>
              <a:gd name="T91" fmla="*/ 161 h 177"/>
              <a:gd name="T92" fmla="*/ 108 w 176"/>
              <a:gd name="T93" fmla="*/ 141 h 177"/>
              <a:gd name="T94" fmla="*/ 44 w 176"/>
              <a:gd name="T95" fmla="*/ 117 h 177"/>
              <a:gd name="T96" fmla="*/ 44 w 176"/>
              <a:gd name="T97" fmla="*/ 125 h 177"/>
              <a:gd name="T98" fmla="*/ 156 w 176"/>
              <a:gd name="T99" fmla="*/ 125 h 177"/>
              <a:gd name="T100" fmla="*/ 148 w 176"/>
              <a:gd name="T101" fmla="*/ 125 h 177"/>
              <a:gd name="T102" fmla="*/ 108 w 176"/>
              <a:gd name="T103" fmla="*/ 149 h 177"/>
              <a:gd name="T104" fmla="*/ 28 w 176"/>
              <a:gd name="T105" fmla="*/ 117 h 177"/>
              <a:gd name="T106" fmla="*/ 28 w 176"/>
              <a:gd name="T107" fmla="*/ 125 h 177"/>
              <a:gd name="T108" fmla="*/ 20 w 176"/>
              <a:gd name="T109" fmla="*/ 101 h 177"/>
              <a:gd name="T110" fmla="*/ 28 w 176"/>
              <a:gd name="T111" fmla="*/ 101 h 177"/>
              <a:gd name="T112" fmla="*/ 20 w 176"/>
              <a:gd name="T113" fmla="*/ 141 h 177"/>
              <a:gd name="T114" fmla="*/ 20 w 176"/>
              <a:gd name="T115" fmla="*/ 157 h 177"/>
              <a:gd name="T116" fmla="*/ 20 w 176"/>
              <a:gd name="T117" fmla="*/ 149 h 177"/>
              <a:gd name="T118" fmla="*/ 44 w 176"/>
              <a:gd name="T119" fmla="*/ 133 h 177"/>
              <a:gd name="T120" fmla="*/ 52 w 176"/>
              <a:gd name="T121" fmla="*/ 133 h 177"/>
              <a:gd name="T122" fmla="*/ 44 w 176"/>
              <a:gd name="T123" fmla="*/ 14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6" h="177">
                <a:moveTo>
                  <a:pt x="76" y="141"/>
                </a:moveTo>
                <a:cubicBezTo>
                  <a:pt x="84" y="141"/>
                  <a:pt x="84" y="141"/>
                  <a:pt x="84" y="141"/>
                </a:cubicBezTo>
                <a:cubicBezTo>
                  <a:pt x="84" y="133"/>
                  <a:pt x="84" y="133"/>
                  <a:pt x="84" y="133"/>
                </a:cubicBezTo>
                <a:cubicBezTo>
                  <a:pt x="76" y="133"/>
                  <a:pt x="76" y="133"/>
                  <a:pt x="76" y="133"/>
                </a:cubicBezTo>
                <a:lnTo>
                  <a:pt x="76" y="141"/>
                </a:lnTo>
                <a:close/>
                <a:moveTo>
                  <a:pt x="92" y="141"/>
                </a:moveTo>
                <a:cubicBezTo>
                  <a:pt x="100" y="141"/>
                  <a:pt x="100" y="141"/>
                  <a:pt x="100" y="141"/>
                </a:cubicBezTo>
                <a:cubicBezTo>
                  <a:pt x="100" y="133"/>
                  <a:pt x="100" y="133"/>
                  <a:pt x="100" y="133"/>
                </a:cubicBezTo>
                <a:cubicBezTo>
                  <a:pt x="92" y="133"/>
                  <a:pt x="92" y="133"/>
                  <a:pt x="92" y="133"/>
                </a:cubicBezTo>
                <a:lnTo>
                  <a:pt x="92" y="141"/>
                </a:lnTo>
                <a:close/>
                <a:moveTo>
                  <a:pt x="76" y="101"/>
                </a:moveTo>
                <a:cubicBezTo>
                  <a:pt x="68" y="101"/>
                  <a:pt x="68" y="101"/>
                  <a:pt x="68" y="101"/>
                </a:cubicBezTo>
                <a:cubicBezTo>
                  <a:pt x="68" y="109"/>
                  <a:pt x="68" y="109"/>
                  <a:pt x="68" y="109"/>
                </a:cubicBezTo>
                <a:cubicBezTo>
                  <a:pt x="76" y="109"/>
                  <a:pt x="76" y="109"/>
                  <a:pt x="76" y="109"/>
                </a:cubicBezTo>
                <a:lnTo>
                  <a:pt x="76" y="101"/>
                </a:lnTo>
                <a:close/>
                <a:moveTo>
                  <a:pt x="92" y="117"/>
                </a:moveTo>
                <a:cubicBezTo>
                  <a:pt x="84" y="117"/>
                  <a:pt x="84" y="117"/>
                  <a:pt x="84" y="117"/>
                </a:cubicBezTo>
                <a:cubicBezTo>
                  <a:pt x="84" y="125"/>
                  <a:pt x="84" y="125"/>
                  <a:pt x="84" y="125"/>
                </a:cubicBezTo>
                <a:cubicBezTo>
                  <a:pt x="92" y="125"/>
                  <a:pt x="92" y="125"/>
                  <a:pt x="92" y="125"/>
                </a:cubicBezTo>
                <a:lnTo>
                  <a:pt x="92" y="117"/>
                </a:lnTo>
                <a:close/>
                <a:moveTo>
                  <a:pt x="76" y="117"/>
                </a:moveTo>
                <a:cubicBezTo>
                  <a:pt x="68" y="117"/>
                  <a:pt x="68" y="117"/>
                  <a:pt x="68" y="117"/>
                </a:cubicBezTo>
                <a:cubicBezTo>
                  <a:pt x="68" y="125"/>
                  <a:pt x="68" y="125"/>
                  <a:pt x="68" y="125"/>
                </a:cubicBezTo>
                <a:cubicBezTo>
                  <a:pt x="76" y="125"/>
                  <a:pt x="76" y="125"/>
                  <a:pt x="76" y="125"/>
                </a:cubicBezTo>
                <a:lnTo>
                  <a:pt x="76" y="117"/>
                </a:lnTo>
                <a:close/>
                <a:moveTo>
                  <a:pt x="60" y="101"/>
                </a:moveTo>
                <a:cubicBezTo>
                  <a:pt x="52" y="101"/>
                  <a:pt x="52" y="101"/>
                  <a:pt x="52" y="101"/>
                </a:cubicBezTo>
                <a:cubicBezTo>
                  <a:pt x="52" y="109"/>
                  <a:pt x="52" y="109"/>
                  <a:pt x="52" y="109"/>
                </a:cubicBezTo>
                <a:cubicBezTo>
                  <a:pt x="60" y="109"/>
                  <a:pt x="60" y="109"/>
                  <a:pt x="60" y="109"/>
                </a:cubicBezTo>
                <a:lnTo>
                  <a:pt x="60" y="101"/>
                </a:lnTo>
                <a:close/>
                <a:moveTo>
                  <a:pt x="60" y="117"/>
                </a:moveTo>
                <a:cubicBezTo>
                  <a:pt x="52" y="117"/>
                  <a:pt x="52" y="117"/>
                  <a:pt x="52" y="117"/>
                </a:cubicBezTo>
                <a:cubicBezTo>
                  <a:pt x="52" y="125"/>
                  <a:pt x="52" y="125"/>
                  <a:pt x="52" y="125"/>
                </a:cubicBezTo>
                <a:cubicBezTo>
                  <a:pt x="60" y="125"/>
                  <a:pt x="60" y="125"/>
                  <a:pt x="60" y="125"/>
                </a:cubicBezTo>
                <a:lnTo>
                  <a:pt x="60" y="117"/>
                </a:lnTo>
                <a:close/>
                <a:moveTo>
                  <a:pt x="60" y="141"/>
                </a:moveTo>
                <a:cubicBezTo>
                  <a:pt x="68" y="141"/>
                  <a:pt x="68" y="141"/>
                  <a:pt x="68" y="141"/>
                </a:cubicBezTo>
                <a:cubicBezTo>
                  <a:pt x="68" y="133"/>
                  <a:pt x="68" y="133"/>
                  <a:pt x="68" y="133"/>
                </a:cubicBezTo>
                <a:cubicBezTo>
                  <a:pt x="60" y="133"/>
                  <a:pt x="60" y="133"/>
                  <a:pt x="60" y="133"/>
                </a:cubicBezTo>
                <a:lnTo>
                  <a:pt x="60" y="141"/>
                </a:lnTo>
                <a:close/>
                <a:moveTo>
                  <a:pt x="44" y="101"/>
                </a:moveTo>
                <a:cubicBezTo>
                  <a:pt x="36" y="101"/>
                  <a:pt x="36" y="101"/>
                  <a:pt x="36" y="101"/>
                </a:cubicBezTo>
                <a:cubicBezTo>
                  <a:pt x="36" y="109"/>
                  <a:pt x="36" y="109"/>
                  <a:pt x="36" y="109"/>
                </a:cubicBezTo>
                <a:cubicBezTo>
                  <a:pt x="44" y="109"/>
                  <a:pt x="44" y="109"/>
                  <a:pt x="44" y="109"/>
                </a:cubicBezTo>
                <a:lnTo>
                  <a:pt x="44" y="101"/>
                </a:lnTo>
                <a:close/>
                <a:moveTo>
                  <a:pt x="92" y="101"/>
                </a:moveTo>
                <a:cubicBezTo>
                  <a:pt x="84" y="101"/>
                  <a:pt x="84" y="101"/>
                  <a:pt x="84" y="101"/>
                </a:cubicBezTo>
                <a:cubicBezTo>
                  <a:pt x="84" y="109"/>
                  <a:pt x="84" y="109"/>
                  <a:pt x="84" y="109"/>
                </a:cubicBezTo>
                <a:cubicBezTo>
                  <a:pt x="92" y="109"/>
                  <a:pt x="92" y="109"/>
                  <a:pt x="92" y="109"/>
                </a:cubicBezTo>
                <a:lnTo>
                  <a:pt x="92" y="101"/>
                </a:lnTo>
                <a:close/>
                <a:moveTo>
                  <a:pt x="140" y="101"/>
                </a:moveTo>
                <a:cubicBezTo>
                  <a:pt x="132" y="101"/>
                  <a:pt x="132" y="101"/>
                  <a:pt x="132" y="101"/>
                </a:cubicBezTo>
                <a:cubicBezTo>
                  <a:pt x="132" y="109"/>
                  <a:pt x="132" y="109"/>
                  <a:pt x="132" y="109"/>
                </a:cubicBezTo>
                <a:cubicBezTo>
                  <a:pt x="140" y="109"/>
                  <a:pt x="140" y="109"/>
                  <a:pt x="140" y="109"/>
                </a:cubicBezTo>
                <a:lnTo>
                  <a:pt x="140" y="101"/>
                </a:lnTo>
                <a:close/>
                <a:moveTo>
                  <a:pt x="124" y="101"/>
                </a:moveTo>
                <a:cubicBezTo>
                  <a:pt x="116" y="101"/>
                  <a:pt x="116" y="101"/>
                  <a:pt x="116" y="101"/>
                </a:cubicBezTo>
                <a:cubicBezTo>
                  <a:pt x="116" y="109"/>
                  <a:pt x="116" y="109"/>
                  <a:pt x="116" y="109"/>
                </a:cubicBezTo>
                <a:cubicBezTo>
                  <a:pt x="124" y="109"/>
                  <a:pt x="124" y="109"/>
                  <a:pt x="124" y="109"/>
                </a:cubicBezTo>
                <a:lnTo>
                  <a:pt x="124" y="101"/>
                </a:lnTo>
                <a:close/>
                <a:moveTo>
                  <a:pt x="140" y="117"/>
                </a:moveTo>
                <a:cubicBezTo>
                  <a:pt x="132" y="117"/>
                  <a:pt x="132" y="117"/>
                  <a:pt x="132" y="117"/>
                </a:cubicBezTo>
                <a:cubicBezTo>
                  <a:pt x="132" y="125"/>
                  <a:pt x="132" y="125"/>
                  <a:pt x="132" y="125"/>
                </a:cubicBezTo>
                <a:cubicBezTo>
                  <a:pt x="140" y="125"/>
                  <a:pt x="140" y="125"/>
                  <a:pt x="140" y="125"/>
                </a:cubicBezTo>
                <a:lnTo>
                  <a:pt x="140" y="117"/>
                </a:lnTo>
                <a:close/>
                <a:moveTo>
                  <a:pt x="124" y="117"/>
                </a:moveTo>
                <a:cubicBezTo>
                  <a:pt x="116" y="117"/>
                  <a:pt x="116" y="117"/>
                  <a:pt x="116" y="117"/>
                </a:cubicBezTo>
                <a:cubicBezTo>
                  <a:pt x="116" y="125"/>
                  <a:pt x="116" y="125"/>
                  <a:pt x="116" y="125"/>
                </a:cubicBezTo>
                <a:cubicBezTo>
                  <a:pt x="124" y="125"/>
                  <a:pt x="124" y="125"/>
                  <a:pt x="124" y="125"/>
                </a:cubicBezTo>
                <a:lnTo>
                  <a:pt x="124" y="117"/>
                </a:lnTo>
                <a:close/>
                <a:moveTo>
                  <a:pt x="108" y="117"/>
                </a:moveTo>
                <a:cubicBezTo>
                  <a:pt x="100" y="117"/>
                  <a:pt x="100" y="117"/>
                  <a:pt x="100" y="117"/>
                </a:cubicBezTo>
                <a:cubicBezTo>
                  <a:pt x="100" y="125"/>
                  <a:pt x="100" y="125"/>
                  <a:pt x="100" y="125"/>
                </a:cubicBezTo>
                <a:cubicBezTo>
                  <a:pt x="108" y="125"/>
                  <a:pt x="108" y="125"/>
                  <a:pt x="108" y="125"/>
                </a:cubicBezTo>
                <a:lnTo>
                  <a:pt x="108" y="117"/>
                </a:lnTo>
                <a:close/>
                <a:moveTo>
                  <a:pt x="108" y="101"/>
                </a:moveTo>
                <a:cubicBezTo>
                  <a:pt x="100" y="101"/>
                  <a:pt x="100" y="101"/>
                  <a:pt x="100" y="101"/>
                </a:cubicBezTo>
                <a:cubicBezTo>
                  <a:pt x="100" y="109"/>
                  <a:pt x="100" y="109"/>
                  <a:pt x="100" y="109"/>
                </a:cubicBezTo>
                <a:cubicBezTo>
                  <a:pt x="108" y="109"/>
                  <a:pt x="108" y="109"/>
                  <a:pt x="108" y="109"/>
                </a:cubicBezTo>
                <a:lnTo>
                  <a:pt x="108" y="101"/>
                </a:lnTo>
                <a:close/>
                <a:moveTo>
                  <a:pt x="148" y="109"/>
                </a:moveTo>
                <a:cubicBezTo>
                  <a:pt x="156" y="109"/>
                  <a:pt x="156" y="109"/>
                  <a:pt x="156" y="109"/>
                </a:cubicBezTo>
                <a:cubicBezTo>
                  <a:pt x="156" y="101"/>
                  <a:pt x="156" y="101"/>
                  <a:pt x="156" y="101"/>
                </a:cubicBezTo>
                <a:cubicBezTo>
                  <a:pt x="148" y="101"/>
                  <a:pt x="148" y="101"/>
                  <a:pt x="148" y="101"/>
                </a:cubicBezTo>
                <a:lnTo>
                  <a:pt x="148" y="109"/>
                </a:lnTo>
                <a:close/>
                <a:moveTo>
                  <a:pt x="132" y="133"/>
                </a:moveTo>
                <a:cubicBezTo>
                  <a:pt x="124" y="133"/>
                  <a:pt x="124" y="133"/>
                  <a:pt x="124" y="133"/>
                </a:cubicBezTo>
                <a:cubicBezTo>
                  <a:pt x="124" y="141"/>
                  <a:pt x="124" y="141"/>
                  <a:pt x="124" y="141"/>
                </a:cubicBezTo>
                <a:cubicBezTo>
                  <a:pt x="132" y="141"/>
                  <a:pt x="132" y="141"/>
                  <a:pt x="132" y="141"/>
                </a:cubicBezTo>
                <a:lnTo>
                  <a:pt x="132" y="133"/>
                </a:lnTo>
                <a:close/>
                <a:moveTo>
                  <a:pt x="148" y="157"/>
                </a:moveTo>
                <a:cubicBezTo>
                  <a:pt x="156" y="157"/>
                  <a:pt x="156" y="157"/>
                  <a:pt x="156" y="157"/>
                </a:cubicBezTo>
                <a:cubicBezTo>
                  <a:pt x="156" y="149"/>
                  <a:pt x="156" y="149"/>
                  <a:pt x="156" y="149"/>
                </a:cubicBezTo>
                <a:cubicBezTo>
                  <a:pt x="148" y="149"/>
                  <a:pt x="148" y="149"/>
                  <a:pt x="148" y="149"/>
                </a:cubicBezTo>
                <a:lnTo>
                  <a:pt x="148" y="157"/>
                </a:lnTo>
                <a:close/>
                <a:moveTo>
                  <a:pt x="132" y="157"/>
                </a:moveTo>
                <a:cubicBezTo>
                  <a:pt x="140" y="157"/>
                  <a:pt x="140" y="157"/>
                  <a:pt x="140" y="157"/>
                </a:cubicBezTo>
                <a:cubicBezTo>
                  <a:pt x="140" y="149"/>
                  <a:pt x="140" y="149"/>
                  <a:pt x="140" y="149"/>
                </a:cubicBezTo>
                <a:cubicBezTo>
                  <a:pt x="132" y="149"/>
                  <a:pt x="132" y="149"/>
                  <a:pt x="132" y="149"/>
                </a:cubicBezTo>
                <a:lnTo>
                  <a:pt x="132" y="157"/>
                </a:lnTo>
                <a:close/>
                <a:moveTo>
                  <a:pt x="116" y="157"/>
                </a:moveTo>
                <a:cubicBezTo>
                  <a:pt x="124" y="157"/>
                  <a:pt x="124" y="157"/>
                  <a:pt x="124" y="157"/>
                </a:cubicBezTo>
                <a:cubicBezTo>
                  <a:pt x="124" y="149"/>
                  <a:pt x="124" y="149"/>
                  <a:pt x="124" y="149"/>
                </a:cubicBezTo>
                <a:cubicBezTo>
                  <a:pt x="116" y="149"/>
                  <a:pt x="116" y="149"/>
                  <a:pt x="116" y="149"/>
                </a:cubicBezTo>
                <a:lnTo>
                  <a:pt x="116" y="157"/>
                </a:lnTo>
                <a:close/>
                <a:moveTo>
                  <a:pt x="140" y="141"/>
                </a:moveTo>
                <a:cubicBezTo>
                  <a:pt x="156" y="141"/>
                  <a:pt x="156" y="141"/>
                  <a:pt x="156" y="141"/>
                </a:cubicBezTo>
                <a:cubicBezTo>
                  <a:pt x="156" y="133"/>
                  <a:pt x="156" y="133"/>
                  <a:pt x="156" y="133"/>
                </a:cubicBezTo>
                <a:cubicBezTo>
                  <a:pt x="140" y="133"/>
                  <a:pt x="140" y="133"/>
                  <a:pt x="140" y="133"/>
                </a:cubicBezTo>
                <a:lnTo>
                  <a:pt x="140" y="141"/>
                </a:lnTo>
                <a:close/>
                <a:moveTo>
                  <a:pt x="160" y="81"/>
                </a:moveTo>
                <a:cubicBezTo>
                  <a:pt x="89" y="81"/>
                  <a:pt x="89" y="81"/>
                  <a:pt x="89" y="81"/>
                </a:cubicBezTo>
                <a:cubicBezTo>
                  <a:pt x="88" y="78"/>
                  <a:pt x="88" y="75"/>
                  <a:pt x="89" y="72"/>
                </a:cubicBezTo>
                <a:cubicBezTo>
                  <a:pt x="90" y="65"/>
                  <a:pt x="96" y="60"/>
                  <a:pt x="106" y="57"/>
                </a:cubicBezTo>
                <a:cubicBezTo>
                  <a:pt x="122" y="51"/>
                  <a:pt x="129" y="41"/>
                  <a:pt x="132" y="34"/>
                </a:cubicBezTo>
                <a:cubicBezTo>
                  <a:pt x="136" y="24"/>
                  <a:pt x="137" y="13"/>
                  <a:pt x="134" y="4"/>
                </a:cubicBezTo>
                <a:cubicBezTo>
                  <a:pt x="133" y="1"/>
                  <a:pt x="131" y="0"/>
                  <a:pt x="129" y="1"/>
                </a:cubicBezTo>
                <a:cubicBezTo>
                  <a:pt x="126" y="2"/>
                  <a:pt x="125" y="4"/>
                  <a:pt x="126" y="6"/>
                </a:cubicBezTo>
                <a:cubicBezTo>
                  <a:pt x="131" y="21"/>
                  <a:pt x="126" y="41"/>
                  <a:pt x="103" y="49"/>
                </a:cubicBezTo>
                <a:cubicBezTo>
                  <a:pt x="87" y="54"/>
                  <a:pt x="82" y="63"/>
                  <a:pt x="81" y="70"/>
                </a:cubicBezTo>
                <a:cubicBezTo>
                  <a:pt x="80" y="73"/>
                  <a:pt x="80" y="77"/>
                  <a:pt x="81" y="81"/>
                </a:cubicBezTo>
                <a:cubicBezTo>
                  <a:pt x="16" y="81"/>
                  <a:pt x="16" y="81"/>
                  <a:pt x="16" y="81"/>
                </a:cubicBezTo>
                <a:cubicBezTo>
                  <a:pt x="7" y="81"/>
                  <a:pt x="0" y="88"/>
                  <a:pt x="0" y="97"/>
                </a:cubicBezTo>
                <a:cubicBezTo>
                  <a:pt x="0" y="161"/>
                  <a:pt x="0" y="161"/>
                  <a:pt x="0" y="161"/>
                </a:cubicBezTo>
                <a:cubicBezTo>
                  <a:pt x="0" y="170"/>
                  <a:pt x="7" y="177"/>
                  <a:pt x="16" y="177"/>
                </a:cubicBezTo>
                <a:cubicBezTo>
                  <a:pt x="160" y="177"/>
                  <a:pt x="160" y="177"/>
                  <a:pt x="160" y="177"/>
                </a:cubicBezTo>
                <a:cubicBezTo>
                  <a:pt x="169" y="177"/>
                  <a:pt x="176" y="170"/>
                  <a:pt x="176" y="161"/>
                </a:cubicBezTo>
                <a:cubicBezTo>
                  <a:pt x="176" y="97"/>
                  <a:pt x="176" y="97"/>
                  <a:pt x="176" y="97"/>
                </a:cubicBezTo>
                <a:cubicBezTo>
                  <a:pt x="176" y="88"/>
                  <a:pt x="169" y="81"/>
                  <a:pt x="160" y="81"/>
                </a:cubicBezTo>
                <a:moveTo>
                  <a:pt x="168" y="161"/>
                </a:moveTo>
                <a:cubicBezTo>
                  <a:pt x="168" y="165"/>
                  <a:pt x="164" y="169"/>
                  <a:pt x="160" y="169"/>
                </a:cubicBezTo>
                <a:cubicBezTo>
                  <a:pt x="16" y="169"/>
                  <a:pt x="16" y="169"/>
                  <a:pt x="16" y="169"/>
                </a:cubicBezTo>
                <a:cubicBezTo>
                  <a:pt x="12" y="169"/>
                  <a:pt x="8" y="165"/>
                  <a:pt x="8" y="161"/>
                </a:cubicBezTo>
                <a:cubicBezTo>
                  <a:pt x="8" y="97"/>
                  <a:pt x="8" y="97"/>
                  <a:pt x="8" y="97"/>
                </a:cubicBezTo>
                <a:cubicBezTo>
                  <a:pt x="8" y="93"/>
                  <a:pt x="12" y="89"/>
                  <a:pt x="16" y="89"/>
                </a:cubicBezTo>
                <a:cubicBezTo>
                  <a:pt x="160" y="89"/>
                  <a:pt x="160" y="89"/>
                  <a:pt x="160" y="89"/>
                </a:cubicBezTo>
                <a:cubicBezTo>
                  <a:pt x="164" y="89"/>
                  <a:pt x="168" y="93"/>
                  <a:pt x="168" y="97"/>
                </a:cubicBezTo>
                <a:lnTo>
                  <a:pt x="168" y="161"/>
                </a:lnTo>
                <a:close/>
                <a:moveTo>
                  <a:pt x="116" y="133"/>
                </a:moveTo>
                <a:cubicBezTo>
                  <a:pt x="108" y="133"/>
                  <a:pt x="108" y="133"/>
                  <a:pt x="108" y="133"/>
                </a:cubicBezTo>
                <a:cubicBezTo>
                  <a:pt x="108" y="141"/>
                  <a:pt x="108" y="141"/>
                  <a:pt x="108" y="141"/>
                </a:cubicBezTo>
                <a:cubicBezTo>
                  <a:pt x="116" y="141"/>
                  <a:pt x="116" y="141"/>
                  <a:pt x="116" y="141"/>
                </a:cubicBezTo>
                <a:lnTo>
                  <a:pt x="116" y="133"/>
                </a:lnTo>
                <a:close/>
                <a:moveTo>
                  <a:pt x="44" y="117"/>
                </a:moveTo>
                <a:cubicBezTo>
                  <a:pt x="36" y="117"/>
                  <a:pt x="36" y="117"/>
                  <a:pt x="36" y="117"/>
                </a:cubicBezTo>
                <a:cubicBezTo>
                  <a:pt x="36" y="125"/>
                  <a:pt x="36" y="125"/>
                  <a:pt x="36" y="125"/>
                </a:cubicBezTo>
                <a:cubicBezTo>
                  <a:pt x="44" y="125"/>
                  <a:pt x="44" y="125"/>
                  <a:pt x="44" y="125"/>
                </a:cubicBezTo>
                <a:lnTo>
                  <a:pt x="44" y="117"/>
                </a:lnTo>
                <a:close/>
                <a:moveTo>
                  <a:pt x="148" y="125"/>
                </a:moveTo>
                <a:cubicBezTo>
                  <a:pt x="156" y="125"/>
                  <a:pt x="156" y="125"/>
                  <a:pt x="156" y="125"/>
                </a:cubicBezTo>
                <a:cubicBezTo>
                  <a:pt x="156" y="117"/>
                  <a:pt x="156" y="117"/>
                  <a:pt x="156" y="117"/>
                </a:cubicBezTo>
                <a:cubicBezTo>
                  <a:pt x="148" y="117"/>
                  <a:pt x="148" y="117"/>
                  <a:pt x="148" y="117"/>
                </a:cubicBezTo>
                <a:lnTo>
                  <a:pt x="148" y="125"/>
                </a:lnTo>
                <a:close/>
                <a:moveTo>
                  <a:pt x="52" y="157"/>
                </a:moveTo>
                <a:cubicBezTo>
                  <a:pt x="108" y="157"/>
                  <a:pt x="108" y="157"/>
                  <a:pt x="108" y="157"/>
                </a:cubicBezTo>
                <a:cubicBezTo>
                  <a:pt x="108" y="149"/>
                  <a:pt x="108" y="149"/>
                  <a:pt x="108" y="149"/>
                </a:cubicBezTo>
                <a:cubicBezTo>
                  <a:pt x="52" y="149"/>
                  <a:pt x="52" y="149"/>
                  <a:pt x="52" y="149"/>
                </a:cubicBezTo>
                <a:lnTo>
                  <a:pt x="52" y="157"/>
                </a:lnTo>
                <a:close/>
                <a:moveTo>
                  <a:pt x="28" y="117"/>
                </a:moveTo>
                <a:cubicBezTo>
                  <a:pt x="20" y="117"/>
                  <a:pt x="20" y="117"/>
                  <a:pt x="20" y="117"/>
                </a:cubicBezTo>
                <a:cubicBezTo>
                  <a:pt x="20" y="125"/>
                  <a:pt x="20" y="125"/>
                  <a:pt x="20" y="125"/>
                </a:cubicBezTo>
                <a:cubicBezTo>
                  <a:pt x="28" y="125"/>
                  <a:pt x="28" y="125"/>
                  <a:pt x="28" y="125"/>
                </a:cubicBezTo>
                <a:lnTo>
                  <a:pt x="28" y="117"/>
                </a:lnTo>
                <a:close/>
                <a:moveTo>
                  <a:pt x="28" y="101"/>
                </a:moveTo>
                <a:cubicBezTo>
                  <a:pt x="20" y="101"/>
                  <a:pt x="20" y="101"/>
                  <a:pt x="20" y="101"/>
                </a:cubicBezTo>
                <a:cubicBezTo>
                  <a:pt x="20" y="109"/>
                  <a:pt x="20" y="109"/>
                  <a:pt x="20" y="109"/>
                </a:cubicBezTo>
                <a:cubicBezTo>
                  <a:pt x="28" y="109"/>
                  <a:pt x="28" y="109"/>
                  <a:pt x="28" y="109"/>
                </a:cubicBezTo>
                <a:lnTo>
                  <a:pt x="28" y="101"/>
                </a:lnTo>
                <a:close/>
                <a:moveTo>
                  <a:pt x="36" y="133"/>
                </a:moveTo>
                <a:cubicBezTo>
                  <a:pt x="20" y="133"/>
                  <a:pt x="20" y="133"/>
                  <a:pt x="20" y="133"/>
                </a:cubicBezTo>
                <a:cubicBezTo>
                  <a:pt x="20" y="141"/>
                  <a:pt x="20" y="141"/>
                  <a:pt x="20" y="141"/>
                </a:cubicBezTo>
                <a:cubicBezTo>
                  <a:pt x="36" y="141"/>
                  <a:pt x="36" y="141"/>
                  <a:pt x="36" y="141"/>
                </a:cubicBezTo>
                <a:lnTo>
                  <a:pt x="36" y="133"/>
                </a:lnTo>
                <a:close/>
                <a:moveTo>
                  <a:pt x="20" y="157"/>
                </a:moveTo>
                <a:cubicBezTo>
                  <a:pt x="28" y="157"/>
                  <a:pt x="28" y="157"/>
                  <a:pt x="28" y="157"/>
                </a:cubicBezTo>
                <a:cubicBezTo>
                  <a:pt x="28" y="149"/>
                  <a:pt x="28" y="149"/>
                  <a:pt x="28" y="149"/>
                </a:cubicBezTo>
                <a:cubicBezTo>
                  <a:pt x="20" y="149"/>
                  <a:pt x="20" y="149"/>
                  <a:pt x="20" y="149"/>
                </a:cubicBezTo>
                <a:lnTo>
                  <a:pt x="20" y="157"/>
                </a:lnTo>
                <a:close/>
                <a:moveTo>
                  <a:pt x="52" y="133"/>
                </a:moveTo>
                <a:cubicBezTo>
                  <a:pt x="44" y="133"/>
                  <a:pt x="44" y="133"/>
                  <a:pt x="44" y="133"/>
                </a:cubicBezTo>
                <a:cubicBezTo>
                  <a:pt x="44" y="141"/>
                  <a:pt x="44" y="141"/>
                  <a:pt x="44" y="141"/>
                </a:cubicBezTo>
                <a:cubicBezTo>
                  <a:pt x="52" y="141"/>
                  <a:pt x="52" y="141"/>
                  <a:pt x="52" y="141"/>
                </a:cubicBezTo>
                <a:lnTo>
                  <a:pt x="52" y="133"/>
                </a:lnTo>
                <a:close/>
                <a:moveTo>
                  <a:pt x="36" y="157"/>
                </a:moveTo>
                <a:cubicBezTo>
                  <a:pt x="44" y="157"/>
                  <a:pt x="44" y="157"/>
                  <a:pt x="44" y="157"/>
                </a:cubicBezTo>
                <a:cubicBezTo>
                  <a:pt x="44" y="149"/>
                  <a:pt x="44" y="149"/>
                  <a:pt x="44" y="149"/>
                </a:cubicBezTo>
                <a:cubicBezTo>
                  <a:pt x="36" y="149"/>
                  <a:pt x="36" y="149"/>
                  <a:pt x="36" y="149"/>
                </a:cubicBezTo>
                <a:lnTo>
                  <a:pt x="36" y="15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sk-SK"/>
          </a:p>
        </p:txBody>
      </p:sp>
      <p:sp>
        <p:nvSpPr>
          <p:cNvPr id="59" name="Elipsa 79">
            <a:extLst>
              <a:ext uri="{FF2B5EF4-FFF2-40B4-BE49-F238E27FC236}">
                <a16:creationId xmlns:a16="http://schemas.microsoft.com/office/drawing/2014/main" id="{3F747BBF-BF66-4DFF-949C-E58EF4B71BE3}"/>
              </a:ext>
            </a:extLst>
          </p:cNvPr>
          <p:cNvSpPr/>
          <p:nvPr/>
        </p:nvSpPr>
        <p:spPr>
          <a:xfrm>
            <a:off x="3912959" y="4859713"/>
            <a:ext cx="452284" cy="466264"/>
          </a:xfrm>
          <a:prstGeom prst="ellipse">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sk-SK" sz="2800" dirty="0">
                <a:solidFill>
                  <a:schemeClr val="accent6"/>
                </a:solidFill>
              </a:rPr>
              <a:t>1</a:t>
            </a:r>
            <a:endParaRPr lang="en-US" sz="2800" dirty="0">
              <a:solidFill>
                <a:schemeClr val="accent6"/>
              </a:solidFill>
            </a:endParaRPr>
          </a:p>
        </p:txBody>
      </p:sp>
    </p:spTree>
    <p:extLst>
      <p:ext uri="{BB962C8B-B14F-4D97-AF65-F5344CB8AC3E}">
        <p14:creationId xmlns:p14="http://schemas.microsoft.com/office/powerpoint/2010/main" val="4064220831"/>
      </p:ext>
    </p:extLst>
  </p:cSld>
  <p:clrMapOvr>
    <a:masterClrMapping/>
  </p:clrMapOvr>
  <mc:AlternateContent xmlns:mc="http://schemas.openxmlformats.org/markup-compatibility/2006" xmlns:p14="http://schemas.microsoft.com/office/powerpoint/2010/main">
    <mc:Choice Requires="p14">
      <p:transition spd="slow" p14:dur="1750">
        <p14:flip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
            <a:extLst>
              <a:ext uri="{FF2B5EF4-FFF2-40B4-BE49-F238E27FC236}">
                <a16:creationId xmlns:a16="http://schemas.microsoft.com/office/drawing/2014/main" id="{4CAC6466-49A2-405F-8723-4A4B56FBA7FA}"/>
              </a:ext>
            </a:extLst>
          </p:cNvPr>
          <p:cNvSpPr/>
          <p:nvPr/>
        </p:nvSpPr>
        <p:spPr>
          <a:xfrm>
            <a:off x="675474" y="1395757"/>
            <a:ext cx="3456259" cy="14151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dirty="0"/>
          </a:p>
        </p:txBody>
      </p:sp>
      <p:sp>
        <p:nvSpPr>
          <p:cNvPr id="3" name="Obdĺžnik 2">
            <a:extLst>
              <a:ext uri="{FF2B5EF4-FFF2-40B4-BE49-F238E27FC236}">
                <a16:creationId xmlns:a16="http://schemas.microsoft.com/office/drawing/2014/main" id="{04823848-297F-41DC-BB02-5941CBCD4697}"/>
              </a:ext>
            </a:extLst>
          </p:cNvPr>
          <p:cNvSpPr/>
          <p:nvPr/>
        </p:nvSpPr>
        <p:spPr>
          <a:xfrm>
            <a:off x="673976" y="2683932"/>
            <a:ext cx="3474691" cy="3462867"/>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k-SK" sz="2800">
              <a:solidFill>
                <a:schemeClr val="tx1"/>
              </a:solidFill>
            </a:endParaRPr>
          </a:p>
        </p:txBody>
      </p:sp>
      <p:sp>
        <p:nvSpPr>
          <p:cNvPr id="50" name="Title 1"/>
          <p:cNvSpPr>
            <a:spLocks noGrp="1"/>
          </p:cNvSpPr>
          <p:nvPr>
            <p:ph type="title"/>
          </p:nvPr>
        </p:nvSpPr>
        <p:spPr>
          <a:xfrm>
            <a:off x="584199" y="380941"/>
            <a:ext cx="9440333" cy="923330"/>
          </a:xfrm>
        </p:spPr>
        <p:txBody>
          <a:bodyPr/>
          <a:lstStyle/>
          <a:p>
            <a:r>
              <a:rPr lang="sk-SK" dirty="0">
                <a:solidFill>
                  <a:srgbClr val="B32066"/>
                </a:solidFill>
                <a:ea typeface="Lato Semibold" panose="020F0502020204030203" pitchFamily="34" charset="0"/>
                <a:cs typeface="Lato Semibold" panose="020F0502020204030203" pitchFamily="34" charset="0"/>
              </a:rPr>
              <a:t>príklady </a:t>
            </a:r>
            <a:r>
              <a:rPr lang="sk-SK" dirty="0" err="1">
                <a:solidFill>
                  <a:srgbClr val="B32066"/>
                </a:solidFill>
                <a:ea typeface="Lato Semibold" panose="020F0502020204030203" pitchFamily="34" charset="0"/>
                <a:cs typeface="Lato Semibold" panose="020F0502020204030203" pitchFamily="34" charset="0"/>
              </a:rPr>
              <a:t>benefitov</a:t>
            </a:r>
            <a:r>
              <a:rPr lang="sk-SK" dirty="0">
                <a:solidFill>
                  <a:srgbClr val="B32066"/>
                </a:solidFill>
                <a:ea typeface="Lato Semibold" panose="020F0502020204030203" pitchFamily="34" charset="0"/>
                <a:cs typeface="Lato Semibold" panose="020F0502020204030203" pitchFamily="34" charset="0"/>
              </a:rPr>
              <a:t> </a:t>
            </a:r>
            <a:r>
              <a:rPr lang="sk-SK" dirty="0">
                <a:ea typeface="Lato Semibold" panose="020F0502020204030203" pitchFamily="34" charset="0"/>
                <a:cs typeface="Lato Semibold" panose="020F0502020204030203" pitchFamily="34" charset="0"/>
              </a:rPr>
              <a:t>rozvoja platformy integrácie údajov </a:t>
            </a:r>
            <a:r>
              <a:rPr lang="sk-SK" dirty="0">
                <a:solidFill>
                  <a:srgbClr val="B32066"/>
                </a:solidFill>
                <a:ea typeface="Lato Semibold" panose="020F0502020204030203" pitchFamily="34" charset="0"/>
                <a:cs typeface="Lato Semibold" panose="020F0502020204030203" pitchFamily="34" charset="0"/>
              </a:rPr>
              <a:t>pre občanov a podnikateľov </a:t>
            </a:r>
            <a:endParaRPr lang="sk-SK" dirty="0">
              <a:solidFill>
                <a:schemeClr val="accent1"/>
              </a:solidFill>
            </a:endParaRPr>
          </a:p>
        </p:txBody>
      </p:sp>
      <p:sp>
        <p:nvSpPr>
          <p:cNvPr id="52" name="Rectangle 38"/>
          <p:cNvSpPr/>
          <p:nvPr/>
        </p:nvSpPr>
        <p:spPr>
          <a:xfrm>
            <a:off x="4315588" y="4768857"/>
            <a:ext cx="3464008" cy="461665"/>
          </a:xfrm>
          <a:prstGeom prst="rect">
            <a:avLst/>
          </a:prstGeom>
        </p:spPr>
        <p:txBody>
          <a:bodyPr wrap="square">
            <a:spAutoFit/>
          </a:bodyPr>
          <a:lstStyle/>
          <a:p>
            <a:pPr algn="ctr"/>
            <a:endParaRPr lang="sk-SK" sz="1200" dirty="0">
              <a:solidFill>
                <a:schemeClr val="bg1"/>
              </a:solidFill>
            </a:endParaRPr>
          </a:p>
          <a:p>
            <a:pPr algn="ctr"/>
            <a:endParaRPr lang="sk-SK" sz="1200" dirty="0">
              <a:solidFill>
                <a:schemeClr val="bg1"/>
              </a:solidFill>
            </a:endParaRPr>
          </a:p>
        </p:txBody>
      </p:sp>
      <p:sp>
        <p:nvSpPr>
          <p:cNvPr id="61" name="Zástupný symbol pro číslo snímku 3"/>
          <p:cNvSpPr>
            <a:spLocks noGrp="1"/>
          </p:cNvSpPr>
          <p:nvPr>
            <p:ph type="sldNum" sz="quarter" idx="10"/>
          </p:nvPr>
        </p:nvSpPr>
        <p:spPr>
          <a:xfrm>
            <a:off x="6539957" y="4125945"/>
            <a:ext cx="1155700" cy="379656"/>
          </a:xfrm>
        </p:spPr>
        <p:txBody>
          <a:bodyPr/>
          <a:lstStyle/>
          <a:p>
            <a:pPr algn="l"/>
            <a:r>
              <a:rPr lang="en-US"/>
              <a:t>0</a:t>
            </a:r>
            <a:fld id="{37D409AB-2201-4E18-8A34-C31753AD9B06}" type="slidenum">
              <a:rPr lang="en-US" smtClean="0"/>
              <a:pPr algn="l"/>
              <a:t>4</a:t>
            </a:fld>
            <a:endParaRPr lang="en-US" dirty="0"/>
          </a:p>
        </p:txBody>
      </p:sp>
      <p:sp>
        <p:nvSpPr>
          <p:cNvPr id="65" name="Isosceles Triangle 8">
            <a:extLst>
              <a:ext uri="{FF2B5EF4-FFF2-40B4-BE49-F238E27FC236}">
                <a16:creationId xmlns:a16="http://schemas.microsoft.com/office/drawing/2014/main" id="{8042F3A3-99FE-4317-B686-0A64E332D897}"/>
              </a:ext>
            </a:extLst>
          </p:cNvPr>
          <p:cNvSpPr/>
          <p:nvPr/>
        </p:nvSpPr>
        <p:spPr>
          <a:xfrm rot="10800000">
            <a:off x="2089137" y="2683808"/>
            <a:ext cx="444476" cy="187907"/>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v</a:t>
            </a:r>
            <a:endParaRPr lang="sk-SK" sz="1200" dirty="0"/>
          </a:p>
        </p:txBody>
      </p:sp>
      <p:sp>
        <p:nvSpPr>
          <p:cNvPr id="66" name="Freeform 171">
            <a:extLst>
              <a:ext uri="{FF2B5EF4-FFF2-40B4-BE49-F238E27FC236}">
                <a16:creationId xmlns:a16="http://schemas.microsoft.com/office/drawing/2014/main" id="{CAECBE00-9CBB-4E02-8A5F-7024C148FE13}"/>
              </a:ext>
            </a:extLst>
          </p:cNvPr>
          <p:cNvSpPr>
            <a:spLocks noEditPoints="1"/>
          </p:cNvSpPr>
          <p:nvPr/>
        </p:nvSpPr>
        <p:spPr bwMode="auto">
          <a:xfrm>
            <a:off x="1990283" y="1418811"/>
            <a:ext cx="670690" cy="656114"/>
          </a:xfrm>
          <a:custGeom>
            <a:avLst/>
            <a:gdLst>
              <a:gd name="T0" fmla="*/ 84 w 176"/>
              <a:gd name="T1" fmla="*/ 133 h 177"/>
              <a:gd name="T2" fmla="*/ 92 w 176"/>
              <a:gd name="T3" fmla="*/ 141 h 177"/>
              <a:gd name="T4" fmla="*/ 92 w 176"/>
              <a:gd name="T5" fmla="*/ 133 h 177"/>
              <a:gd name="T6" fmla="*/ 68 w 176"/>
              <a:gd name="T7" fmla="*/ 101 h 177"/>
              <a:gd name="T8" fmla="*/ 76 w 176"/>
              <a:gd name="T9" fmla="*/ 101 h 177"/>
              <a:gd name="T10" fmla="*/ 84 w 176"/>
              <a:gd name="T11" fmla="*/ 125 h 177"/>
              <a:gd name="T12" fmla="*/ 76 w 176"/>
              <a:gd name="T13" fmla="*/ 117 h 177"/>
              <a:gd name="T14" fmla="*/ 76 w 176"/>
              <a:gd name="T15" fmla="*/ 125 h 177"/>
              <a:gd name="T16" fmla="*/ 52 w 176"/>
              <a:gd name="T17" fmla="*/ 101 h 177"/>
              <a:gd name="T18" fmla="*/ 60 w 176"/>
              <a:gd name="T19" fmla="*/ 101 h 177"/>
              <a:gd name="T20" fmla="*/ 52 w 176"/>
              <a:gd name="T21" fmla="*/ 125 h 177"/>
              <a:gd name="T22" fmla="*/ 60 w 176"/>
              <a:gd name="T23" fmla="*/ 141 h 177"/>
              <a:gd name="T24" fmla="*/ 60 w 176"/>
              <a:gd name="T25" fmla="*/ 133 h 177"/>
              <a:gd name="T26" fmla="*/ 36 w 176"/>
              <a:gd name="T27" fmla="*/ 101 h 177"/>
              <a:gd name="T28" fmla="*/ 44 w 176"/>
              <a:gd name="T29" fmla="*/ 101 h 177"/>
              <a:gd name="T30" fmla="*/ 84 w 176"/>
              <a:gd name="T31" fmla="*/ 109 h 177"/>
              <a:gd name="T32" fmla="*/ 140 w 176"/>
              <a:gd name="T33" fmla="*/ 101 h 177"/>
              <a:gd name="T34" fmla="*/ 140 w 176"/>
              <a:gd name="T35" fmla="*/ 109 h 177"/>
              <a:gd name="T36" fmla="*/ 116 w 176"/>
              <a:gd name="T37" fmla="*/ 101 h 177"/>
              <a:gd name="T38" fmla="*/ 124 w 176"/>
              <a:gd name="T39" fmla="*/ 101 h 177"/>
              <a:gd name="T40" fmla="*/ 132 w 176"/>
              <a:gd name="T41" fmla="*/ 125 h 177"/>
              <a:gd name="T42" fmla="*/ 124 w 176"/>
              <a:gd name="T43" fmla="*/ 117 h 177"/>
              <a:gd name="T44" fmla="*/ 124 w 176"/>
              <a:gd name="T45" fmla="*/ 125 h 177"/>
              <a:gd name="T46" fmla="*/ 100 w 176"/>
              <a:gd name="T47" fmla="*/ 117 h 177"/>
              <a:gd name="T48" fmla="*/ 108 w 176"/>
              <a:gd name="T49" fmla="*/ 117 h 177"/>
              <a:gd name="T50" fmla="*/ 100 w 176"/>
              <a:gd name="T51" fmla="*/ 109 h 177"/>
              <a:gd name="T52" fmla="*/ 148 w 176"/>
              <a:gd name="T53" fmla="*/ 109 h 177"/>
              <a:gd name="T54" fmla="*/ 148 w 176"/>
              <a:gd name="T55" fmla="*/ 101 h 177"/>
              <a:gd name="T56" fmla="*/ 124 w 176"/>
              <a:gd name="T57" fmla="*/ 133 h 177"/>
              <a:gd name="T58" fmla="*/ 132 w 176"/>
              <a:gd name="T59" fmla="*/ 133 h 177"/>
              <a:gd name="T60" fmla="*/ 156 w 176"/>
              <a:gd name="T61" fmla="*/ 149 h 177"/>
              <a:gd name="T62" fmla="*/ 132 w 176"/>
              <a:gd name="T63" fmla="*/ 157 h 177"/>
              <a:gd name="T64" fmla="*/ 132 w 176"/>
              <a:gd name="T65" fmla="*/ 149 h 177"/>
              <a:gd name="T66" fmla="*/ 124 w 176"/>
              <a:gd name="T67" fmla="*/ 157 h 177"/>
              <a:gd name="T68" fmla="*/ 116 w 176"/>
              <a:gd name="T69" fmla="*/ 157 h 177"/>
              <a:gd name="T70" fmla="*/ 156 w 176"/>
              <a:gd name="T71" fmla="*/ 133 h 177"/>
              <a:gd name="T72" fmla="*/ 160 w 176"/>
              <a:gd name="T73" fmla="*/ 81 h 177"/>
              <a:gd name="T74" fmla="*/ 106 w 176"/>
              <a:gd name="T75" fmla="*/ 57 h 177"/>
              <a:gd name="T76" fmla="*/ 129 w 176"/>
              <a:gd name="T77" fmla="*/ 1 h 177"/>
              <a:gd name="T78" fmla="*/ 81 w 176"/>
              <a:gd name="T79" fmla="*/ 70 h 177"/>
              <a:gd name="T80" fmla="*/ 0 w 176"/>
              <a:gd name="T81" fmla="*/ 97 h 177"/>
              <a:gd name="T82" fmla="*/ 160 w 176"/>
              <a:gd name="T83" fmla="*/ 177 h 177"/>
              <a:gd name="T84" fmla="*/ 160 w 176"/>
              <a:gd name="T85" fmla="*/ 81 h 177"/>
              <a:gd name="T86" fmla="*/ 16 w 176"/>
              <a:gd name="T87" fmla="*/ 169 h 177"/>
              <a:gd name="T88" fmla="*/ 16 w 176"/>
              <a:gd name="T89" fmla="*/ 89 h 177"/>
              <a:gd name="T90" fmla="*/ 168 w 176"/>
              <a:gd name="T91" fmla="*/ 161 h 177"/>
              <a:gd name="T92" fmla="*/ 108 w 176"/>
              <a:gd name="T93" fmla="*/ 141 h 177"/>
              <a:gd name="T94" fmla="*/ 44 w 176"/>
              <a:gd name="T95" fmla="*/ 117 h 177"/>
              <a:gd name="T96" fmla="*/ 44 w 176"/>
              <a:gd name="T97" fmla="*/ 125 h 177"/>
              <a:gd name="T98" fmla="*/ 156 w 176"/>
              <a:gd name="T99" fmla="*/ 125 h 177"/>
              <a:gd name="T100" fmla="*/ 148 w 176"/>
              <a:gd name="T101" fmla="*/ 125 h 177"/>
              <a:gd name="T102" fmla="*/ 108 w 176"/>
              <a:gd name="T103" fmla="*/ 149 h 177"/>
              <a:gd name="T104" fmla="*/ 28 w 176"/>
              <a:gd name="T105" fmla="*/ 117 h 177"/>
              <a:gd name="T106" fmla="*/ 28 w 176"/>
              <a:gd name="T107" fmla="*/ 125 h 177"/>
              <a:gd name="T108" fmla="*/ 20 w 176"/>
              <a:gd name="T109" fmla="*/ 101 h 177"/>
              <a:gd name="T110" fmla="*/ 28 w 176"/>
              <a:gd name="T111" fmla="*/ 101 h 177"/>
              <a:gd name="T112" fmla="*/ 20 w 176"/>
              <a:gd name="T113" fmla="*/ 141 h 177"/>
              <a:gd name="T114" fmla="*/ 20 w 176"/>
              <a:gd name="T115" fmla="*/ 157 h 177"/>
              <a:gd name="T116" fmla="*/ 20 w 176"/>
              <a:gd name="T117" fmla="*/ 149 h 177"/>
              <a:gd name="T118" fmla="*/ 44 w 176"/>
              <a:gd name="T119" fmla="*/ 133 h 177"/>
              <a:gd name="T120" fmla="*/ 52 w 176"/>
              <a:gd name="T121" fmla="*/ 133 h 177"/>
              <a:gd name="T122" fmla="*/ 44 w 176"/>
              <a:gd name="T123" fmla="*/ 14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6" h="177">
                <a:moveTo>
                  <a:pt x="76" y="141"/>
                </a:moveTo>
                <a:cubicBezTo>
                  <a:pt x="84" y="141"/>
                  <a:pt x="84" y="141"/>
                  <a:pt x="84" y="141"/>
                </a:cubicBezTo>
                <a:cubicBezTo>
                  <a:pt x="84" y="133"/>
                  <a:pt x="84" y="133"/>
                  <a:pt x="84" y="133"/>
                </a:cubicBezTo>
                <a:cubicBezTo>
                  <a:pt x="76" y="133"/>
                  <a:pt x="76" y="133"/>
                  <a:pt x="76" y="133"/>
                </a:cubicBezTo>
                <a:lnTo>
                  <a:pt x="76" y="141"/>
                </a:lnTo>
                <a:close/>
                <a:moveTo>
                  <a:pt x="92" y="141"/>
                </a:moveTo>
                <a:cubicBezTo>
                  <a:pt x="100" y="141"/>
                  <a:pt x="100" y="141"/>
                  <a:pt x="100" y="141"/>
                </a:cubicBezTo>
                <a:cubicBezTo>
                  <a:pt x="100" y="133"/>
                  <a:pt x="100" y="133"/>
                  <a:pt x="100" y="133"/>
                </a:cubicBezTo>
                <a:cubicBezTo>
                  <a:pt x="92" y="133"/>
                  <a:pt x="92" y="133"/>
                  <a:pt x="92" y="133"/>
                </a:cubicBezTo>
                <a:lnTo>
                  <a:pt x="92" y="141"/>
                </a:lnTo>
                <a:close/>
                <a:moveTo>
                  <a:pt x="76" y="101"/>
                </a:moveTo>
                <a:cubicBezTo>
                  <a:pt x="68" y="101"/>
                  <a:pt x="68" y="101"/>
                  <a:pt x="68" y="101"/>
                </a:cubicBezTo>
                <a:cubicBezTo>
                  <a:pt x="68" y="109"/>
                  <a:pt x="68" y="109"/>
                  <a:pt x="68" y="109"/>
                </a:cubicBezTo>
                <a:cubicBezTo>
                  <a:pt x="76" y="109"/>
                  <a:pt x="76" y="109"/>
                  <a:pt x="76" y="109"/>
                </a:cubicBezTo>
                <a:lnTo>
                  <a:pt x="76" y="101"/>
                </a:lnTo>
                <a:close/>
                <a:moveTo>
                  <a:pt x="92" y="117"/>
                </a:moveTo>
                <a:cubicBezTo>
                  <a:pt x="84" y="117"/>
                  <a:pt x="84" y="117"/>
                  <a:pt x="84" y="117"/>
                </a:cubicBezTo>
                <a:cubicBezTo>
                  <a:pt x="84" y="125"/>
                  <a:pt x="84" y="125"/>
                  <a:pt x="84" y="125"/>
                </a:cubicBezTo>
                <a:cubicBezTo>
                  <a:pt x="92" y="125"/>
                  <a:pt x="92" y="125"/>
                  <a:pt x="92" y="125"/>
                </a:cubicBezTo>
                <a:lnTo>
                  <a:pt x="92" y="117"/>
                </a:lnTo>
                <a:close/>
                <a:moveTo>
                  <a:pt x="76" y="117"/>
                </a:moveTo>
                <a:cubicBezTo>
                  <a:pt x="68" y="117"/>
                  <a:pt x="68" y="117"/>
                  <a:pt x="68" y="117"/>
                </a:cubicBezTo>
                <a:cubicBezTo>
                  <a:pt x="68" y="125"/>
                  <a:pt x="68" y="125"/>
                  <a:pt x="68" y="125"/>
                </a:cubicBezTo>
                <a:cubicBezTo>
                  <a:pt x="76" y="125"/>
                  <a:pt x="76" y="125"/>
                  <a:pt x="76" y="125"/>
                </a:cubicBezTo>
                <a:lnTo>
                  <a:pt x="76" y="117"/>
                </a:lnTo>
                <a:close/>
                <a:moveTo>
                  <a:pt x="60" y="101"/>
                </a:moveTo>
                <a:cubicBezTo>
                  <a:pt x="52" y="101"/>
                  <a:pt x="52" y="101"/>
                  <a:pt x="52" y="101"/>
                </a:cubicBezTo>
                <a:cubicBezTo>
                  <a:pt x="52" y="109"/>
                  <a:pt x="52" y="109"/>
                  <a:pt x="52" y="109"/>
                </a:cubicBezTo>
                <a:cubicBezTo>
                  <a:pt x="60" y="109"/>
                  <a:pt x="60" y="109"/>
                  <a:pt x="60" y="109"/>
                </a:cubicBezTo>
                <a:lnTo>
                  <a:pt x="60" y="101"/>
                </a:lnTo>
                <a:close/>
                <a:moveTo>
                  <a:pt x="60" y="117"/>
                </a:moveTo>
                <a:cubicBezTo>
                  <a:pt x="52" y="117"/>
                  <a:pt x="52" y="117"/>
                  <a:pt x="52" y="117"/>
                </a:cubicBezTo>
                <a:cubicBezTo>
                  <a:pt x="52" y="125"/>
                  <a:pt x="52" y="125"/>
                  <a:pt x="52" y="125"/>
                </a:cubicBezTo>
                <a:cubicBezTo>
                  <a:pt x="60" y="125"/>
                  <a:pt x="60" y="125"/>
                  <a:pt x="60" y="125"/>
                </a:cubicBezTo>
                <a:lnTo>
                  <a:pt x="60" y="117"/>
                </a:lnTo>
                <a:close/>
                <a:moveTo>
                  <a:pt x="60" y="141"/>
                </a:moveTo>
                <a:cubicBezTo>
                  <a:pt x="68" y="141"/>
                  <a:pt x="68" y="141"/>
                  <a:pt x="68" y="141"/>
                </a:cubicBezTo>
                <a:cubicBezTo>
                  <a:pt x="68" y="133"/>
                  <a:pt x="68" y="133"/>
                  <a:pt x="68" y="133"/>
                </a:cubicBezTo>
                <a:cubicBezTo>
                  <a:pt x="60" y="133"/>
                  <a:pt x="60" y="133"/>
                  <a:pt x="60" y="133"/>
                </a:cubicBezTo>
                <a:lnTo>
                  <a:pt x="60" y="141"/>
                </a:lnTo>
                <a:close/>
                <a:moveTo>
                  <a:pt x="44" y="101"/>
                </a:moveTo>
                <a:cubicBezTo>
                  <a:pt x="36" y="101"/>
                  <a:pt x="36" y="101"/>
                  <a:pt x="36" y="101"/>
                </a:cubicBezTo>
                <a:cubicBezTo>
                  <a:pt x="36" y="109"/>
                  <a:pt x="36" y="109"/>
                  <a:pt x="36" y="109"/>
                </a:cubicBezTo>
                <a:cubicBezTo>
                  <a:pt x="44" y="109"/>
                  <a:pt x="44" y="109"/>
                  <a:pt x="44" y="109"/>
                </a:cubicBezTo>
                <a:lnTo>
                  <a:pt x="44" y="101"/>
                </a:lnTo>
                <a:close/>
                <a:moveTo>
                  <a:pt x="92" y="101"/>
                </a:moveTo>
                <a:cubicBezTo>
                  <a:pt x="84" y="101"/>
                  <a:pt x="84" y="101"/>
                  <a:pt x="84" y="101"/>
                </a:cubicBezTo>
                <a:cubicBezTo>
                  <a:pt x="84" y="109"/>
                  <a:pt x="84" y="109"/>
                  <a:pt x="84" y="109"/>
                </a:cubicBezTo>
                <a:cubicBezTo>
                  <a:pt x="92" y="109"/>
                  <a:pt x="92" y="109"/>
                  <a:pt x="92" y="109"/>
                </a:cubicBezTo>
                <a:lnTo>
                  <a:pt x="92" y="101"/>
                </a:lnTo>
                <a:close/>
                <a:moveTo>
                  <a:pt x="140" y="101"/>
                </a:moveTo>
                <a:cubicBezTo>
                  <a:pt x="132" y="101"/>
                  <a:pt x="132" y="101"/>
                  <a:pt x="132" y="101"/>
                </a:cubicBezTo>
                <a:cubicBezTo>
                  <a:pt x="132" y="109"/>
                  <a:pt x="132" y="109"/>
                  <a:pt x="132" y="109"/>
                </a:cubicBezTo>
                <a:cubicBezTo>
                  <a:pt x="140" y="109"/>
                  <a:pt x="140" y="109"/>
                  <a:pt x="140" y="109"/>
                </a:cubicBezTo>
                <a:lnTo>
                  <a:pt x="140" y="101"/>
                </a:lnTo>
                <a:close/>
                <a:moveTo>
                  <a:pt x="124" y="101"/>
                </a:moveTo>
                <a:cubicBezTo>
                  <a:pt x="116" y="101"/>
                  <a:pt x="116" y="101"/>
                  <a:pt x="116" y="101"/>
                </a:cubicBezTo>
                <a:cubicBezTo>
                  <a:pt x="116" y="109"/>
                  <a:pt x="116" y="109"/>
                  <a:pt x="116" y="109"/>
                </a:cubicBezTo>
                <a:cubicBezTo>
                  <a:pt x="124" y="109"/>
                  <a:pt x="124" y="109"/>
                  <a:pt x="124" y="109"/>
                </a:cubicBezTo>
                <a:lnTo>
                  <a:pt x="124" y="101"/>
                </a:lnTo>
                <a:close/>
                <a:moveTo>
                  <a:pt x="140" y="117"/>
                </a:moveTo>
                <a:cubicBezTo>
                  <a:pt x="132" y="117"/>
                  <a:pt x="132" y="117"/>
                  <a:pt x="132" y="117"/>
                </a:cubicBezTo>
                <a:cubicBezTo>
                  <a:pt x="132" y="125"/>
                  <a:pt x="132" y="125"/>
                  <a:pt x="132" y="125"/>
                </a:cubicBezTo>
                <a:cubicBezTo>
                  <a:pt x="140" y="125"/>
                  <a:pt x="140" y="125"/>
                  <a:pt x="140" y="125"/>
                </a:cubicBezTo>
                <a:lnTo>
                  <a:pt x="140" y="117"/>
                </a:lnTo>
                <a:close/>
                <a:moveTo>
                  <a:pt x="124" y="117"/>
                </a:moveTo>
                <a:cubicBezTo>
                  <a:pt x="116" y="117"/>
                  <a:pt x="116" y="117"/>
                  <a:pt x="116" y="117"/>
                </a:cubicBezTo>
                <a:cubicBezTo>
                  <a:pt x="116" y="125"/>
                  <a:pt x="116" y="125"/>
                  <a:pt x="116" y="125"/>
                </a:cubicBezTo>
                <a:cubicBezTo>
                  <a:pt x="124" y="125"/>
                  <a:pt x="124" y="125"/>
                  <a:pt x="124" y="125"/>
                </a:cubicBezTo>
                <a:lnTo>
                  <a:pt x="124" y="117"/>
                </a:lnTo>
                <a:close/>
                <a:moveTo>
                  <a:pt x="108" y="117"/>
                </a:moveTo>
                <a:cubicBezTo>
                  <a:pt x="100" y="117"/>
                  <a:pt x="100" y="117"/>
                  <a:pt x="100" y="117"/>
                </a:cubicBezTo>
                <a:cubicBezTo>
                  <a:pt x="100" y="125"/>
                  <a:pt x="100" y="125"/>
                  <a:pt x="100" y="125"/>
                </a:cubicBezTo>
                <a:cubicBezTo>
                  <a:pt x="108" y="125"/>
                  <a:pt x="108" y="125"/>
                  <a:pt x="108" y="125"/>
                </a:cubicBezTo>
                <a:lnTo>
                  <a:pt x="108" y="117"/>
                </a:lnTo>
                <a:close/>
                <a:moveTo>
                  <a:pt x="108" y="101"/>
                </a:moveTo>
                <a:cubicBezTo>
                  <a:pt x="100" y="101"/>
                  <a:pt x="100" y="101"/>
                  <a:pt x="100" y="101"/>
                </a:cubicBezTo>
                <a:cubicBezTo>
                  <a:pt x="100" y="109"/>
                  <a:pt x="100" y="109"/>
                  <a:pt x="100" y="109"/>
                </a:cubicBezTo>
                <a:cubicBezTo>
                  <a:pt x="108" y="109"/>
                  <a:pt x="108" y="109"/>
                  <a:pt x="108" y="109"/>
                </a:cubicBezTo>
                <a:lnTo>
                  <a:pt x="108" y="101"/>
                </a:lnTo>
                <a:close/>
                <a:moveTo>
                  <a:pt x="148" y="109"/>
                </a:moveTo>
                <a:cubicBezTo>
                  <a:pt x="156" y="109"/>
                  <a:pt x="156" y="109"/>
                  <a:pt x="156" y="109"/>
                </a:cubicBezTo>
                <a:cubicBezTo>
                  <a:pt x="156" y="101"/>
                  <a:pt x="156" y="101"/>
                  <a:pt x="156" y="101"/>
                </a:cubicBezTo>
                <a:cubicBezTo>
                  <a:pt x="148" y="101"/>
                  <a:pt x="148" y="101"/>
                  <a:pt x="148" y="101"/>
                </a:cubicBezTo>
                <a:lnTo>
                  <a:pt x="148" y="109"/>
                </a:lnTo>
                <a:close/>
                <a:moveTo>
                  <a:pt x="132" y="133"/>
                </a:moveTo>
                <a:cubicBezTo>
                  <a:pt x="124" y="133"/>
                  <a:pt x="124" y="133"/>
                  <a:pt x="124" y="133"/>
                </a:cubicBezTo>
                <a:cubicBezTo>
                  <a:pt x="124" y="141"/>
                  <a:pt x="124" y="141"/>
                  <a:pt x="124" y="141"/>
                </a:cubicBezTo>
                <a:cubicBezTo>
                  <a:pt x="132" y="141"/>
                  <a:pt x="132" y="141"/>
                  <a:pt x="132" y="141"/>
                </a:cubicBezTo>
                <a:lnTo>
                  <a:pt x="132" y="133"/>
                </a:lnTo>
                <a:close/>
                <a:moveTo>
                  <a:pt x="148" y="157"/>
                </a:moveTo>
                <a:cubicBezTo>
                  <a:pt x="156" y="157"/>
                  <a:pt x="156" y="157"/>
                  <a:pt x="156" y="157"/>
                </a:cubicBezTo>
                <a:cubicBezTo>
                  <a:pt x="156" y="149"/>
                  <a:pt x="156" y="149"/>
                  <a:pt x="156" y="149"/>
                </a:cubicBezTo>
                <a:cubicBezTo>
                  <a:pt x="148" y="149"/>
                  <a:pt x="148" y="149"/>
                  <a:pt x="148" y="149"/>
                </a:cubicBezTo>
                <a:lnTo>
                  <a:pt x="148" y="157"/>
                </a:lnTo>
                <a:close/>
                <a:moveTo>
                  <a:pt x="132" y="157"/>
                </a:moveTo>
                <a:cubicBezTo>
                  <a:pt x="140" y="157"/>
                  <a:pt x="140" y="157"/>
                  <a:pt x="140" y="157"/>
                </a:cubicBezTo>
                <a:cubicBezTo>
                  <a:pt x="140" y="149"/>
                  <a:pt x="140" y="149"/>
                  <a:pt x="140" y="149"/>
                </a:cubicBezTo>
                <a:cubicBezTo>
                  <a:pt x="132" y="149"/>
                  <a:pt x="132" y="149"/>
                  <a:pt x="132" y="149"/>
                </a:cubicBezTo>
                <a:lnTo>
                  <a:pt x="132" y="157"/>
                </a:lnTo>
                <a:close/>
                <a:moveTo>
                  <a:pt x="116" y="157"/>
                </a:moveTo>
                <a:cubicBezTo>
                  <a:pt x="124" y="157"/>
                  <a:pt x="124" y="157"/>
                  <a:pt x="124" y="157"/>
                </a:cubicBezTo>
                <a:cubicBezTo>
                  <a:pt x="124" y="149"/>
                  <a:pt x="124" y="149"/>
                  <a:pt x="124" y="149"/>
                </a:cubicBezTo>
                <a:cubicBezTo>
                  <a:pt x="116" y="149"/>
                  <a:pt x="116" y="149"/>
                  <a:pt x="116" y="149"/>
                </a:cubicBezTo>
                <a:lnTo>
                  <a:pt x="116" y="157"/>
                </a:lnTo>
                <a:close/>
                <a:moveTo>
                  <a:pt x="140" y="141"/>
                </a:moveTo>
                <a:cubicBezTo>
                  <a:pt x="156" y="141"/>
                  <a:pt x="156" y="141"/>
                  <a:pt x="156" y="141"/>
                </a:cubicBezTo>
                <a:cubicBezTo>
                  <a:pt x="156" y="133"/>
                  <a:pt x="156" y="133"/>
                  <a:pt x="156" y="133"/>
                </a:cubicBezTo>
                <a:cubicBezTo>
                  <a:pt x="140" y="133"/>
                  <a:pt x="140" y="133"/>
                  <a:pt x="140" y="133"/>
                </a:cubicBezTo>
                <a:lnTo>
                  <a:pt x="140" y="141"/>
                </a:lnTo>
                <a:close/>
                <a:moveTo>
                  <a:pt x="160" y="81"/>
                </a:moveTo>
                <a:cubicBezTo>
                  <a:pt x="89" y="81"/>
                  <a:pt x="89" y="81"/>
                  <a:pt x="89" y="81"/>
                </a:cubicBezTo>
                <a:cubicBezTo>
                  <a:pt x="88" y="78"/>
                  <a:pt x="88" y="75"/>
                  <a:pt x="89" y="72"/>
                </a:cubicBezTo>
                <a:cubicBezTo>
                  <a:pt x="90" y="65"/>
                  <a:pt x="96" y="60"/>
                  <a:pt x="106" y="57"/>
                </a:cubicBezTo>
                <a:cubicBezTo>
                  <a:pt x="122" y="51"/>
                  <a:pt x="129" y="41"/>
                  <a:pt x="132" y="34"/>
                </a:cubicBezTo>
                <a:cubicBezTo>
                  <a:pt x="136" y="24"/>
                  <a:pt x="137" y="13"/>
                  <a:pt x="134" y="4"/>
                </a:cubicBezTo>
                <a:cubicBezTo>
                  <a:pt x="133" y="1"/>
                  <a:pt x="131" y="0"/>
                  <a:pt x="129" y="1"/>
                </a:cubicBezTo>
                <a:cubicBezTo>
                  <a:pt x="126" y="2"/>
                  <a:pt x="125" y="4"/>
                  <a:pt x="126" y="6"/>
                </a:cubicBezTo>
                <a:cubicBezTo>
                  <a:pt x="131" y="21"/>
                  <a:pt x="126" y="41"/>
                  <a:pt x="103" y="49"/>
                </a:cubicBezTo>
                <a:cubicBezTo>
                  <a:pt x="87" y="54"/>
                  <a:pt x="82" y="63"/>
                  <a:pt x="81" y="70"/>
                </a:cubicBezTo>
                <a:cubicBezTo>
                  <a:pt x="80" y="73"/>
                  <a:pt x="80" y="77"/>
                  <a:pt x="81" y="81"/>
                </a:cubicBezTo>
                <a:cubicBezTo>
                  <a:pt x="16" y="81"/>
                  <a:pt x="16" y="81"/>
                  <a:pt x="16" y="81"/>
                </a:cubicBezTo>
                <a:cubicBezTo>
                  <a:pt x="7" y="81"/>
                  <a:pt x="0" y="88"/>
                  <a:pt x="0" y="97"/>
                </a:cubicBezTo>
                <a:cubicBezTo>
                  <a:pt x="0" y="161"/>
                  <a:pt x="0" y="161"/>
                  <a:pt x="0" y="161"/>
                </a:cubicBezTo>
                <a:cubicBezTo>
                  <a:pt x="0" y="170"/>
                  <a:pt x="7" y="177"/>
                  <a:pt x="16" y="177"/>
                </a:cubicBezTo>
                <a:cubicBezTo>
                  <a:pt x="160" y="177"/>
                  <a:pt x="160" y="177"/>
                  <a:pt x="160" y="177"/>
                </a:cubicBezTo>
                <a:cubicBezTo>
                  <a:pt x="169" y="177"/>
                  <a:pt x="176" y="170"/>
                  <a:pt x="176" y="161"/>
                </a:cubicBezTo>
                <a:cubicBezTo>
                  <a:pt x="176" y="97"/>
                  <a:pt x="176" y="97"/>
                  <a:pt x="176" y="97"/>
                </a:cubicBezTo>
                <a:cubicBezTo>
                  <a:pt x="176" y="88"/>
                  <a:pt x="169" y="81"/>
                  <a:pt x="160" y="81"/>
                </a:cubicBezTo>
                <a:moveTo>
                  <a:pt x="168" y="161"/>
                </a:moveTo>
                <a:cubicBezTo>
                  <a:pt x="168" y="165"/>
                  <a:pt x="164" y="169"/>
                  <a:pt x="160" y="169"/>
                </a:cubicBezTo>
                <a:cubicBezTo>
                  <a:pt x="16" y="169"/>
                  <a:pt x="16" y="169"/>
                  <a:pt x="16" y="169"/>
                </a:cubicBezTo>
                <a:cubicBezTo>
                  <a:pt x="12" y="169"/>
                  <a:pt x="8" y="165"/>
                  <a:pt x="8" y="161"/>
                </a:cubicBezTo>
                <a:cubicBezTo>
                  <a:pt x="8" y="97"/>
                  <a:pt x="8" y="97"/>
                  <a:pt x="8" y="97"/>
                </a:cubicBezTo>
                <a:cubicBezTo>
                  <a:pt x="8" y="93"/>
                  <a:pt x="12" y="89"/>
                  <a:pt x="16" y="89"/>
                </a:cubicBezTo>
                <a:cubicBezTo>
                  <a:pt x="160" y="89"/>
                  <a:pt x="160" y="89"/>
                  <a:pt x="160" y="89"/>
                </a:cubicBezTo>
                <a:cubicBezTo>
                  <a:pt x="164" y="89"/>
                  <a:pt x="168" y="93"/>
                  <a:pt x="168" y="97"/>
                </a:cubicBezTo>
                <a:lnTo>
                  <a:pt x="168" y="161"/>
                </a:lnTo>
                <a:close/>
                <a:moveTo>
                  <a:pt x="116" y="133"/>
                </a:moveTo>
                <a:cubicBezTo>
                  <a:pt x="108" y="133"/>
                  <a:pt x="108" y="133"/>
                  <a:pt x="108" y="133"/>
                </a:cubicBezTo>
                <a:cubicBezTo>
                  <a:pt x="108" y="141"/>
                  <a:pt x="108" y="141"/>
                  <a:pt x="108" y="141"/>
                </a:cubicBezTo>
                <a:cubicBezTo>
                  <a:pt x="116" y="141"/>
                  <a:pt x="116" y="141"/>
                  <a:pt x="116" y="141"/>
                </a:cubicBezTo>
                <a:lnTo>
                  <a:pt x="116" y="133"/>
                </a:lnTo>
                <a:close/>
                <a:moveTo>
                  <a:pt x="44" y="117"/>
                </a:moveTo>
                <a:cubicBezTo>
                  <a:pt x="36" y="117"/>
                  <a:pt x="36" y="117"/>
                  <a:pt x="36" y="117"/>
                </a:cubicBezTo>
                <a:cubicBezTo>
                  <a:pt x="36" y="125"/>
                  <a:pt x="36" y="125"/>
                  <a:pt x="36" y="125"/>
                </a:cubicBezTo>
                <a:cubicBezTo>
                  <a:pt x="44" y="125"/>
                  <a:pt x="44" y="125"/>
                  <a:pt x="44" y="125"/>
                </a:cubicBezTo>
                <a:lnTo>
                  <a:pt x="44" y="117"/>
                </a:lnTo>
                <a:close/>
                <a:moveTo>
                  <a:pt x="148" y="125"/>
                </a:moveTo>
                <a:cubicBezTo>
                  <a:pt x="156" y="125"/>
                  <a:pt x="156" y="125"/>
                  <a:pt x="156" y="125"/>
                </a:cubicBezTo>
                <a:cubicBezTo>
                  <a:pt x="156" y="117"/>
                  <a:pt x="156" y="117"/>
                  <a:pt x="156" y="117"/>
                </a:cubicBezTo>
                <a:cubicBezTo>
                  <a:pt x="148" y="117"/>
                  <a:pt x="148" y="117"/>
                  <a:pt x="148" y="117"/>
                </a:cubicBezTo>
                <a:lnTo>
                  <a:pt x="148" y="125"/>
                </a:lnTo>
                <a:close/>
                <a:moveTo>
                  <a:pt x="52" y="157"/>
                </a:moveTo>
                <a:cubicBezTo>
                  <a:pt x="108" y="157"/>
                  <a:pt x="108" y="157"/>
                  <a:pt x="108" y="157"/>
                </a:cubicBezTo>
                <a:cubicBezTo>
                  <a:pt x="108" y="149"/>
                  <a:pt x="108" y="149"/>
                  <a:pt x="108" y="149"/>
                </a:cubicBezTo>
                <a:cubicBezTo>
                  <a:pt x="52" y="149"/>
                  <a:pt x="52" y="149"/>
                  <a:pt x="52" y="149"/>
                </a:cubicBezTo>
                <a:lnTo>
                  <a:pt x="52" y="157"/>
                </a:lnTo>
                <a:close/>
                <a:moveTo>
                  <a:pt x="28" y="117"/>
                </a:moveTo>
                <a:cubicBezTo>
                  <a:pt x="20" y="117"/>
                  <a:pt x="20" y="117"/>
                  <a:pt x="20" y="117"/>
                </a:cubicBezTo>
                <a:cubicBezTo>
                  <a:pt x="20" y="125"/>
                  <a:pt x="20" y="125"/>
                  <a:pt x="20" y="125"/>
                </a:cubicBezTo>
                <a:cubicBezTo>
                  <a:pt x="28" y="125"/>
                  <a:pt x="28" y="125"/>
                  <a:pt x="28" y="125"/>
                </a:cubicBezTo>
                <a:lnTo>
                  <a:pt x="28" y="117"/>
                </a:lnTo>
                <a:close/>
                <a:moveTo>
                  <a:pt x="28" y="101"/>
                </a:moveTo>
                <a:cubicBezTo>
                  <a:pt x="20" y="101"/>
                  <a:pt x="20" y="101"/>
                  <a:pt x="20" y="101"/>
                </a:cubicBezTo>
                <a:cubicBezTo>
                  <a:pt x="20" y="109"/>
                  <a:pt x="20" y="109"/>
                  <a:pt x="20" y="109"/>
                </a:cubicBezTo>
                <a:cubicBezTo>
                  <a:pt x="28" y="109"/>
                  <a:pt x="28" y="109"/>
                  <a:pt x="28" y="109"/>
                </a:cubicBezTo>
                <a:lnTo>
                  <a:pt x="28" y="101"/>
                </a:lnTo>
                <a:close/>
                <a:moveTo>
                  <a:pt x="36" y="133"/>
                </a:moveTo>
                <a:cubicBezTo>
                  <a:pt x="20" y="133"/>
                  <a:pt x="20" y="133"/>
                  <a:pt x="20" y="133"/>
                </a:cubicBezTo>
                <a:cubicBezTo>
                  <a:pt x="20" y="141"/>
                  <a:pt x="20" y="141"/>
                  <a:pt x="20" y="141"/>
                </a:cubicBezTo>
                <a:cubicBezTo>
                  <a:pt x="36" y="141"/>
                  <a:pt x="36" y="141"/>
                  <a:pt x="36" y="141"/>
                </a:cubicBezTo>
                <a:lnTo>
                  <a:pt x="36" y="133"/>
                </a:lnTo>
                <a:close/>
                <a:moveTo>
                  <a:pt x="20" y="157"/>
                </a:moveTo>
                <a:cubicBezTo>
                  <a:pt x="28" y="157"/>
                  <a:pt x="28" y="157"/>
                  <a:pt x="28" y="157"/>
                </a:cubicBezTo>
                <a:cubicBezTo>
                  <a:pt x="28" y="149"/>
                  <a:pt x="28" y="149"/>
                  <a:pt x="28" y="149"/>
                </a:cubicBezTo>
                <a:cubicBezTo>
                  <a:pt x="20" y="149"/>
                  <a:pt x="20" y="149"/>
                  <a:pt x="20" y="149"/>
                </a:cubicBezTo>
                <a:lnTo>
                  <a:pt x="20" y="157"/>
                </a:lnTo>
                <a:close/>
                <a:moveTo>
                  <a:pt x="52" y="133"/>
                </a:moveTo>
                <a:cubicBezTo>
                  <a:pt x="44" y="133"/>
                  <a:pt x="44" y="133"/>
                  <a:pt x="44" y="133"/>
                </a:cubicBezTo>
                <a:cubicBezTo>
                  <a:pt x="44" y="141"/>
                  <a:pt x="44" y="141"/>
                  <a:pt x="44" y="141"/>
                </a:cubicBezTo>
                <a:cubicBezTo>
                  <a:pt x="52" y="141"/>
                  <a:pt x="52" y="141"/>
                  <a:pt x="52" y="141"/>
                </a:cubicBezTo>
                <a:lnTo>
                  <a:pt x="52" y="133"/>
                </a:lnTo>
                <a:close/>
                <a:moveTo>
                  <a:pt x="36" y="157"/>
                </a:moveTo>
                <a:cubicBezTo>
                  <a:pt x="44" y="157"/>
                  <a:pt x="44" y="157"/>
                  <a:pt x="44" y="157"/>
                </a:cubicBezTo>
                <a:cubicBezTo>
                  <a:pt x="44" y="149"/>
                  <a:pt x="44" y="149"/>
                  <a:pt x="44" y="149"/>
                </a:cubicBezTo>
                <a:cubicBezTo>
                  <a:pt x="36" y="149"/>
                  <a:pt x="36" y="149"/>
                  <a:pt x="36" y="149"/>
                </a:cubicBezTo>
                <a:lnTo>
                  <a:pt x="36" y="15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sk-SK"/>
          </a:p>
        </p:txBody>
      </p:sp>
      <p:sp>
        <p:nvSpPr>
          <p:cNvPr id="69" name="TextBox 10">
            <a:extLst>
              <a:ext uri="{FF2B5EF4-FFF2-40B4-BE49-F238E27FC236}">
                <a16:creationId xmlns:a16="http://schemas.microsoft.com/office/drawing/2014/main" id="{2BC0FD6A-14A2-4AE2-B95A-0C5A0AFD647E}"/>
              </a:ext>
            </a:extLst>
          </p:cNvPr>
          <p:cNvSpPr txBox="1"/>
          <p:nvPr/>
        </p:nvSpPr>
        <p:spPr>
          <a:xfrm>
            <a:off x="719667" y="2090666"/>
            <a:ext cx="3208865" cy="830997"/>
          </a:xfrm>
          <a:prstGeom prst="rect">
            <a:avLst/>
          </a:prstGeom>
          <a:noFill/>
        </p:spPr>
        <p:txBody>
          <a:bodyPr wrap="square" rtlCol="0">
            <a:spAutoFit/>
          </a:bodyPr>
          <a:lstStyle>
            <a:defPPr>
              <a:defRPr lang="sk-SK"/>
            </a:defPPr>
            <a:lvl1pPr algn="ctr">
              <a:defRPr sz="2000">
                <a:solidFill>
                  <a:schemeClr val="tx1">
                    <a:lumMod val="50000"/>
                    <a:lumOff val="50000"/>
                  </a:schemeClr>
                </a:solidFill>
                <a:latin typeface="+mj-lt"/>
              </a:defRPr>
            </a:lvl1pPr>
          </a:lstStyle>
          <a:p>
            <a:r>
              <a:rPr lang="sk-SK" sz="1600" b="1" dirty="0">
                <a:solidFill>
                  <a:schemeClr val="accent6"/>
                </a:solidFill>
              </a:rPr>
              <a:t>Web prístup</a:t>
            </a:r>
          </a:p>
          <a:p>
            <a:r>
              <a:rPr lang="sk-SK" sz="1600" dirty="0">
                <a:solidFill>
                  <a:schemeClr val="accent6"/>
                </a:solidFill>
              </a:rPr>
              <a:t>pre všetky </a:t>
            </a:r>
            <a:r>
              <a:rPr lang="sk-SK" sz="1600" dirty="0" err="1">
                <a:solidFill>
                  <a:schemeClr val="accent6"/>
                </a:solidFill>
              </a:rPr>
              <a:t>datasety</a:t>
            </a:r>
            <a:endParaRPr lang="sk-SK" sz="1600" dirty="0">
              <a:solidFill>
                <a:schemeClr val="accent6"/>
              </a:solidFill>
            </a:endParaRPr>
          </a:p>
          <a:p>
            <a:endParaRPr lang="sk-SK" sz="1600" b="1" dirty="0">
              <a:solidFill>
                <a:schemeClr val="accent6"/>
              </a:solidFill>
            </a:endParaRPr>
          </a:p>
        </p:txBody>
      </p:sp>
      <p:sp>
        <p:nvSpPr>
          <p:cNvPr id="70" name="Rectangle 29">
            <a:extLst>
              <a:ext uri="{FF2B5EF4-FFF2-40B4-BE49-F238E27FC236}">
                <a16:creationId xmlns:a16="http://schemas.microsoft.com/office/drawing/2014/main" id="{24479419-8D00-41D8-AFA8-339F0E9B6613}"/>
              </a:ext>
            </a:extLst>
          </p:cNvPr>
          <p:cNvSpPr/>
          <p:nvPr/>
        </p:nvSpPr>
        <p:spPr>
          <a:xfrm>
            <a:off x="703749" y="2877029"/>
            <a:ext cx="3427984" cy="3277820"/>
          </a:xfrm>
          <a:prstGeom prst="rect">
            <a:avLst/>
          </a:prstGeom>
        </p:spPr>
        <p:txBody>
          <a:bodyPr wrap="square">
            <a:spAutoFit/>
          </a:bodyPr>
          <a:lstStyle/>
          <a:p>
            <a:pPr algn="ctr">
              <a:spcAft>
                <a:spcPts val="600"/>
              </a:spcAft>
            </a:pPr>
            <a:r>
              <a:rPr lang="sk-SK" sz="1200" dirty="0">
                <a:solidFill>
                  <a:schemeClr val="bg1"/>
                </a:solidFill>
              </a:rPr>
              <a:t>Prístup k dátam a službám platformy dostupný aj pre menšie a neštátne organizácie cez web bez potreby integrácie umožní </a:t>
            </a:r>
            <a:r>
              <a:rPr lang="sk-SK" sz="1200" b="1" dirty="0">
                <a:solidFill>
                  <a:schemeClr val="bg1"/>
                </a:solidFill>
              </a:rPr>
              <a:t>rýchlejšie a širšie uplatnenie princípu 1x a dosť v praxi</a:t>
            </a:r>
          </a:p>
          <a:p>
            <a:pPr algn="ctr">
              <a:spcAft>
                <a:spcPts val="600"/>
              </a:spcAft>
            </a:pPr>
            <a:r>
              <a:rPr lang="sk-SK" sz="1200" dirty="0">
                <a:solidFill>
                  <a:schemeClr val="bg1"/>
                </a:solidFill>
              </a:rPr>
              <a:t>Riešenie pre podriadené organizácie v rezortoch kde nie sú komplexné centrálne agendové IS na všetky kompetenčné oblasti.</a:t>
            </a:r>
          </a:p>
          <a:p>
            <a:pPr algn="ctr">
              <a:spcAft>
                <a:spcPts val="600"/>
              </a:spcAft>
            </a:pPr>
            <a:r>
              <a:rPr lang="sk-SK" sz="1200" dirty="0">
                <a:solidFill>
                  <a:schemeClr val="bg1"/>
                </a:solidFill>
              </a:rPr>
              <a:t>Použitie možné aj pre súkromný a neziskový sektor (po udelení súhlasu – pozri ďalej)</a:t>
            </a:r>
            <a:endParaRPr lang="sk-SK" sz="1200" b="1" dirty="0">
              <a:solidFill>
                <a:schemeClr val="bg1"/>
              </a:solidFill>
            </a:endParaRPr>
          </a:p>
          <a:p>
            <a:pPr algn="ctr"/>
            <a:r>
              <a:rPr lang="sk-SK" sz="1200" b="1" dirty="0">
                <a:solidFill>
                  <a:schemeClr val="bg1"/>
                </a:solidFill>
              </a:rPr>
              <a:t>Rozšírenie portálu pre </a:t>
            </a:r>
            <a:r>
              <a:rPr lang="sk-SK" sz="1200" b="1" dirty="0" err="1">
                <a:solidFill>
                  <a:schemeClr val="bg1"/>
                </a:solidFill>
              </a:rPr>
              <a:t>Quick</a:t>
            </a:r>
            <a:r>
              <a:rPr lang="sk-SK" sz="1200" b="1" dirty="0">
                <a:solidFill>
                  <a:schemeClr val="bg1"/>
                </a:solidFill>
              </a:rPr>
              <a:t> </a:t>
            </a:r>
            <a:r>
              <a:rPr lang="sk-SK" sz="1200" b="1" dirty="0" err="1">
                <a:solidFill>
                  <a:schemeClr val="bg1"/>
                </a:solidFill>
              </a:rPr>
              <a:t>Wins</a:t>
            </a:r>
            <a:r>
              <a:rPr lang="sk-SK" sz="1200" b="1" dirty="0">
                <a:solidFill>
                  <a:schemeClr val="bg1"/>
                </a:solidFill>
              </a:rPr>
              <a:t>  na štandardné univerzálne riešenie pre všetky typy dát a služieb </a:t>
            </a:r>
            <a:r>
              <a:rPr lang="sk-SK" sz="1200" dirty="0">
                <a:solidFill>
                  <a:schemeClr val="bg1"/>
                </a:solidFill>
              </a:rPr>
              <a:t>vrátane napr.</a:t>
            </a:r>
          </a:p>
          <a:p>
            <a:pPr marL="119063" indent="-119063" algn="ctr">
              <a:buFont typeface="Arial" pitchFamily="34" charset="0"/>
              <a:buChar char="•"/>
            </a:pPr>
            <a:r>
              <a:rPr lang="sk-SK" sz="1200" dirty="0">
                <a:solidFill>
                  <a:schemeClr val="bg1"/>
                </a:solidFill>
              </a:rPr>
              <a:t>zaručenej konverzie výstupov pre použitiu údajov v spise</a:t>
            </a:r>
          </a:p>
          <a:p>
            <a:pPr marL="119063" indent="-119063" algn="ctr">
              <a:buFont typeface="Arial" pitchFamily="34" charset="0"/>
              <a:buChar char="•"/>
            </a:pPr>
            <a:r>
              <a:rPr lang="sk-SK" sz="1200" dirty="0">
                <a:solidFill>
                  <a:schemeClr val="bg1"/>
                </a:solidFill>
              </a:rPr>
              <a:t>osobného profilu údajov pre úradníka</a:t>
            </a:r>
          </a:p>
          <a:p>
            <a:pPr algn="ctr">
              <a:spcAft>
                <a:spcPts val="600"/>
              </a:spcAft>
            </a:pPr>
            <a:endParaRPr lang="sk-SK" sz="1200" dirty="0">
              <a:solidFill>
                <a:schemeClr val="bg1"/>
              </a:solidFill>
            </a:endParaRPr>
          </a:p>
        </p:txBody>
      </p:sp>
      <p:grpSp>
        <p:nvGrpSpPr>
          <p:cNvPr id="71" name="Group 18"/>
          <p:cNvGrpSpPr/>
          <p:nvPr/>
        </p:nvGrpSpPr>
        <p:grpSpPr>
          <a:xfrm>
            <a:off x="4217987" y="1379483"/>
            <a:ext cx="3619693" cy="4496384"/>
            <a:chOff x="9023061" y="2756494"/>
            <a:chExt cx="2425699" cy="8382834"/>
          </a:xfrm>
        </p:grpSpPr>
        <p:sp>
          <p:nvSpPr>
            <p:cNvPr id="72" name="Rectangle 32"/>
            <p:cNvSpPr/>
            <p:nvPr/>
          </p:nvSpPr>
          <p:spPr>
            <a:xfrm>
              <a:off x="9041153" y="2756494"/>
              <a:ext cx="2389517" cy="324475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73" name="Rectangle 33"/>
            <p:cNvSpPr/>
            <p:nvPr/>
          </p:nvSpPr>
          <p:spPr>
            <a:xfrm>
              <a:off x="9041154" y="5160798"/>
              <a:ext cx="2389517" cy="59785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sk-SK" sz="1200"/>
            </a:p>
          </p:txBody>
        </p:sp>
        <p:sp>
          <p:nvSpPr>
            <p:cNvPr id="74" name="TextBox 37"/>
            <p:cNvSpPr txBox="1"/>
            <p:nvPr/>
          </p:nvSpPr>
          <p:spPr>
            <a:xfrm>
              <a:off x="9095758" y="3957523"/>
              <a:ext cx="2297908" cy="1090225"/>
            </a:xfrm>
            <a:prstGeom prst="rect">
              <a:avLst/>
            </a:prstGeom>
            <a:noFill/>
          </p:spPr>
          <p:txBody>
            <a:bodyPr wrap="square" rtlCol="0">
              <a:spAutoFit/>
            </a:bodyPr>
            <a:lstStyle/>
            <a:p>
              <a:pPr algn="ctr"/>
              <a:r>
                <a:rPr lang="sk-SK" sz="1600" b="1" dirty="0">
                  <a:solidFill>
                    <a:schemeClr val="accent1"/>
                  </a:solidFill>
                </a:rPr>
                <a:t>Služba </a:t>
              </a:r>
              <a:r>
                <a:rPr lang="en-US" sz="1600" b="1" dirty="0">
                  <a:solidFill>
                    <a:schemeClr val="accent1"/>
                  </a:solidFill>
                </a:rPr>
                <a:t>pre </a:t>
              </a:r>
              <a:r>
                <a:rPr lang="sk-SK" sz="1600" b="1" dirty="0">
                  <a:solidFill>
                    <a:schemeClr val="accent1"/>
                  </a:solidFill>
                </a:rPr>
                <a:t>automatickú distribúcia údajov</a:t>
              </a:r>
            </a:p>
          </p:txBody>
        </p:sp>
        <p:sp>
          <p:nvSpPr>
            <p:cNvPr id="75" name="Rectangle 38"/>
            <p:cNvSpPr/>
            <p:nvPr/>
          </p:nvSpPr>
          <p:spPr>
            <a:xfrm>
              <a:off x="9023061" y="5458321"/>
              <a:ext cx="2425699" cy="5336370"/>
            </a:xfrm>
            <a:prstGeom prst="rect">
              <a:avLst/>
            </a:prstGeom>
          </p:spPr>
          <p:txBody>
            <a:bodyPr wrap="square">
              <a:spAutoFit/>
            </a:bodyPr>
            <a:lstStyle/>
            <a:p>
              <a:pPr algn="ctr"/>
              <a:r>
                <a:rPr lang="sk-SK" sz="1200" b="1" dirty="0">
                  <a:solidFill>
                    <a:schemeClr val="bg1"/>
                  </a:solidFill>
                </a:rPr>
                <a:t>Vytvorenie novej „</a:t>
              </a:r>
              <a:r>
                <a:rPr lang="sk-SK" sz="1200" b="1" dirty="0" err="1">
                  <a:solidFill>
                    <a:schemeClr val="bg1"/>
                  </a:solidFill>
                </a:rPr>
                <a:t>push</a:t>
              </a:r>
              <a:r>
                <a:rPr lang="sk-SK" sz="1200" b="1" dirty="0">
                  <a:solidFill>
                    <a:schemeClr val="bg1"/>
                  </a:solidFill>
                </a:rPr>
                <a:t>“ služby pre</a:t>
              </a:r>
            </a:p>
            <a:p>
              <a:pPr algn="ctr"/>
              <a:r>
                <a:rPr lang="sk-SK" sz="1200" b="1" dirty="0">
                  <a:solidFill>
                    <a:schemeClr val="bg1"/>
                  </a:solidFill>
                </a:rPr>
                <a:t>p</a:t>
              </a:r>
              <a:r>
                <a:rPr lang="en-US" sz="1200" b="1" dirty="0" err="1">
                  <a:solidFill>
                    <a:schemeClr val="bg1"/>
                  </a:solidFill>
                </a:rPr>
                <a:t>odpor</a:t>
              </a:r>
              <a:r>
                <a:rPr lang="sk-SK" sz="1200" b="1" dirty="0">
                  <a:solidFill>
                    <a:schemeClr val="bg1"/>
                  </a:solidFill>
                </a:rPr>
                <a:t>u</a:t>
              </a:r>
              <a:r>
                <a:rPr lang="en-US" sz="1200" b="1" dirty="0">
                  <a:solidFill>
                    <a:schemeClr val="bg1"/>
                  </a:solidFill>
                </a:rPr>
                <a:t> </a:t>
              </a:r>
              <a:r>
                <a:rPr lang="sk-SK" sz="1200" b="1" dirty="0">
                  <a:solidFill>
                    <a:schemeClr val="bg1"/>
                  </a:solidFill>
                </a:rPr>
                <a:t>realizácie </a:t>
              </a:r>
              <a:r>
                <a:rPr lang="sk-SK" sz="1200" b="1" dirty="0" err="1">
                  <a:solidFill>
                    <a:schemeClr val="bg1"/>
                  </a:solidFill>
                </a:rPr>
                <a:t>pr</a:t>
              </a:r>
              <a:r>
                <a:rPr lang="en-US" sz="1200" b="1" dirty="0">
                  <a:solidFill>
                    <a:schemeClr val="bg1"/>
                  </a:solidFill>
                </a:rPr>
                <a:t>o</a:t>
              </a:r>
              <a:r>
                <a:rPr lang="sk-SK" sz="1200" b="1" dirty="0">
                  <a:solidFill>
                    <a:schemeClr val="bg1"/>
                  </a:solidFill>
                </a:rPr>
                <a:t>aktívnych služieb  a </a:t>
              </a:r>
            </a:p>
            <a:p>
              <a:pPr algn="ctr"/>
              <a:r>
                <a:rPr lang="sk-SK" sz="1200" b="1" dirty="0">
                  <a:solidFill>
                    <a:schemeClr val="bg1"/>
                  </a:solidFill>
                </a:rPr>
                <a:t>zrušenia</a:t>
              </a:r>
              <a:r>
                <a:rPr lang="en-US" sz="1200" b="1" dirty="0">
                  <a:solidFill>
                    <a:schemeClr val="bg1"/>
                  </a:solidFill>
                </a:rPr>
                <a:t>/</a:t>
              </a:r>
              <a:r>
                <a:rPr lang="en-US" sz="1200" b="1" dirty="0" err="1">
                  <a:solidFill>
                    <a:schemeClr val="bg1"/>
                  </a:solidFill>
                </a:rPr>
                <a:t>uskuto</a:t>
              </a:r>
              <a:r>
                <a:rPr lang="sk-SK" sz="1200" b="1" dirty="0" err="1">
                  <a:solidFill>
                    <a:schemeClr val="bg1"/>
                  </a:solidFill>
                </a:rPr>
                <a:t>čnenia</a:t>
              </a:r>
              <a:r>
                <a:rPr lang="sk-SK" sz="1200" b="1" dirty="0">
                  <a:solidFill>
                    <a:schemeClr val="bg1"/>
                  </a:solidFill>
                </a:rPr>
                <a:t> oznamovacích povinností </a:t>
              </a:r>
              <a:endParaRPr lang="sk-SK" sz="1200" dirty="0">
                <a:solidFill>
                  <a:schemeClr val="bg1"/>
                </a:solidFill>
              </a:endParaRPr>
            </a:p>
            <a:p>
              <a:pPr algn="ctr"/>
              <a:endParaRPr lang="en-US" sz="1200" dirty="0">
                <a:solidFill>
                  <a:schemeClr val="bg1"/>
                </a:solidFill>
              </a:endParaRPr>
            </a:p>
            <a:p>
              <a:pPr algn="ctr"/>
              <a:r>
                <a:rPr lang="sk-SK" sz="1200" dirty="0">
                  <a:solidFill>
                    <a:schemeClr val="bg1"/>
                  </a:solidFill>
                </a:rPr>
                <a:t>Univerzálny nástroj pre OVM pre inicializáciu služieb podľa definovaných parametrov bez potreby vytvárania ďalších integrácií na ich strane (</a:t>
              </a:r>
              <a:r>
                <a:rPr lang="sk-SK" sz="1200" dirty="0" err="1">
                  <a:solidFill>
                    <a:schemeClr val="bg1"/>
                  </a:solidFill>
                </a:rPr>
                <a:t>economy</a:t>
              </a:r>
              <a:r>
                <a:rPr lang="sk-SK" sz="1200" dirty="0">
                  <a:solidFill>
                    <a:schemeClr val="bg1"/>
                  </a:solidFill>
                </a:rPr>
                <a:t> </a:t>
              </a:r>
              <a:r>
                <a:rPr lang="sk-SK" sz="1200" dirty="0" err="1">
                  <a:solidFill>
                    <a:schemeClr val="bg1"/>
                  </a:solidFill>
                </a:rPr>
                <a:t>of</a:t>
              </a:r>
              <a:r>
                <a:rPr lang="sk-SK" sz="1200" dirty="0">
                  <a:solidFill>
                    <a:schemeClr val="bg1"/>
                  </a:solidFill>
                </a:rPr>
                <a:t> </a:t>
              </a:r>
              <a:r>
                <a:rPr lang="sk-SK" sz="1200" dirty="0" err="1">
                  <a:solidFill>
                    <a:schemeClr val="bg1"/>
                  </a:solidFill>
                </a:rPr>
                <a:t>scale</a:t>
              </a:r>
              <a:r>
                <a:rPr lang="sk-SK" sz="1200" dirty="0">
                  <a:solidFill>
                    <a:schemeClr val="bg1"/>
                  </a:solidFill>
                </a:rPr>
                <a:t> - funkčnosť si </a:t>
              </a:r>
              <a:r>
                <a:rPr lang="en-US" sz="1200" dirty="0" err="1">
                  <a:solidFill>
                    <a:schemeClr val="bg1"/>
                  </a:solidFill>
                </a:rPr>
                <a:t>nevytv</a:t>
              </a:r>
              <a:r>
                <a:rPr lang="sk-SK" sz="1200" dirty="0" err="1">
                  <a:solidFill>
                    <a:schemeClr val="bg1"/>
                  </a:solidFill>
                </a:rPr>
                <a:t>ára</a:t>
              </a:r>
              <a:r>
                <a:rPr lang="sk-SK" sz="1200" dirty="0">
                  <a:solidFill>
                    <a:schemeClr val="bg1"/>
                  </a:solidFill>
                </a:rPr>
                <a:t> každý sám ale je poskytovaná ako štandardná služba)</a:t>
              </a:r>
            </a:p>
            <a:p>
              <a:pPr algn="ctr"/>
              <a:endParaRPr lang="sk-SK" sz="1200" dirty="0">
                <a:solidFill>
                  <a:schemeClr val="bg1"/>
                </a:solidFill>
              </a:endParaRPr>
            </a:p>
            <a:p>
              <a:pPr algn="ctr"/>
              <a:r>
                <a:rPr lang="sk-SK" sz="1200" dirty="0">
                  <a:solidFill>
                    <a:schemeClr val="bg1"/>
                  </a:solidFill>
                </a:rPr>
                <a:t>Príklad použitia: p</a:t>
              </a:r>
              <a:r>
                <a:rPr lang="en-US" sz="1200" dirty="0" err="1">
                  <a:solidFill>
                    <a:schemeClr val="bg1"/>
                  </a:solidFill>
                </a:rPr>
                <a:t>ri</a:t>
              </a:r>
              <a:r>
                <a:rPr lang="en-US" sz="1200" dirty="0">
                  <a:solidFill>
                    <a:schemeClr val="bg1"/>
                  </a:solidFill>
                </a:rPr>
                <a:t> </a:t>
              </a:r>
              <a:r>
                <a:rPr lang="sk-SK" sz="1200" dirty="0" err="1">
                  <a:solidFill>
                    <a:schemeClr val="bg1"/>
                  </a:solidFill>
                </a:rPr>
                <a:t>obdržaní</a:t>
              </a:r>
              <a:r>
                <a:rPr lang="sk-SK" sz="1200" dirty="0">
                  <a:solidFill>
                    <a:schemeClr val="bg1"/>
                  </a:solidFill>
                </a:rPr>
                <a:t> LV je mi automaticky ponúknutá aj zmena trvalého pobytu na novú adresu a v prípade jej uskutočnenia je táto informácia distribuovaná  na ďalších definovaných adresátov (pozri ďalej)</a:t>
              </a:r>
            </a:p>
          </p:txBody>
        </p:sp>
      </p:grpSp>
      <p:grpSp>
        <p:nvGrpSpPr>
          <p:cNvPr id="76" name="Group 27"/>
          <p:cNvGrpSpPr/>
          <p:nvPr/>
        </p:nvGrpSpPr>
        <p:grpSpPr>
          <a:xfrm>
            <a:off x="7882464" y="1379483"/>
            <a:ext cx="3580388" cy="4462516"/>
            <a:chOff x="14288613" y="3387890"/>
            <a:chExt cx="3131186" cy="7517062"/>
          </a:xfrm>
        </p:grpSpPr>
        <p:sp>
          <p:nvSpPr>
            <p:cNvPr id="77" name="Rectangle 50"/>
            <p:cNvSpPr/>
            <p:nvPr/>
          </p:nvSpPr>
          <p:spPr>
            <a:xfrm>
              <a:off x="14318363" y="3387890"/>
              <a:ext cx="3101436" cy="25500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78" name="Rectangle 51"/>
            <p:cNvSpPr/>
            <p:nvPr/>
          </p:nvSpPr>
          <p:spPr>
            <a:xfrm>
              <a:off x="14318361" y="5570960"/>
              <a:ext cx="3101435" cy="53339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79" name="TextBox 55"/>
            <p:cNvSpPr txBox="1"/>
            <p:nvPr/>
          </p:nvSpPr>
          <p:spPr>
            <a:xfrm>
              <a:off x="14376428" y="4467845"/>
              <a:ext cx="2898486" cy="921785"/>
            </a:xfrm>
            <a:prstGeom prst="rect">
              <a:avLst/>
            </a:prstGeom>
            <a:noFill/>
          </p:spPr>
          <p:txBody>
            <a:bodyPr wrap="square" rtlCol="0">
              <a:spAutoFit/>
            </a:bodyPr>
            <a:lstStyle/>
            <a:p>
              <a:pPr algn="ctr"/>
              <a:r>
                <a:rPr lang="sk-SK" sz="1600" b="1" dirty="0">
                  <a:solidFill>
                    <a:schemeClr val="accent1"/>
                  </a:solidFill>
                </a:rPr>
                <a:t>Služby pre správu súhlasov a </a:t>
              </a:r>
              <a:r>
                <a:rPr lang="en-US" sz="1600" b="1" dirty="0" err="1">
                  <a:solidFill>
                    <a:schemeClr val="accent1"/>
                  </a:solidFill>
                </a:rPr>
                <a:t>osobných</a:t>
              </a:r>
              <a:r>
                <a:rPr lang="en-US" sz="1600" b="1" dirty="0">
                  <a:solidFill>
                    <a:schemeClr val="accent1"/>
                  </a:solidFill>
                </a:rPr>
                <a:t> </a:t>
              </a:r>
              <a:r>
                <a:rPr lang="en-US" sz="1600" b="1" dirty="0" err="1">
                  <a:solidFill>
                    <a:schemeClr val="accent1"/>
                  </a:solidFill>
                </a:rPr>
                <a:t>údajov</a:t>
              </a:r>
              <a:endParaRPr lang="sk-SK" sz="1600" b="1" dirty="0">
                <a:solidFill>
                  <a:schemeClr val="accent1"/>
                </a:solidFill>
              </a:endParaRPr>
            </a:p>
          </p:txBody>
        </p:sp>
        <p:sp>
          <p:nvSpPr>
            <p:cNvPr id="80" name="Rectangle 56"/>
            <p:cNvSpPr/>
            <p:nvPr/>
          </p:nvSpPr>
          <p:spPr>
            <a:xfrm>
              <a:off x="14288613" y="5819048"/>
              <a:ext cx="3110180" cy="4821552"/>
            </a:xfrm>
            <a:prstGeom prst="rect">
              <a:avLst/>
            </a:prstGeom>
          </p:spPr>
          <p:txBody>
            <a:bodyPr wrap="square">
              <a:spAutoFit/>
            </a:bodyPr>
            <a:lstStyle/>
            <a:p>
              <a:pPr algn="ctr"/>
              <a:r>
                <a:rPr lang="sk-SK" sz="1200" b="1" dirty="0">
                  <a:solidFill>
                    <a:schemeClr val="bg1"/>
                  </a:solidFill>
                </a:rPr>
                <a:t>Manažment prístup</a:t>
              </a:r>
              <a:r>
                <a:rPr lang="en-US" sz="1200" b="1" dirty="0">
                  <a:solidFill>
                    <a:schemeClr val="bg1"/>
                  </a:solidFill>
                </a:rPr>
                <a:t>u</a:t>
              </a:r>
              <a:r>
                <a:rPr lang="sk-SK" sz="1200" b="1" dirty="0">
                  <a:solidFill>
                    <a:schemeClr val="bg1"/>
                  </a:solidFill>
                </a:rPr>
                <a:t> k údajom</a:t>
              </a:r>
              <a:endParaRPr lang="en-US" sz="1200" b="1" dirty="0">
                <a:solidFill>
                  <a:schemeClr val="bg1"/>
                </a:solidFill>
              </a:endParaRPr>
            </a:p>
            <a:p>
              <a:pPr algn="ctr"/>
              <a:r>
                <a:rPr lang="en-US" sz="1200" b="1" dirty="0">
                  <a:solidFill>
                    <a:schemeClr val="bg1"/>
                  </a:solidFill>
                </a:rPr>
                <a:t>o</a:t>
              </a:r>
              <a:r>
                <a:rPr lang="sk-SK" sz="1200" dirty="0" err="1">
                  <a:solidFill>
                    <a:schemeClr val="bg1"/>
                  </a:solidFill>
                </a:rPr>
                <a:t>bčan</a:t>
              </a:r>
              <a:r>
                <a:rPr lang="sk-SK" sz="1200" dirty="0">
                  <a:solidFill>
                    <a:schemeClr val="bg1"/>
                  </a:solidFill>
                </a:rPr>
                <a:t> má pod kontrolou využitie svojich údajov a môže zrýchliť konania povolením jednorazového prístupu</a:t>
              </a:r>
            </a:p>
            <a:p>
              <a:pPr algn="ctr"/>
              <a:endParaRPr lang="sk-SK" sz="1200" b="1" dirty="0">
                <a:solidFill>
                  <a:schemeClr val="bg1"/>
                </a:solidFill>
              </a:endParaRPr>
            </a:p>
            <a:p>
              <a:pPr algn="ctr"/>
              <a:r>
                <a:rPr lang="sk-SK" sz="1200" b="1" dirty="0" err="1">
                  <a:solidFill>
                    <a:schemeClr val="bg1"/>
                  </a:solidFill>
                </a:rPr>
                <a:t>Personalizované</a:t>
              </a:r>
              <a:r>
                <a:rPr lang="sk-SK" sz="1200" b="1" dirty="0">
                  <a:solidFill>
                    <a:schemeClr val="bg1"/>
                  </a:solidFill>
                </a:rPr>
                <a:t> služby</a:t>
              </a:r>
              <a:endParaRPr lang="en-US" sz="1200" b="1" dirty="0">
                <a:solidFill>
                  <a:schemeClr val="bg1"/>
                </a:solidFill>
              </a:endParaRPr>
            </a:p>
            <a:p>
              <a:pPr algn="ctr"/>
              <a:r>
                <a:rPr lang="en-US" sz="1200" dirty="0">
                  <a:solidFill>
                    <a:schemeClr val="bg1"/>
                  </a:solidFill>
                </a:rPr>
                <a:t>r</a:t>
              </a:r>
              <a:r>
                <a:rPr lang="sk-SK" sz="1200" dirty="0" err="1">
                  <a:solidFill>
                    <a:schemeClr val="bg1"/>
                  </a:solidFill>
                </a:rPr>
                <a:t>iadenie</a:t>
              </a:r>
              <a:r>
                <a:rPr lang="sk-SK" sz="1200" dirty="0">
                  <a:solidFill>
                    <a:schemeClr val="bg1"/>
                  </a:solidFill>
                </a:rPr>
                <a:t> osobných preferencií a kontaktných údajov</a:t>
              </a:r>
              <a:r>
                <a:rPr lang="en-US" sz="1200" dirty="0">
                  <a:solidFill>
                    <a:schemeClr val="bg1"/>
                  </a:solidFill>
                </a:rPr>
                <a:t> (pilot v </a:t>
              </a:r>
              <a:r>
                <a:rPr lang="en-US" sz="1200" dirty="0" err="1">
                  <a:solidFill>
                    <a:schemeClr val="bg1"/>
                  </a:solidFill>
                </a:rPr>
                <a:t>rámci</a:t>
              </a:r>
              <a:r>
                <a:rPr lang="en-US" sz="1200" dirty="0">
                  <a:solidFill>
                    <a:schemeClr val="bg1"/>
                  </a:solidFill>
                </a:rPr>
                <a:t> </a:t>
              </a:r>
              <a:r>
                <a:rPr lang="en-US" sz="1200" dirty="0" err="1">
                  <a:solidFill>
                    <a:schemeClr val="bg1"/>
                  </a:solidFill>
                </a:rPr>
                <a:t>projektu</a:t>
              </a:r>
              <a:r>
                <a:rPr lang="en-US" sz="1200" dirty="0">
                  <a:solidFill>
                    <a:schemeClr val="bg1"/>
                  </a:solidFill>
                </a:rPr>
                <a:t>)</a:t>
              </a:r>
              <a:r>
                <a:rPr lang="sk-SK" sz="1200" dirty="0">
                  <a:solidFill>
                    <a:schemeClr val="bg1"/>
                  </a:solidFill>
                </a:rPr>
                <a:t> </a:t>
              </a:r>
            </a:p>
            <a:p>
              <a:pPr algn="ctr"/>
              <a:endParaRPr lang="sk-SK" sz="1200" dirty="0">
                <a:solidFill>
                  <a:schemeClr val="bg1"/>
                </a:solidFill>
              </a:endParaRPr>
            </a:p>
            <a:p>
              <a:pPr algn="ctr"/>
              <a:r>
                <a:rPr lang="sk-SK" sz="1200" b="1" dirty="0">
                  <a:solidFill>
                    <a:schemeClr val="bg1"/>
                  </a:solidFill>
                </a:rPr>
                <a:t>Zvyšovanie kvality údajov</a:t>
              </a:r>
              <a:endParaRPr lang="en-US" sz="1200" b="1" dirty="0">
                <a:solidFill>
                  <a:schemeClr val="bg1"/>
                </a:solidFill>
              </a:endParaRPr>
            </a:p>
            <a:p>
              <a:pPr algn="ctr"/>
              <a:r>
                <a:rPr lang="sk-SK" sz="1200" dirty="0">
                  <a:solidFill>
                    <a:schemeClr val="bg1"/>
                  </a:solidFill>
                </a:rPr>
                <a:t>spätná väzba od občanov</a:t>
              </a:r>
            </a:p>
            <a:p>
              <a:pPr algn="ctr"/>
              <a:endParaRPr lang="sk-SK" sz="1200" dirty="0">
                <a:solidFill>
                  <a:schemeClr val="bg1"/>
                </a:solidFill>
              </a:endParaRPr>
            </a:p>
            <a:p>
              <a:pPr algn="ctr"/>
              <a:r>
                <a:rPr lang="sk-SK" sz="1200" b="1" dirty="0">
                  <a:solidFill>
                    <a:schemeClr val="bg1"/>
                  </a:solidFill>
                </a:rPr>
                <a:t>Inovatívne služby</a:t>
              </a:r>
              <a:endParaRPr lang="en-US" sz="1200" b="1" dirty="0">
                <a:solidFill>
                  <a:schemeClr val="bg1"/>
                </a:solidFill>
              </a:endParaRPr>
            </a:p>
            <a:p>
              <a:pPr algn="ctr"/>
              <a:r>
                <a:rPr lang="sk-SK" sz="1200" dirty="0">
                  <a:solidFill>
                    <a:schemeClr val="bg1"/>
                  </a:solidFill>
                </a:rPr>
                <a:t>tretie strany môžu vytvárať asistenčné služby s využitím </a:t>
              </a:r>
              <a:r>
                <a:rPr lang="sk-SK" sz="1200" dirty="0" err="1">
                  <a:solidFill>
                    <a:schemeClr val="bg1"/>
                  </a:solidFill>
                </a:rPr>
                <a:t>OpenAPI</a:t>
              </a:r>
              <a:r>
                <a:rPr lang="en-US" sz="1200" dirty="0">
                  <a:solidFill>
                    <a:schemeClr val="bg1"/>
                  </a:solidFill>
                </a:rPr>
                <a:t> a</a:t>
              </a:r>
              <a:r>
                <a:rPr lang="sk-SK" sz="1200" dirty="0">
                  <a:solidFill>
                    <a:schemeClr val="bg1"/>
                  </a:solidFill>
                </a:rPr>
                <a:t> mobilných aplikácií</a:t>
              </a:r>
            </a:p>
          </p:txBody>
        </p:sp>
      </p:grpSp>
      <p:sp>
        <p:nvSpPr>
          <p:cNvPr id="81" name="Freeform 17">
            <a:extLst>
              <a:ext uri="{FF2B5EF4-FFF2-40B4-BE49-F238E27FC236}">
                <a16:creationId xmlns:a16="http://schemas.microsoft.com/office/drawing/2014/main" id="{5ADA9349-A37A-4F2F-82DD-52D880EE4014}"/>
              </a:ext>
            </a:extLst>
          </p:cNvPr>
          <p:cNvSpPr>
            <a:spLocks noEditPoints="1"/>
          </p:cNvSpPr>
          <p:nvPr/>
        </p:nvSpPr>
        <p:spPr bwMode="auto">
          <a:xfrm>
            <a:off x="9531227" y="1477803"/>
            <a:ext cx="431867" cy="588907"/>
          </a:xfrm>
          <a:custGeom>
            <a:avLst/>
            <a:gdLst>
              <a:gd name="T0" fmla="*/ 64 w 128"/>
              <a:gd name="T1" fmla="*/ 104 h 176"/>
              <a:gd name="T2" fmla="*/ 48 w 128"/>
              <a:gd name="T3" fmla="*/ 120 h 176"/>
              <a:gd name="T4" fmla="*/ 52 w 128"/>
              <a:gd name="T5" fmla="*/ 131 h 176"/>
              <a:gd name="T6" fmla="*/ 52 w 128"/>
              <a:gd name="T7" fmla="*/ 132 h 176"/>
              <a:gd name="T8" fmla="*/ 64 w 128"/>
              <a:gd name="T9" fmla="*/ 144 h 176"/>
              <a:gd name="T10" fmla="*/ 76 w 128"/>
              <a:gd name="T11" fmla="*/ 132 h 176"/>
              <a:gd name="T12" fmla="*/ 76 w 128"/>
              <a:gd name="T13" fmla="*/ 131 h 176"/>
              <a:gd name="T14" fmla="*/ 80 w 128"/>
              <a:gd name="T15" fmla="*/ 120 h 176"/>
              <a:gd name="T16" fmla="*/ 64 w 128"/>
              <a:gd name="T17" fmla="*/ 104 h 176"/>
              <a:gd name="T18" fmla="*/ 68 w 128"/>
              <a:gd name="T19" fmla="*/ 127 h 176"/>
              <a:gd name="T20" fmla="*/ 68 w 128"/>
              <a:gd name="T21" fmla="*/ 132 h 176"/>
              <a:gd name="T22" fmla="*/ 64 w 128"/>
              <a:gd name="T23" fmla="*/ 136 h 176"/>
              <a:gd name="T24" fmla="*/ 60 w 128"/>
              <a:gd name="T25" fmla="*/ 132 h 176"/>
              <a:gd name="T26" fmla="*/ 60 w 128"/>
              <a:gd name="T27" fmla="*/ 127 h 176"/>
              <a:gd name="T28" fmla="*/ 56 w 128"/>
              <a:gd name="T29" fmla="*/ 120 h 176"/>
              <a:gd name="T30" fmla="*/ 64 w 128"/>
              <a:gd name="T31" fmla="*/ 112 h 176"/>
              <a:gd name="T32" fmla="*/ 72 w 128"/>
              <a:gd name="T33" fmla="*/ 120 h 176"/>
              <a:gd name="T34" fmla="*/ 68 w 128"/>
              <a:gd name="T35" fmla="*/ 127 h 176"/>
              <a:gd name="T36" fmla="*/ 112 w 128"/>
              <a:gd name="T37" fmla="*/ 72 h 176"/>
              <a:gd name="T38" fmla="*/ 112 w 128"/>
              <a:gd name="T39" fmla="*/ 48 h 176"/>
              <a:gd name="T40" fmla="*/ 64 w 128"/>
              <a:gd name="T41" fmla="*/ 0 h 176"/>
              <a:gd name="T42" fmla="*/ 16 w 128"/>
              <a:gd name="T43" fmla="*/ 48 h 176"/>
              <a:gd name="T44" fmla="*/ 16 w 128"/>
              <a:gd name="T45" fmla="*/ 72 h 176"/>
              <a:gd name="T46" fmla="*/ 0 w 128"/>
              <a:gd name="T47" fmla="*/ 88 h 176"/>
              <a:gd name="T48" fmla="*/ 0 w 128"/>
              <a:gd name="T49" fmla="*/ 160 h 176"/>
              <a:gd name="T50" fmla="*/ 16 w 128"/>
              <a:gd name="T51" fmla="*/ 176 h 176"/>
              <a:gd name="T52" fmla="*/ 112 w 128"/>
              <a:gd name="T53" fmla="*/ 176 h 176"/>
              <a:gd name="T54" fmla="*/ 128 w 128"/>
              <a:gd name="T55" fmla="*/ 160 h 176"/>
              <a:gd name="T56" fmla="*/ 128 w 128"/>
              <a:gd name="T57" fmla="*/ 88 h 176"/>
              <a:gd name="T58" fmla="*/ 112 w 128"/>
              <a:gd name="T59" fmla="*/ 72 h 176"/>
              <a:gd name="T60" fmla="*/ 24 w 128"/>
              <a:gd name="T61" fmla="*/ 48 h 176"/>
              <a:gd name="T62" fmla="*/ 64 w 128"/>
              <a:gd name="T63" fmla="*/ 8 h 176"/>
              <a:gd name="T64" fmla="*/ 104 w 128"/>
              <a:gd name="T65" fmla="*/ 48 h 176"/>
              <a:gd name="T66" fmla="*/ 104 w 128"/>
              <a:gd name="T67" fmla="*/ 72 h 176"/>
              <a:gd name="T68" fmla="*/ 24 w 128"/>
              <a:gd name="T69" fmla="*/ 72 h 176"/>
              <a:gd name="T70" fmla="*/ 24 w 128"/>
              <a:gd name="T71" fmla="*/ 48 h 176"/>
              <a:gd name="T72" fmla="*/ 120 w 128"/>
              <a:gd name="T73" fmla="*/ 160 h 176"/>
              <a:gd name="T74" fmla="*/ 112 w 128"/>
              <a:gd name="T75" fmla="*/ 168 h 176"/>
              <a:gd name="T76" fmla="*/ 16 w 128"/>
              <a:gd name="T77" fmla="*/ 168 h 176"/>
              <a:gd name="T78" fmla="*/ 8 w 128"/>
              <a:gd name="T79" fmla="*/ 160 h 176"/>
              <a:gd name="T80" fmla="*/ 8 w 128"/>
              <a:gd name="T81" fmla="*/ 88 h 176"/>
              <a:gd name="T82" fmla="*/ 16 w 128"/>
              <a:gd name="T83" fmla="*/ 80 h 176"/>
              <a:gd name="T84" fmla="*/ 112 w 128"/>
              <a:gd name="T85" fmla="*/ 80 h 176"/>
              <a:gd name="T86" fmla="*/ 120 w 128"/>
              <a:gd name="T87" fmla="*/ 88 h 176"/>
              <a:gd name="T88" fmla="*/ 120 w 128"/>
              <a:gd name="T8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76">
                <a:moveTo>
                  <a:pt x="64" y="104"/>
                </a:moveTo>
                <a:cubicBezTo>
                  <a:pt x="55" y="104"/>
                  <a:pt x="48" y="111"/>
                  <a:pt x="48" y="120"/>
                </a:cubicBezTo>
                <a:cubicBezTo>
                  <a:pt x="48" y="124"/>
                  <a:pt x="50" y="128"/>
                  <a:pt x="52" y="131"/>
                </a:cubicBezTo>
                <a:cubicBezTo>
                  <a:pt x="52" y="131"/>
                  <a:pt x="52" y="132"/>
                  <a:pt x="52" y="132"/>
                </a:cubicBezTo>
                <a:cubicBezTo>
                  <a:pt x="52" y="139"/>
                  <a:pt x="57" y="144"/>
                  <a:pt x="64" y="144"/>
                </a:cubicBezTo>
                <a:cubicBezTo>
                  <a:pt x="71" y="144"/>
                  <a:pt x="76" y="139"/>
                  <a:pt x="76" y="132"/>
                </a:cubicBezTo>
                <a:cubicBezTo>
                  <a:pt x="76" y="132"/>
                  <a:pt x="76" y="131"/>
                  <a:pt x="76" y="131"/>
                </a:cubicBezTo>
                <a:cubicBezTo>
                  <a:pt x="78" y="128"/>
                  <a:pt x="80" y="124"/>
                  <a:pt x="80" y="120"/>
                </a:cubicBezTo>
                <a:cubicBezTo>
                  <a:pt x="80" y="111"/>
                  <a:pt x="73" y="104"/>
                  <a:pt x="64" y="104"/>
                </a:cubicBezTo>
                <a:moveTo>
                  <a:pt x="68" y="127"/>
                </a:moveTo>
                <a:cubicBezTo>
                  <a:pt x="68" y="132"/>
                  <a:pt x="68" y="132"/>
                  <a:pt x="68" y="132"/>
                </a:cubicBezTo>
                <a:cubicBezTo>
                  <a:pt x="68" y="134"/>
                  <a:pt x="66" y="136"/>
                  <a:pt x="64" y="136"/>
                </a:cubicBezTo>
                <a:cubicBezTo>
                  <a:pt x="62" y="136"/>
                  <a:pt x="60" y="134"/>
                  <a:pt x="60" y="132"/>
                </a:cubicBezTo>
                <a:cubicBezTo>
                  <a:pt x="60" y="127"/>
                  <a:pt x="60" y="127"/>
                  <a:pt x="60" y="127"/>
                </a:cubicBezTo>
                <a:cubicBezTo>
                  <a:pt x="58" y="126"/>
                  <a:pt x="56" y="123"/>
                  <a:pt x="56" y="120"/>
                </a:cubicBezTo>
                <a:cubicBezTo>
                  <a:pt x="56" y="116"/>
                  <a:pt x="60" y="112"/>
                  <a:pt x="64" y="112"/>
                </a:cubicBezTo>
                <a:cubicBezTo>
                  <a:pt x="68" y="112"/>
                  <a:pt x="72" y="116"/>
                  <a:pt x="72" y="120"/>
                </a:cubicBezTo>
                <a:cubicBezTo>
                  <a:pt x="72" y="123"/>
                  <a:pt x="70" y="126"/>
                  <a:pt x="68" y="127"/>
                </a:cubicBezTo>
                <a:moveTo>
                  <a:pt x="112" y="72"/>
                </a:moveTo>
                <a:cubicBezTo>
                  <a:pt x="112" y="48"/>
                  <a:pt x="112" y="48"/>
                  <a:pt x="112" y="48"/>
                </a:cubicBezTo>
                <a:cubicBezTo>
                  <a:pt x="112" y="21"/>
                  <a:pt x="91" y="0"/>
                  <a:pt x="64" y="0"/>
                </a:cubicBezTo>
                <a:cubicBezTo>
                  <a:pt x="37" y="0"/>
                  <a:pt x="16" y="21"/>
                  <a:pt x="16" y="48"/>
                </a:cubicBezTo>
                <a:cubicBezTo>
                  <a:pt x="16" y="72"/>
                  <a:pt x="16" y="72"/>
                  <a:pt x="16" y="72"/>
                </a:cubicBezTo>
                <a:cubicBezTo>
                  <a:pt x="7" y="72"/>
                  <a:pt x="0" y="79"/>
                  <a:pt x="0" y="88"/>
                </a:cubicBezTo>
                <a:cubicBezTo>
                  <a:pt x="0" y="160"/>
                  <a:pt x="0" y="160"/>
                  <a:pt x="0" y="160"/>
                </a:cubicBezTo>
                <a:cubicBezTo>
                  <a:pt x="0" y="169"/>
                  <a:pt x="7" y="176"/>
                  <a:pt x="16" y="176"/>
                </a:cubicBezTo>
                <a:cubicBezTo>
                  <a:pt x="112" y="176"/>
                  <a:pt x="112" y="176"/>
                  <a:pt x="112" y="176"/>
                </a:cubicBezTo>
                <a:cubicBezTo>
                  <a:pt x="121" y="176"/>
                  <a:pt x="128" y="169"/>
                  <a:pt x="128" y="160"/>
                </a:cubicBezTo>
                <a:cubicBezTo>
                  <a:pt x="128" y="88"/>
                  <a:pt x="128" y="88"/>
                  <a:pt x="128" y="88"/>
                </a:cubicBezTo>
                <a:cubicBezTo>
                  <a:pt x="128" y="79"/>
                  <a:pt x="121" y="72"/>
                  <a:pt x="112" y="72"/>
                </a:cubicBezTo>
                <a:moveTo>
                  <a:pt x="24" y="48"/>
                </a:moveTo>
                <a:cubicBezTo>
                  <a:pt x="24" y="26"/>
                  <a:pt x="42" y="8"/>
                  <a:pt x="64" y="8"/>
                </a:cubicBezTo>
                <a:cubicBezTo>
                  <a:pt x="86" y="8"/>
                  <a:pt x="104" y="26"/>
                  <a:pt x="104" y="48"/>
                </a:cubicBezTo>
                <a:cubicBezTo>
                  <a:pt x="104" y="72"/>
                  <a:pt x="104" y="72"/>
                  <a:pt x="104" y="72"/>
                </a:cubicBezTo>
                <a:cubicBezTo>
                  <a:pt x="24" y="72"/>
                  <a:pt x="24" y="72"/>
                  <a:pt x="24" y="72"/>
                </a:cubicBezTo>
                <a:lnTo>
                  <a:pt x="24" y="48"/>
                </a:lnTo>
                <a:close/>
                <a:moveTo>
                  <a:pt x="120" y="160"/>
                </a:moveTo>
                <a:cubicBezTo>
                  <a:pt x="120" y="164"/>
                  <a:pt x="116" y="168"/>
                  <a:pt x="112" y="168"/>
                </a:cubicBezTo>
                <a:cubicBezTo>
                  <a:pt x="16" y="168"/>
                  <a:pt x="16" y="168"/>
                  <a:pt x="16" y="168"/>
                </a:cubicBezTo>
                <a:cubicBezTo>
                  <a:pt x="12" y="168"/>
                  <a:pt x="8" y="164"/>
                  <a:pt x="8" y="160"/>
                </a:cubicBezTo>
                <a:cubicBezTo>
                  <a:pt x="8" y="88"/>
                  <a:pt x="8" y="88"/>
                  <a:pt x="8" y="88"/>
                </a:cubicBezTo>
                <a:cubicBezTo>
                  <a:pt x="8" y="84"/>
                  <a:pt x="12" y="80"/>
                  <a:pt x="16" y="80"/>
                </a:cubicBezTo>
                <a:cubicBezTo>
                  <a:pt x="112" y="80"/>
                  <a:pt x="112" y="80"/>
                  <a:pt x="112" y="80"/>
                </a:cubicBezTo>
                <a:cubicBezTo>
                  <a:pt x="116" y="80"/>
                  <a:pt x="120" y="84"/>
                  <a:pt x="120" y="88"/>
                </a:cubicBezTo>
                <a:lnTo>
                  <a:pt x="120" y="16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sk-SK"/>
          </a:p>
        </p:txBody>
      </p:sp>
      <p:sp>
        <p:nvSpPr>
          <p:cNvPr id="82" name="Freeform 465">
            <a:extLst>
              <a:ext uri="{FF2B5EF4-FFF2-40B4-BE49-F238E27FC236}">
                <a16:creationId xmlns:a16="http://schemas.microsoft.com/office/drawing/2014/main" id="{0484458B-33D0-4059-9244-2C773BFDF893}"/>
              </a:ext>
            </a:extLst>
          </p:cNvPr>
          <p:cNvSpPr>
            <a:spLocks noEditPoints="1"/>
          </p:cNvSpPr>
          <p:nvPr/>
        </p:nvSpPr>
        <p:spPr bwMode="auto">
          <a:xfrm>
            <a:off x="5731947" y="1498249"/>
            <a:ext cx="589655" cy="564564"/>
          </a:xfrm>
          <a:custGeom>
            <a:avLst/>
            <a:gdLst>
              <a:gd name="T0" fmla="*/ 168 w 180"/>
              <a:gd name="T1" fmla="*/ 0 h 176"/>
              <a:gd name="T2" fmla="*/ 55 w 180"/>
              <a:gd name="T3" fmla="*/ 64 h 176"/>
              <a:gd name="T4" fmla="*/ 40 w 180"/>
              <a:gd name="T5" fmla="*/ 98 h 176"/>
              <a:gd name="T6" fmla="*/ 72 w 180"/>
              <a:gd name="T7" fmla="*/ 136 h 176"/>
              <a:gd name="T8" fmla="*/ 89 w 180"/>
              <a:gd name="T9" fmla="*/ 166 h 176"/>
              <a:gd name="T10" fmla="*/ 140 w 180"/>
              <a:gd name="T11" fmla="*/ 92 h 176"/>
              <a:gd name="T12" fmla="*/ 104 w 180"/>
              <a:gd name="T13" fmla="*/ 119 h 176"/>
              <a:gd name="T14" fmla="*/ 85 w 180"/>
              <a:gd name="T15" fmla="*/ 131 h 176"/>
              <a:gd name="T16" fmla="*/ 77 w 180"/>
              <a:gd name="T17" fmla="*/ 128 h 176"/>
              <a:gd name="T18" fmla="*/ 55 w 180"/>
              <a:gd name="T19" fmla="*/ 121 h 176"/>
              <a:gd name="T20" fmla="*/ 45 w 180"/>
              <a:gd name="T21" fmla="*/ 91 h 176"/>
              <a:gd name="T22" fmla="*/ 57 w 180"/>
              <a:gd name="T23" fmla="*/ 72 h 176"/>
              <a:gd name="T24" fmla="*/ 104 w 180"/>
              <a:gd name="T25" fmla="*/ 118 h 176"/>
              <a:gd name="T26" fmla="*/ 134 w 180"/>
              <a:gd name="T27" fmla="*/ 87 h 176"/>
              <a:gd name="T28" fmla="*/ 110 w 180"/>
              <a:gd name="T29" fmla="*/ 112 h 176"/>
              <a:gd name="T30" fmla="*/ 82 w 180"/>
              <a:gd name="T31" fmla="*/ 49 h 176"/>
              <a:gd name="T32" fmla="*/ 168 w 180"/>
              <a:gd name="T33" fmla="*/ 8 h 176"/>
              <a:gd name="T34" fmla="*/ 31 w 180"/>
              <a:gd name="T35" fmla="*/ 98 h 176"/>
              <a:gd name="T36" fmla="*/ 78 w 180"/>
              <a:gd name="T37" fmla="*/ 145 h 176"/>
              <a:gd name="T38" fmla="*/ 31 w 180"/>
              <a:gd name="T39" fmla="*/ 98 h 176"/>
              <a:gd name="T40" fmla="*/ 29 w 180"/>
              <a:gd name="T41" fmla="*/ 125 h 176"/>
              <a:gd name="T42" fmla="*/ 51 w 180"/>
              <a:gd name="T43" fmla="*/ 147 h 176"/>
              <a:gd name="T44" fmla="*/ 84 w 180"/>
              <a:gd name="T45" fmla="*/ 64 h 176"/>
              <a:gd name="T46" fmla="*/ 84 w 180"/>
              <a:gd name="T47" fmla="*/ 72 h 176"/>
              <a:gd name="T48" fmla="*/ 84 w 180"/>
              <a:gd name="T49" fmla="*/ 64 h 176"/>
              <a:gd name="T50" fmla="*/ 112 w 180"/>
              <a:gd name="T51" fmla="*/ 92 h 176"/>
              <a:gd name="T52" fmla="*/ 104 w 180"/>
              <a:gd name="T53" fmla="*/ 92 h 176"/>
              <a:gd name="T54" fmla="*/ 132 w 180"/>
              <a:gd name="T55" fmla="*/ 56 h 176"/>
              <a:gd name="T56" fmla="*/ 132 w 180"/>
              <a:gd name="T57" fmla="*/ 32 h 176"/>
              <a:gd name="T58" fmla="*/ 132 w 180"/>
              <a:gd name="T59" fmla="*/ 56 h 176"/>
              <a:gd name="T60" fmla="*/ 136 w 180"/>
              <a:gd name="T61" fmla="*/ 44 h 176"/>
              <a:gd name="T62" fmla="*/ 128 w 180"/>
              <a:gd name="T63" fmla="*/ 44 h 176"/>
              <a:gd name="T64" fmla="*/ 96 w 180"/>
              <a:gd name="T65" fmla="*/ 84 h 176"/>
              <a:gd name="T66" fmla="*/ 96 w 180"/>
              <a:gd name="T67" fmla="*/ 76 h 176"/>
              <a:gd name="T68" fmla="*/ 96 w 180"/>
              <a:gd name="T69"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0" h="176">
                <a:moveTo>
                  <a:pt x="175" y="1"/>
                </a:moveTo>
                <a:cubicBezTo>
                  <a:pt x="174" y="0"/>
                  <a:pt x="171" y="0"/>
                  <a:pt x="168" y="0"/>
                </a:cubicBezTo>
                <a:cubicBezTo>
                  <a:pt x="151" y="0"/>
                  <a:pt x="107" y="12"/>
                  <a:pt x="84" y="36"/>
                </a:cubicBezTo>
                <a:cubicBezTo>
                  <a:pt x="78" y="41"/>
                  <a:pt x="60" y="58"/>
                  <a:pt x="55" y="64"/>
                </a:cubicBezTo>
                <a:cubicBezTo>
                  <a:pt x="41" y="68"/>
                  <a:pt x="21" y="76"/>
                  <a:pt x="10" y="87"/>
                </a:cubicBezTo>
                <a:cubicBezTo>
                  <a:pt x="10" y="87"/>
                  <a:pt x="24" y="87"/>
                  <a:pt x="40" y="98"/>
                </a:cubicBezTo>
                <a:cubicBezTo>
                  <a:pt x="38" y="107"/>
                  <a:pt x="41" y="118"/>
                  <a:pt x="50" y="126"/>
                </a:cubicBezTo>
                <a:cubicBezTo>
                  <a:pt x="56" y="133"/>
                  <a:pt x="64" y="136"/>
                  <a:pt x="72" y="136"/>
                </a:cubicBezTo>
                <a:cubicBezTo>
                  <a:pt x="74" y="136"/>
                  <a:pt x="76" y="136"/>
                  <a:pt x="79" y="136"/>
                </a:cubicBezTo>
                <a:cubicBezTo>
                  <a:pt x="89" y="152"/>
                  <a:pt x="89" y="166"/>
                  <a:pt x="89" y="166"/>
                </a:cubicBezTo>
                <a:cubicBezTo>
                  <a:pt x="100" y="155"/>
                  <a:pt x="108" y="135"/>
                  <a:pt x="112" y="121"/>
                </a:cubicBezTo>
                <a:cubicBezTo>
                  <a:pt x="118" y="116"/>
                  <a:pt x="135" y="98"/>
                  <a:pt x="140" y="92"/>
                </a:cubicBezTo>
                <a:cubicBezTo>
                  <a:pt x="168" y="64"/>
                  <a:pt x="180" y="7"/>
                  <a:pt x="175" y="1"/>
                </a:cubicBezTo>
                <a:moveTo>
                  <a:pt x="104" y="119"/>
                </a:moveTo>
                <a:cubicBezTo>
                  <a:pt x="101" y="129"/>
                  <a:pt x="97" y="139"/>
                  <a:pt x="93" y="147"/>
                </a:cubicBezTo>
                <a:cubicBezTo>
                  <a:pt x="91" y="142"/>
                  <a:pt x="89" y="137"/>
                  <a:pt x="85" y="131"/>
                </a:cubicBezTo>
                <a:cubicBezTo>
                  <a:pt x="84" y="129"/>
                  <a:pt x="81" y="128"/>
                  <a:pt x="79" y="128"/>
                </a:cubicBezTo>
                <a:cubicBezTo>
                  <a:pt x="78" y="128"/>
                  <a:pt x="77" y="128"/>
                  <a:pt x="77" y="128"/>
                </a:cubicBezTo>
                <a:cubicBezTo>
                  <a:pt x="75" y="128"/>
                  <a:pt x="73" y="128"/>
                  <a:pt x="72" y="128"/>
                </a:cubicBezTo>
                <a:cubicBezTo>
                  <a:pt x="66" y="128"/>
                  <a:pt x="60" y="126"/>
                  <a:pt x="55" y="121"/>
                </a:cubicBezTo>
                <a:cubicBezTo>
                  <a:pt x="49" y="114"/>
                  <a:pt x="46" y="107"/>
                  <a:pt x="48" y="99"/>
                </a:cubicBezTo>
                <a:cubicBezTo>
                  <a:pt x="49" y="96"/>
                  <a:pt x="48" y="93"/>
                  <a:pt x="45" y="91"/>
                </a:cubicBezTo>
                <a:cubicBezTo>
                  <a:pt x="39" y="87"/>
                  <a:pt x="34" y="85"/>
                  <a:pt x="29" y="83"/>
                </a:cubicBezTo>
                <a:cubicBezTo>
                  <a:pt x="37" y="79"/>
                  <a:pt x="47" y="75"/>
                  <a:pt x="57" y="72"/>
                </a:cubicBezTo>
                <a:cubicBezTo>
                  <a:pt x="58" y="72"/>
                  <a:pt x="58" y="72"/>
                  <a:pt x="58" y="72"/>
                </a:cubicBezTo>
                <a:cubicBezTo>
                  <a:pt x="104" y="118"/>
                  <a:pt x="104" y="118"/>
                  <a:pt x="104" y="118"/>
                </a:cubicBezTo>
                <a:cubicBezTo>
                  <a:pt x="104" y="118"/>
                  <a:pt x="104" y="118"/>
                  <a:pt x="104" y="119"/>
                </a:cubicBezTo>
                <a:moveTo>
                  <a:pt x="134" y="87"/>
                </a:moveTo>
                <a:cubicBezTo>
                  <a:pt x="133" y="88"/>
                  <a:pt x="130" y="91"/>
                  <a:pt x="128" y="94"/>
                </a:cubicBezTo>
                <a:cubicBezTo>
                  <a:pt x="122" y="99"/>
                  <a:pt x="114" y="108"/>
                  <a:pt x="110" y="112"/>
                </a:cubicBezTo>
                <a:cubicBezTo>
                  <a:pt x="64" y="66"/>
                  <a:pt x="64" y="66"/>
                  <a:pt x="64" y="66"/>
                </a:cubicBezTo>
                <a:cubicBezTo>
                  <a:pt x="68" y="62"/>
                  <a:pt x="77" y="54"/>
                  <a:pt x="82" y="49"/>
                </a:cubicBezTo>
                <a:cubicBezTo>
                  <a:pt x="85" y="46"/>
                  <a:pt x="88" y="43"/>
                  <a:pt x="89" y="42"/>
                </a:cubicBezTo>
                <a:cubicBezTo>
                  <a:pt x="111" y="20"/>
                  <a:pt x="152" y="8"/>
                  <a:pt x="168" y="8"/>
                </a:cubicBezTo>
                <a:cubicBezTo>
                  <a:pt x="168" y="21"/>
                  <a:pt x="157" y="64"/>
                  <a:pt x="134" y="87"/>
                </a:cubicBezTo>
                <a:moveTo>
                  <a:pt x="31" y="98"/>
                </a:moveTo>
                <a:cubicBezTo>
                  <a:pt x="0" y="176"/>
                  <a:pt x="0" y="176"/>
                  <a:pt x="0" y="176"/>
                </a:cubicBezTo>
                <a:cubicBezTo>
                  <a:pt x="78" y="145"/>
                  <a:pt x="78" y="145"/>
                  <a:pt x="78" y="145"/>
                </a:cubicBezTo>
                <a:cubicBezTo>
                  <a:pt x="76" y="145"/>
                  <a:pt x="75" y="145"/>
                  <a:pt x="74" y="145"/>
                </a:cubicBezTo>
                <a:cubicBezTo>
                  <a:pt x="50" y="145"/>
                  <a:pt x="28" y="122"/>
                  <a:pt x="31" y="98"/>
                </a:cubicBezTo>
                <a:moveTo>
                  <a:pt x="14" y="162"/>
                </a:moveTo>
                <a:cubicBezTo>
                  <a:pt x="29" y="125"/>
                  <a:pt x="29" y="125"/>
                  <a:pt x="29" y="125"/>
                </a:cubicBezTo>
                <a:cubicBezTo>
                  <a:pt x="31" y="129"/>
                  <a:pt x="33" y="132"/>
                  <a:pt x="36" y="136"/>
                </a:cubicBezTo>
                <a:cubicBezTo>
                  <a:pt x="40" y="140"/>
                  <a:pt x="45" y="144"/>
                  <a:pt x="51" y="147"/>
                </a:cubicBezTo>
                <a:lnTo>
                  <a:pt x="14" y="162"/>
                </a:lnTo>
                <a:close/>
                <a:moveTo>
                  <a:pt x="84" y="64"/>
                </a:moveTo>
                <a:cubicBezTo>
                  <a:pt x="82" y="64"/>
                  <a:pt x="80" y="66"/>
                  <a:pt x="80" y="68"/>
                </a:cubicBezTo>
                <a:cubicBezTo>
                  <a:pt x="80" y="70"/>
                  <a:pt x="82" y="72"/>
                  <a:pt x="84" y="72"/>
                </a:cubicBezTo>
                <a:cubicBezTo>
                  <a:pt x="86" y="72"/>
                  <a:pt x="88" y="70"/>
                  <a:pt x="88" y="68"/>
                </a:cubicBezTo>
                <a:cubicBezTo>
                  <a:pt x="88" y="66"/>
                  <a:pt x="86" y="64"/>
                  <a:pt x="84" y="64"/>
                </a:cubicBezTo>
                <a:moveTo>
                  <a:pt x="108" y="96"/>
                </a:moveTo>
                <a:cubicBezTo>
                  <a:pt x="110" y="96"/>
                  <a:pt x="112" y="94"/>
                  <a:pt x="112" y="92"/>
                </a:cubicBezTo>
                <a:cubicBezTo>
                  <a:pt x="112" y="90"/>
                  <a:pt x="110" y="88"/>
                  <a:pt x="108" y="88"/>
                </a:cubicBezTo>
                <a:cubicBezTo>
                  <a:pt x="106" y="88"/>
                  <a:pt x="104" y="90"/>
                  <a:pt x="104" y="92"/>
                </a:cubicBezTo>
                <a:cubicBezTo>
                  <a:pt x="104" y="94"/>
                  <a:pt x="106" y="96"/>
                  <a:pt x="108" y="96"/>
                </a:cubicBezTo>
                <a:moveTo>
                  <a:pt x="132" y="56"/>
                </a:moveTo>
                <a:cubicBezTo>
                  <a:pt x="139" y="56"/>
                  <a:pt x="144" y="51"/>
                  <a:pt x="144" y="44"/>
                </a:cubicBezTo>
                <a:cubicBezTo>
                  <a:pt x="144" y="37"/>
                  <a:pt x="139" y="32"/>
                  <a:pt x="132" y="32"/>
                </a:cubicBezTo>
                <a:cubicBezTo>
                  <a:pt x="125" y="32"/>
                  <a:pt x="120" y="37"/>
                  <a:pt x="120" y="44"/>
                </a:cubicBezTo>
                <a:cubicBezTo>
                  <a:pt x="120" y="51"/>
                  <a:pt x="125" y="56"/>
                  <a:pt x="132" y="56"/>
                </a:cubicBezTo>
                <a:moveTo>
                  <a:pt x="132" y="40"/>
                </a:moveTo>
                <a:cubicBezTo>
                  <a:pt x="134" y="40"/>
                  <a:pt x="136" y="42"/>
                  <a:pt x="136" y="44"/>
                </a:cubicBezTo>
                <a:cubicBezTo>
                  <a:pt x="136" y="46"/>
                  <a:pt x="134" y="48"/>
                  <a:pt x="132" y="48"/>
                </a:cubicBezTo>
                <a:cubicBezTo>
                  <a:pt x="130" y="48"/>
                  <a:pt x="128" y="46"/>
                  <a:pt x="128" y="44"/>
                </a:cubicBezTo>
                <a:cubicBezTo>
                  <a:pt x="128" y="42"/>
                  <a:pt x="130" y="40"/>
                  <a:pt x="132" y="40"/>
                </a:cubicBezTo>
                <a:moveTo>
                  <a:pt x="96" y="84"/>
                </a:moveTo>
                <a:cubicBezTo>
                  <a:pt x="98" y="84"/>
                  <a:pt x="100" y="82"/>
                  <a:pt x="100" y="80"/>
                </a:cubicBezTo>
                <a:cubicBezTo>
                  <a:pt x="100" y="78"/>
                  <a:pt x="98" y="76"/>
                  <a:pt x="96" y="76"/>
                </a:cubicBezTo>
                <a:cubicBezTo>
                  <a:pt x="94" y="76"/>
                  <a:pt x="92" y="78"/>
                  <a:pt x="92" y="80"/>
                </a:cubicBezTo>
                <a:cubicBezTo>
                  <a:pt x="92" y="82"/>
                  <a:pt x="94" y="84"/>
                  <a:pt x="96" y="84"/>
                </a:cubicBezTo>
              </a:path>
            </a:pathLst>
          </a:custGeom>
          <a:solidFill>
            <a:schemeClr val="accent6"/>
          </a:solidFill>
          <a:ln>
            <a:noFill/>
          </a:ln>
        </p:spPr>
        <p:txBody>
          <a:bodyPr vert="horz" wrap="square" lIns="60960" tIns="30480" rIns="60960" bIns="30480" numCol="1" anchor="t" anchorCtr="0" compatLnSpc="1">
            <a:prstTxWarp prst="textNoShape">
              <a:avLst/>
            </a:prstTxWarp>
          </a:bodyPr>
          <a:lstStyle/>
          <a:p>
            <a:endParaRPr lang="sk-SK" sz="1200"/>
          </a:p>
        </p:txBody>
      </p:sp>
      <p:sp>
        <p:nvSpPr>
          <p:cNvPr id="83" name="Isosceles Triangle 8">
            <a:extLst>
              <a:ext uri="{FF2B5EF4-FFF2-40B4-BE49-F238E27FC236}">
                <a16:creationId xmlns:a16="http://schemas.microsoft.com/office/drawing/2014/main" id="{8042F3A3-99FE-4317-B686-0A64E332D897}"/>
              </a:ext>
            </a:extLst>
          </p:cNvPr>
          <p:cNvSpPr/>
          <p:nvPr/>
        </p:nvSpPr>
        <p:spPr>
          <a:xfrm rot="10800000">
            <a:off x="9539744" y="2656999"/>
            <a:ext cx="444476" cy="187907"/>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84" name="Isosceles Triangle 8">
            <a:extLst>
              <a:ext uri="{FF2B5EF4-FFF2-40B4-BE49-F238E27FC236}">
                <a16:creationId xmlns:a16="http://schemas.microsoft.com/office/drawing/2014/main" id="{8042F3A3-99FE-4317-B686-0A64E332D897}"/>
              </a:ext>
            </a:extLst>
          </p:cNvPr>
          <p:cNvSpPr/>
          <p:nvPr/>
        </p:nvSpPr>
        <p:spPr>
          <a:xfrm rot="10800000">
            <a:off x="5805596" y="2666296"/>
            <a:ext cx="444476" cy="187907"/>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85" name="Elipsa 84"/>
          <p:cNvSpPr/>
          <p:nvPr/>
        </p:nvSpPr>
        <p:spPr>
          <a:xfrm>
            <a:off x="732336" y="1470433"/>
            <a:ext cx="452284" cy="452284"/>
          </a:xfrm>
          <a:prstGeom prst="ellipse">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sk-SK" sz="2800" dirty="0">
                <a:solidFill>
                  <a:schemeClr val="accent6"/>
                </a:solidFill>
              </a:rPr>
              <a:t>1</a:t>
            </a:r>
            <a:endParaRPr lang="en-US" sz="2800" dirty="0">
              <a:solidFill>
                <a:schemeClr val="accent6"/>
              </a:solidFill>
            </a:endParaRPr>
          </a:p>
        </p:txBody>
      </p:sp>
      <p:sp>
        <p:nvSpPr>
          <p:cNvPr id="86" name="Elipsa 85"/>
          <p:cNvSpPr/>
          <p:nvPr/>
        </p:nvSpPr>
        <p:spPr>
          <a:xfrm>
            <a:off x="4296200" y="1448307"/>
            <a:ext cx="452284" cy="452284"/>
          </a:xfrm>
          <a:prstGeom prst="ellipse">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sk-SK" sz="2800" dirty="0">
                <a:solidFill>
                  <a:schemeClr val="accent6"/>
                </a:solidFill>
              </a:rPr>
              <a:t>2</a:t>
            </a:r>
            <a:endParaRPr lang="en-US" sz="2800" dirty="0">
              <a:solidFill>
                <a:schemeClr val="accent6"/>
              </a:solidFill>
            </a:endParaRPr>
          </a:p>
        </p:txBody>
      </p:sp>
      <p:sp>
        <p:nvSpPr>
          <p:cNvPr id="87" name="Elipsa 86"/>
          <p:cNvSpPr/>
          <p:nvPr/>
        </p:nvSpPr>
        <p:spPr>
          <a:xfrm>
            <a:off x="7954673" y="1483786"/>
            <a:ext cx="452284" cy="452284"/>
          </a:xfrm>
          <a:prstGeom prst="ellipse">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sk-SK" sz="2800" dirty="0">
                <a:solidFill>
                  <a:schemeClr val="accent6"/>
                </a:solidFill>
              </a:rPr>
              <a:t>3</a:t>
            </a:r>
            <a:endParaRPr lang="en-US" sz="2800" dirty="0">
              <a:solidFill>
                <a:schemeClr val="accent6"/>
              </a:solidFill>
            </a:endParaRPr>
          </a:p>
        </p:txBody>
      </p:sp>
      <p:sp>
        <p:nvSpPr>
          <p:cNvPr id="32" name="Zástupný objekt pre číslo snímky 2">
            <a:extLst>
              <a:ext uri="{FF2B5EF4-FFF2-40B4-BE49-F238E27FC236}">
                <a16:creationId xmlns:a16="http://schemas.microsoft.com/office/drawing/2014/main" id="{A3017466-BD04-43FF-8995-C1567265ED9D}"/>
              </a:ext>
            </a:extLst>
          </p:cNvPr>
          <p:cNvSpPr txBox="1">
            <a:spLocks/>
          </p:cNvSpPr>
          <p:nvPr/>
        </p:nvSpPr>
        <p:spPr>
          <a:xfrm>
            <a:off x="11277600" y="6048457"/>
            <a:ext cx="1155700" cy="379656"/>
          </a:xfrm>
          <a:prstGeom prst="rect">
            <a:avLst/>
          </a:prstGeom>
          <a:noFill/>
        </p:spPr>
        <p:txBody>
          <a:bodyPr wrap="square" rtlCol="0">
            <a:spAutoFit/>
          </a:bodyPr>
          <a:lstStyle>
            <a:defPPr>
              <a:defRPr lang="sk-SK"/>
            </a:defPPr>
            <a:lvl1pPr marL="0" algn="l" defTabSz="914400" rtl="0" eaLnBrk="1" latinLnBrk="0" hangingPunct="1">
              <a:defRPr lang="uk-UA" sz="1867" b="1" kern="1200" smtClean="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0</a:t>
            </a:r>
            <a:fld id="{37D409AB-2201-4E18-8A34-C31753AD9B06}" type="slidenum">
              <a:rPr smtClean="0"/>
              <a:pPr/>
              <a:t>4</a:t>
            </a:fld>
            <a:endParaRPr dirty="0"/>
          </a:p>
        </p:txBody>
      </p:sp>
      <p:sp>
        <p:nvSpPr>
          <p:cNvPr id="30" name="Zaoblený obdélníkový popisek 29"/>
          <p:cNvSpPr/>
          <p:nvPr/>
        </p:nvSpPr>
        <p:spPr>
          <a:xfrm>
            <a:off x="8398933" y="5757335"/>
            <a:ext cx="2616200" cy="1016000"/>
          </a:xfrm>
          <a:prstGeom prst="wedgeRoundRectCallout">
            <a:avLst>
              <a:gd name="adj1" fmla="val -22141"/>
              <a:gd name="adj2" fmla="val -62788"/>
              <a:gd name="adj3" fmla="val 16667"/>
            </a:avLst>
          </a:prstGeom>
          <a:solidFill>
            <a:schemeClr val="tx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300" dirty="0">
                <a:solidFill>
                  <a:schemeClr val="bg1"/>
                </a:solidFill>
              </a:rPr>
              <a:t>Front-end pre </a:t>
            </a:r>
            <a:r>
              <a:rPr lang="en-US" sz="1300" dirty="0" err="1">
                <a:solidFill>
                  <a:schemeClr val="bg1"/>
                </a:solidFill>
              </a:rPr>
              <a:t>tieto</a:t>
            </a:r>
            <a:r>
              <a:rPr lang="en-US" sz="1300" dirty="0">
                <a:solidFill>
                  <a:schemeClr val="bg1"/>
                </a:solidFill>
              </a:rPr>
              <a:t> </a:t>
            </a:r>
            <a:r>
              <a:rPr lang="en-US" sz="1300" dirty="0" err="1">
                <a:solidFill>
                  <a:schemeClr val="bg1"/>
                </a:solidFill>
              </a:rPr>
              <a:t>slu</a:t>
            </a:r>
            <a:r>
              <a:rPr lang="sk-SK" sz="1300" dirty="0" err="1">
                <a:solidFill>
                  <a:schemeClr val="bg1"/>
                </a:solidFill>
              </a:rPr>
              <a:t>žby</a:t>
            </a:r>
            <a:r>
              <a:rPr lang="sk-SK" sz="1300" dirty="0">
                <a:solidFill>
                  <a:schemeClr val="bg1"/>
                </a:solidFill>
              </a:rPr>
              <a:t> bude riešený v rámci projektu Modernizácia ÚPVS</a:t>
            </a:r>
            <a:endParaRPr lang="en-US" sz="1300" dirty="0">
              <a:solidFill>
                <a:schemeClr val="bg1"/>
              </a:solidFill>
            </a:endParaRPr>
          </a:p>
        </p:txBody>
      </p:sp>
      <p:sp>
        <p:nvSpPr>
          <p:cNvPr id="31" name="Zaoblený obdélníkový popisek 30"/>
          <p:cNvSpPr/>
          <p:nvPr/>
        </p:nvSpPr>
        <p:spPr>
          <a:xfrm>
            <a:off x="4038598" y="5757330"/>
            <a:ext cx="4089399" cy="1016000"/>
          </a:xfrm>
          <a:prstGeom prst="wedgeRoundRectCallout">
            <a:avLst>
              <a:gd name="adj1" fmla="val -21470"/>
              <a:gd name="adj2" fmla="val -62409"/>
              <a:gd name="adj3" fmla="val 16667"/>
            </a:avLst>
          </a:prstGeom>
          <a:solidFill>
            <a:schemeClr val="tx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sk-SK" sz="1300" dirty="0">
                <a:solidFill>
                  <a:schemeClr val="bg1"/>
                </a:solidFill>
              </a:rPr>
              <a:t>Vlastná realizácia a riadenie </a:t>
            </a:r>
            <a:r>
              <a:rPr lang="sk-SK" sz="1300" dirty="0" err="1">
                <a:solidFill>
                  <a:schemeClr val="bg1"/>
                </a:solidFill>
              </a:rPr>
              <a:t>proaktívnych</a:t>
            </a:r>
            <a:r>
              <a:rPr lang="sk-SK" sz="1300" dirty="0">
                <a:solidFill>
                  <a:schemeClr val="bg1"/>
                </a:solidFill>
              </a:rPr>
              <a:t> služieb bude riešené jednotlivými  OVM </a:t>
            </a:r>
            <a:r>
              <a:rPr lang="en-US" sz="1300" dirty="0">
                <a:solidFill>
                  <a:schemeClr val="bg1"/>
                </a:solidFill>
              </a:rPr>
              <a:t>(</a:t>
            </a:r>
            <a:r>
              <a:rPr lang="sk-SK" sz="1300" dirty="0">
                <a:solidFill>
                  <a:schemeClr val="bg1"/>
                </a:solidFill>
              </a:rPr>
              <a:t>vlastníkmi procesov</a:t>
            </a:r>
            <a:r>
              <a:rPr lang="en-US" sz="1300" dirty="0">
                <a:solidFill>
                  <a:schemeClr val="bg1"/>
                </a:solidFill>
              </a:rPr>
              <a:t>)</a:t>
            </a:r>
            <a:r>
              <a:rPr lang="sk-SK" sz="1300" dirty="0">
                <a:solidFill>
                  <a:schemeClr val="bg1"/>
                </a:solidFill>
              </a:rPr>
              <a:t> - v rámci projektu Rozvoj CSRU je realizovaná vzorová (pilotná) služba</a:t>
            </a:r>
            <a:endParaRPr lang="en-US" sz="13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750">
        <p14:flip dir="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dĺžnik: odstrihnuté horné rohy 2">
            <a:extLst>
              <a:ext uri="{FF2B5EF4-FFF2-40B4-BE49-F238E27FC236}">
                <a16:creationId xmlns:a16="http://schemas.microsoft.com/office/drawing/2014/main" id="{498BB22E-47D9-4DA3-A2C0-E7F0910C706A}"/>
              </a:ext>
            </a:extLst>
          </p:cNvPr>
          <p:cNvSpPr/>
          <p:nvPr/>
        </p:nvSpPr>
        <p:spPr>
          <a:xfrm rot="16200000">
            <a:off x="1725176" y="3257078"/>
            <a:ext cx="4768439" cy="903592"/>
          </a:xfrm>
          <a:prstGeom prst="snip2SameRect">
            <a:avLst>
              <a:gd name="adj1" fmla="val 50000"/>
              <a:gd name="adj2" fmla="val 0"/>
            </a:avLst>
          </a:prstGeom>
          <a:solidFill>
            <a:schemeClr val="tx1">
              <a:lumMod val="10000"/>
              <a:lumOff val="90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k-SK" sz="2800">
              <a:solidFill>
                <a:schemeClr val="tx1"/>
              </a:solidFill>
            </a:endParaRPr>
          </a:p>
        </p:txBody>
      </p:sp>
      <p:sp>
        <p:nvSpPr>
          <p:cNvPr id="115" name="Obdélník 114"/>
          <p:cNvSpPr/>
          <p:nvPr/>
        </p:nvSpPr>
        <p:spPr>
          <a:xfrm>
            <a:off x="4537494" y="4638461"/>
            <a:ext cx="2962354" cy="145786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40" name="Obdélník 39"/>
          <p:cNvSpPr/>
          <p:nvPr/>
        </p:nvSpPr>
        <p:spPr>
          <a:xfrm>
            <a:off x="4537494" y="2973563"/>
            <a:ext cx="2962354" cy="144636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41" name="Obdélník 40"/>
          <p:cNvSpPr/>
          <p:nvPr/>
        </p:nvSpPr>
        <p:spPr>
          <a:xfrm>
            <a:off x="4537494" y="1325917"/>
            <a:ext cx="2962354" cy="145211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2" name="Title 1"/>
          <p:cNvSpPr>
            <a:spLocks noGrp="1"/>
          </p:cNvSpPr>
          <p:nvPr>
            <p:ph type="title"/>
          </p:nvPr>
        </p:nvSpPr>
        <p:spPr>
          <a:xfrm>
            <a:off x="584199" y="380941"/>
            <a:ext cx="10778068" cy="951030"/>
          </a:xfrm>
          <a:noFill/>
        </p:spPr>
        <p:txBody>
          <a:bodyPr wrap="square" rtlCol="0">
            <a:spAutoFit/>
          </a:bodyPr>
          <a:lstStyle/>
          <a:p>
            <a:r>
              <a:rPr lang="sk-SK" dirty="0" err="1">
                <a:solidFill>
                  <a:schemeClr val="tx1">
                    <a:lumMod val="50000"/>
                    <a:lumOff val="50000"/>
                  </a:schemeClr>
                </a:solidFill>
              </a:rPr>
              <a:t>benefity</a:t>
            </a:r>
            <a:r>
              <a:rPr lang="sk-SK" dirty="0">
                <a:solidFill>
                  <a:schemeClr val="tx1">
                    <a:lumMod val="50000"/>
                    <a:lumOff val="50000"/>
                  </a:schemeClr>
                </a:solidFill>
              </a:rPr>
              <a:t> </a:t>
            </a:r>
            <a:r>
              <a:rPr lang="sk-SK" dirty="0">
                <a:solidFill>
                  <a:schemeClr val="bg1">
                    <a:lumMod val="10000"/>
                  </a:schemeClr>
                </a:solidFill>
              </a:rPr>
              <a:t>rozvoja platformy integrácie údajov</a:t>
            </a:r>
            <a:r>
              <a:rPr lang="sk-SK" dirty="0">
                <a:solidFill>
                  <a:schemeClr val="tx1">
                    <a:lumMod val="50000"/>
                    <a:lumOff val="50000"/>
                  </a:schemeClr>
                </a:solidFill>
              </a:rPr>
              <a:t> pre </a:t>
            </a:r>
            <a:r>
              <a:rPr lang="en-US" dirty="0">
                <a:solidFill>
                  <a:schemeClr val="tx1">
                    <a:lumMod val="50000"/>
                    <a:lumOff val="50000"/>
                  </a:schemeClr>
                </a:solidFill>
              </a:rPr>
              <a:t>OVM</a:t>
            </a:r>
            <a:br>
              <a:rPr lang="sk-SK" dirty="0">
                <a:solidFill>
                  <a:schemeClr val="tx1">
                    <a:lumMod val="50000"/>
                    <a:lumOff val="50000"/>
                  </a:schemeClr>
                </a:solidFill>
              </a:rPr>
            </a:br>
            <a:endParaRPr lang="sk-SK" dirty="0">
              <a:solidFill>
                <a:schemeClr val="tx1">
                  <a:lumMod val="50000"/>
                  <a:lumOff val="50000"/>
                </a:schemeClr>
              </a:solidFill>
            </a:endParaRPr>
          </a:p>
        </p:txBody>
      </p:sp>
      <p:sp>
        <p:nvSpPr>
          <p:cNvPr id="68" name="Slide Number Placeholder 8"/>
          <p:cNvSpPr>
            <a:spLocks noGrp="1"/>
          </p:cNvSpPr>
          <p:nvPr>
            <p:ph type="sldNum" sz="quarter" idx="10"/>
          </p:nvPr>
        </p:nvSpPr>
        <p:spPr>
          <a:xfrm>
            <a:off x="11277600" y="6048457"/>
            <a:ext cx="1155700" cy="379656"/>
          </a:xfrm>
          <a:prstGeom prst="rect">
            <a:avLst/>
          </a:prstGeom>
          <a:noFill/>
        </p:spPr>
        <p:txBody>
          <a:bodyPr wrap="square" rtlCol="0">
            <a:spAutoFit/>
          </a:bodyPr>
          <a:lstStyle>
            <a:lvl1pPr>
              <a:defRPr lang="uk-UA" sz="1867" b="1" smtClean="0">
                <a:solidFill>
                  <a:schemeClr val="accent2"/>
                </a:solidFill>
              </a:defRPr>
            </a:lvl1pPr>
          </a:lstStyle>
          <a:p>
            <a:pPr algn="l"/>
            <a:r>
              <a:rPr lang="sk-SK" dirty="0"/>
              <a:t>0</a:t>
            </a:r>
            <a:fld id="{37D409AB-2201-4E18-8A34-C31753AD9B06}" type="slidenum">
              <a:rPr lang="sk-SK" smtClean="0"/>
              <a:pPr algn="l"/>
              <a:t>5</a:t>
            </a:fld>
            <a:endParaRPr lang="sk-SK" dirty="0"/>
          </a:p>
        </p:txBody>
      </p:sp>
      <p:sp>
        <p:nvSpPr>
          <p:cNvPr id="101" name="TextovéPole 100"/>
          <p:cNvSpPr txBox="1"/>
          <p:nvPr/>
        </p:nvSpPr>
        <p:spPr>
          <a:xfrm>
            <a:off x="4729261" y="1642183"/>
            <a:ext cx="2507226" cy="1077218"/>
          </a:xfrm>
          <a:prstGeom prst="rect">
            <a:avLst/>
          </a:prstGeom>
          <a:noFill/>
        </p:spPr>
        <p:txBody>
          <a:bodyPr wrap="square" rtlCol="0">
            <a:spAutoFit/>
          </a:bodyPr>
          <a:lstStyle/>
          <a:p>
            <a:pPr algn="ctr"/>
            <a:r>
              <a:rPr lang="sk-SK" sz="1600" dirty="0">
                <a:solidFill>
                  <a:schemeClr val="bg1"/>
                </a:solidFill>
              </a:rPr>
              <a:t>Transparentnejšia, rýchlejšia a lacnejšia realizácia integrácie dát</a:t>
            </a:r>
          </a:p>
          <a:p>
            <a:pPr algn="ctr"/>
            <a:endParaRPr lang="sk-SK" sz="1600" dirty="0">
              <a:solidFill>
                <a:schemeClr val="bg1"/>
              </a:solidFill>
            </a:endParaRPr>
          </a:p>
        </p:txBody>
      </p:sp>
      <p:sp>
        <p:nvSpPr>
          <p:cNvPr id="112" name="TextovéPole 111"/>
          <p:cNvSpPr txBox="1"/>
          <p:nvPr/>
        </p:nvSpPr>
        <p:spPr>
          <a:xfrm>
            <a:off x="4749337" y="3234385"/>
            <a:ext cx="2523527" cy="830997"/>
          </a:xfrm>
          <a:prstGeom prst="rect">
            <a:avLst/>
          </a:prstGeom>
          <a:noFill/>
        </p:spPr>
        <p:txBody>
          <a:bodyPr wrap="square" rtlCol="0">
            <a:spAutoFit/>
          </a:bodyPr>
          <a:lstStyle/>
          <a:p>
            <a:pPr algn="ctr"/>
            <a:r>
              <a:rPr lang="en-US" sz="1600" dirty="0">
                <a:solidFill>
                  <a:schemeClr val="bg1"/>
                </a:solidFill>
              </a:rPr>
              <a:t>Z</a:t>
            </a:r>
            <a:r>
              <a:rPr lang="sk-SK" sz="1600" dirty="0">
                <a:solidFill>
                  <a:schemeClr val="bg1"/>
                </a:solidFill>
              </a:rPr>
              <a:t>lepšenie a zjednodušenie interných procesov OVM</a:t>
            </a:r>
          </a:p>
        </p:txBody>
      </p:sp>
      <p:grpSp>
        <p:nvGrpSpPr>
          <p:cNvPr id="39" name="Skupina 38"/>
          <p:cNvGrpSpPr/>
          <p:nvPr/>
        </p:nvGrpSpPr>
        <p:grpSpPr>
          <a:xfrm>
            <a:off x="7458777" y="1316249"/>
            <a:ext cx="4389120" cy="1463040"/>
            <a:chOff x="6179055" y="1396438"/>
            <a:chExt cx="4306065" cy="1463040"/>
          </a:xfrm>
        </p:grpSpPr>
        <p:grpSp>
          <p:nvGrpSpPr>
            <p:cNvPr id="95" name="Group 9"/>
            <p:cNvGrpSpPr/>
            <p:nvPr/>
          </p:nvGrpSpPr>
          <p:grpSpPr>
            <a:xfrm>
              <a:off x="6179055" y="1396438"/>
              <a:ext cx="4306065" cy="1463040"/>
              <a:chOff x="4398715" y="4401045"/>
              <a:chExt cx="2057400" cy="1600200"/>
            </a:xfrm>
            <a:solidFill>
              <a:schemeClr val="tx1">
                <a:lumMod val="50000"/>
                <a:lumOff val="50000"/>
              </a:schemeClr>
            </a:solidFill>
          </p:grpSpPr>
          <p:sp>
            <p:nvSpPr>
              <p:cNvPr id="96" name="Rectangle 5"/>
              <p:cNvSpPr/>
              <p:nvPr/>
            </p:nvSpPr>
            <p:spPr>
              <a:xfrm>
                <a:off x="4398715" y="4401045"/>
                <a:ext cx="2057400" cy="1600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99" name="TextBox 10"/>
              <p:cNvSpPr txBox="1"/>
              <p:nvPr/>
            </p:nvSpPr>
            <p:spPr>
              <a:xfrm>
                <a:off x="4408426" y="5354772"/>
                <a:ext cx="2031962" cy="446263"/>
              </a:xfrm>
              <a:prstGeom prst="rect">
                <a:avLst/>
              </a:prstGeom>
              <a:noFill/>
            </p:spPr>
            <p:txBody>
              <a:bodyPr wrap="square" rtlCol="0">
                <a:spAutoFit/>
              </a:bodyPr>
              <a:lstStyle>
                <a:defPPr>
                  <a:defRPr lang="sk-SK"/>
                </a:defPPr>
                <a:lvl1pPr algn="ctr">
                  <a:defRPr sz="2000">
                    <a:solidFill>
                      <a:schemeClr val="tx1">
                        <a:lumMod val="50000"/>
                        <a:lumOff val="50000"/>
                      </a:schemeClr>
                    </a:solidFill>
                    <a:latin typeface="+mj-lt"/>
                  </a:defRPr>
                </a:lvl1pPr>
              </a:lstStyle>
              <a:p>
                <a:r>
                  <a:rPr lang="sk-SK" dirty="0" err="1"/>
                  <a:t>Data</a:t>
                </a:r>
                <a:r>
                  <a:rPr lang="sk-SK" dirty="0"/>
                  <a:t> </a:t>
                </a:r>
                <a:r>
                  <a:rPr lang="sk-SK" dirty="0" err="1"/>
                  <a:t>market</a:t>
                </a:r>
                <a:endParaRPr lang="sk-SK" dirty="0"/>
              </a:p>
            </p:txBody>
          </p:sp>
        </p:grpSp>
        <p:sp>
          <p:nvSpPr>
            <p:cNvPr id="102" name="Freeform 217">
              <a:extLst>
                <a:ext uri="{FF2B5EF4-FFF2-40B4-BE49-F238E27FC236}">
                  <a16:creationId xmlns:a16="http://schemas.microsoft.com/office/drawing/2014/main" id="{AC95CDC1-EAE2-4E56-B314-2BCE5BEF4ACF}"/>
                </a:ext>
              </a:extLst>
            </p:cNvPr>
            <p:cNvSpPr>
              <a:spLocks noEditPoints="1"/>
            </p:cNvSpPr>
            <p:nvPr/>
          </p:nvSpPr>
          <p:spPr bwMode="auto">
            <a:xfrm>
              <a:off x="7836784" y="1652216"/>
              <a:ext cx="729216" cy="664397"/>
            </a:xfrm>
            <a:custGeom>
              <a:avLst/>
              <a:gdLst>
                <a:gd name="T0" fmla="*/ 104 w 176"/>
                <a:gd name="T1" fmla="*/ 28 h 160"/>
                <a:gd name="T2" fmla="*/ 108 w 176"/>
                <a:gd name="T3" fmla="*/ 48 h 160"/>
                <a:gd name="T4" fmla="*/ 112 w 176"/>
                <a:gd name="T5" fmla="*/ 28 h 160"/>
                <a:gd name="T6" fmla="*/ 132 w 176"/>
                <a:gd name="T7" fmla="*/ 24 h 160"/>
                <a:gd name="T8" fmla="*/ 112 w 176"/>
                <a:gd name="T9" fmla="*/ 20 h 160"/>
                <a:gd name="T10" fmla="*/ 108 w 176"/>
                <a:gd name="T11" fmla="*/ 0 h 160"/>
                <a:gd name="T12" fmla="*/ 104 w 176"/>
                <a:gd name="T13" fmla="*/ 20 h 160"/>
                <a:gd name="T14" fmla="*/ 84 w 176"/>
                <a:gd name="T15" fmla="*/ 24 h 160"/>
                <a:gd name="T16" fmla="*/ 160 w 176"/>
                <a:gd name="T17" fmla="*/ 133 h 160"/>
                <a:gd name="T18" fmla="*/ 176 w 176"/>
                <a:gd name="T19" fmla="*/ 61 h 160"/>
                <a:gd name="T20" fmla="*/ 176 w 176"/>
                <a:gd name="T21" fmla="*/ 60 h 160"/>
                <a:gd name="T22" fmla="*/ 44 w 176"/>
                <a:gd name="T23" fmla="*/ 56 h 160"/>
                <a:gd name="T24" fmla="*/ 38 w 176"/>
                <a:gd name="T25" fmla="*/ 35 h 160"/>
                <a:gd name="T26" fmla="*/ 4 w 176"/>
                <a:gd name="T27" fmla="*/ 32 h 160"/>
                <a:gd name="T28" fmla="*/ 4 w 176"/>
                <a:gd name="T29" fmla="*/ 40 h 160"/>
                <a:gd name="T30" fmla="*/ 56 w 176"/>
                <a:gd name="T31" fmla="*/ 133 h 160"/>
                <a:gd name="T32" fmla="*/ 58 w 176"/>
                <a:gd name="T33" fmla="*/ 136 h 160"/>
                <a:gd name="T34" fmla="*/ 72 w 176"/>
                <a:gd name="T35" fmla="*/ 160 h 160"/>
                <a:gd name="T36" fmla="*/ 86 w 176"/>
                <a:gd name="T37" fmla="*/ 136 h 160"/>
                <a:gd name="T38" fmla="*/ 128 w 176"/>
                <a:gd name="T39" fmla="*/ 144 h 160"/>
                <a:gd name="T40" fmla="*/ 160 w 176"/>
                <a:gd name="T41" fmla="*/ 144 h 160"/>
                <a:gd name="T42" fmla="*/ 160 w 176"/>
                <a:gd name="T43" fmla="*/ 133 h 160"/>
                <a:gd name="T44" fmla="*/ 167 w 176"/>
                <a:gd name="T45" fmla="*/ 64 h 160"/>
                <a:gd name="T46" fmla="*/ 142 w 176"/>
                <a:gd name="T47" fmla="*/ 80 h 160"/>
                <a:gd name="T48" fmla="*/ 46 w 176"/>
                <a:gd name="T49" fmla="*/ 64 h 160"/>
                <a:gd name="T50" fmla="*/ 74 w 176"/>
                <a:gd name="T51" fmla="*/ 80 h 160"/>
                <a:gd name="T52" fmla="*/ 46 w 176"/>
                <a:gd name="T53" fmla="*/ 64 h 160"/>
                <a:gd name="T54" fmla="*/ 52 w 176"/>
                <a:gd name="T55" fmla="*/ 88 h 160"/>
                <a:gd name="T56" fmla="*/ 77 w 176"/>
                <a:gd name="T57" fmla="*/ 104 h 160"/>
                <a:gd name="T58" fmla="*/ 59 w 176"/>
                <a:gd name="T59" fmla="*/ 112 h 160"/>
                <a:gd name="T60" fmla="*/ 80 w 176"/>
                <a:gd name="T61" fmla="*/ 128 h 160"/>
                <a:gd name="T62" fmla="*/ 59 w 176"/>
                <a:gd name="T63" fmla="*/ 112 h 160"/>
                <a:gd name="T64" fmla="*/ 64 w 176"/>
                <a:gd name="T65" fmla="*/ 144 h 160"/>
                <a:gd name="T66" fmla="*/ 80 w 176"/>
                <a:gd name="T67" fmla="*/ 144 h 160"/>
                <a:gd name="T68" fmla="*/ 104 w 176"/>
                <a:gd name="T69" fmla="*/ 128 h 160"/>
                <a:gd name="T70" fmla="*/ 86 w 176"/>
                <a:gd name="T71" fmla="*/ 112 h 160"/>
                <a:gd name="T72" fmla="*/ 104 w 176"/>
                <a:gd name="T73" fmla="*/ 128 h 160"/>
                <a:gd name="T74" fmla="*/ 85 w 176"/>
                <a:gd name="T75" fmla="*/ 104 h 160"/>
                <a:gd name="T76" fmla="*/ 104 w 176"/>
                <a:gd name="T77" fmla="*/ 88 h 160"/>
                <a:gd name="T78" fmla="*/ 104 w 176"/>
                <a:gd name="T79" fmla="*/ 80 h 160"/>
                <a:gd name="T80" fmla="*/ 80 w 176"/>
                <a:gd name="T81" fmla="*/ 64 h 160"/>
                <a:gd name="T82" fmla="*/ 104 w 176"/>
                <a:gd name="T83" fmla="*/ 80 h 160"/>
                <a:gd name="T84" fmla="*/ 112 w 176"/>
                <a:gd name="T85" fmla="*/ 128 h 160"/>
                <a:gd name="T86" fmla="*/ 130 w 176"/>
                <a:gd name="T87" fmla="*/ 112 h 160"/>
                <a:gd name="T88" fmla="*/ 131 w 176"/>
                <a:gd name="T89" fmla="*/ 104 h 160"/>
                <a:gd name="T90" fmla="*/ 112 w 176"/>
                <a:gd name="T91" fmla="*/ 88 h 160"/>
                <a:gd name="T92" fmla="*/ 131 w 176"/>
                <a:gd name="T93" fmla="*/ 104 h 160"/>
                <a:gd name="T94" fmla="*/ 112 w 176"/>
                <a:gd name="T95" fmla="*/ 80 h 160"/>
                <a:gd name="T96" fmla="*/ 136 w 176"/>
                <a:gd name="T97" fmla="*/ 64 h 160"/>
                <a:gd name="T98" fmla="*/ 144 w 176"/>
                <a:gd name="T99" fmla="*/ 152 h 160"/>
                <a:gd name="T100" fmla="*/ 144 w 176"/>
                <a:gd name="T101" fmla="*/ 136 h 160"/>
                <a:gd name="T102" fmla="*/ 144 w 176"/>
                <a:gd name="T103" fmla="*/ 152 h 160"/>
                <a:gd name="T104" fmla="*/ 136 w 176"/>
                <a:gd name="T105" fmla="*/ 128 h 160"/>
                <a:gd name="T106" fmla="*/ 156 w 176"/>
                <a:gd name="T107" fmla="*/ 112 h 160"/>
                <a:gd name="T108" fmla="*/ 139 w 176"/>
                <a:gd name="T109" fmla="*/ 104 h 160"/>
                <a:gd name="T110" fmla="*/ 162 w 176"/>
                <a:gd name="T111" fmla="*/ 88 h 160"/>
                <a:gd name="T112" fmla="*/ 139 w 176"/>
                <a:gd name="T113" fmla="*/ 10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60">
                  <a:moveTo>
                    <a:pt x="88" y="28"/>
                  </a:moveTo>
                  <a:cubicBezTo>
                    <a:pt x="104" y="28"/>
                    <a:pt x="104" y="28"/>
                    <a:pt x="104" y="28"/>
                  </a:cubicBezTo>
                  <a:cubicBezTo>
                    <a:pt x="104" y="44"/>
                    <a:pt x="104" y="44"/>
                    <a:pt x="104" y="44"/>
                  </a:cubicBezTo>
                  <a:cubicBezTo>
                    <a:pt x="104" y="46"/>
                    <a:pt x="106" y="48"/>
                    <a:pt x="108" y="48"/>
                  </a:cubicBezTo>
                  <a:cubicBezTo>
                    <a:pt x="110" y="48"/>
                    <a:pt x="112" y="46"/>
                    <a:pt x="112" y="44"/>
                  </a:cubicBezTo>
                  <a:cubicBezTo>
                    <a:pt x="112" y="28"/>
                    <a:pt x="112" y="28"/>
                    <a:pt x="112" y="28"/>
                  </a:cubicBezTo>
                  <a:cubicBezTo>
                    <a:pt x="128" y="28"/>
                    <a:pt x="128" y="28"/>
                    <a:pt x="128" y="28"/>
                  </a:cubicBezTo>
                  <a:cubicBezTo>
                    <a:pt x="130" y="28"/>
                    <a:pt x="132" y="26"/>
                    <a:pt x="132" y="24"/>
                  </a:cubicBezTo>
                  <a:cubicBezTo>
                    <a:pt x="132" y="22"/>
                    <a:pt x="130" y="20"/>
                    <a:pt x="128" y="20"/>
                  </a:cubicBezTo>
                  <a:cubicBezTo>
                    <a:pt x="112" y="20"/>
                    <a:pt x="112" y="20"/>
                    <a:pt x="112" y="20"/>
                  </a:cubicBezTo>
                  <a:cubicBezTo>
                    <a:pt x="112" y="4"/>
                    <a:pt x="112" y="4"/>
                    <a:pt x="112" y="4"/>
                  </a:cubicBezTo>
                  <a:cubicBezTo>
                    <a:pt x="112" y="2"/>
                    <a:pt x="110" y="0"/>
                    <a:pt x="108" y="0"/>
                  </a:cubicBezTo>
                  <a:cubicBezTo>
                    <a:pt x="106" y="0"/>
                    <a:pt x="104" y="2"/>
                    <a:pt x="104" y="4"/>
                  </a:cubicBezTo>
                  <a:cubicBezTo>
                    <a:pt x="104" y="20"/>
                    <a:pt x="104" y="20"/>
                    <a:pt x="104" y="20"/>
                  </a:cubicBezTo>
                  <a:cubicBezTo>
                    <a:pt x="88" y="20"/>
                    <a:pt x="88" y="20"/>
                    <a:pt x="88" y="20"/>
                  </a:cubicBezTo>
                  <a:cubicBezTo>
                    <a:pt x="86" y="20"/>
                    <a:pt x="84" y="22"/>
                    <a:pt x="84" y="24"/>
                  </a:cubicBezTo>
                  <a:cubicBezTo>
                    <a:pt x="84" y="26"/>
                    <a:pt x="86" y="28"/>
                    <a:pt x="88" y="28"/>
                  </a:cubicBezTo>
                  <a:moveTo>
                    <a:pt x="160" y="133"/>
                  </a:moveTo>
                  <a:cubicBezTo>
                    <a:pt x="160" y="133"/>
                    <a:pt x="160" y="133"/>
                    <a:pt x="160" y="133"/>
                  </a:cubicBezTo>
                  <a:cubicBezTo>
                    <a:pt x="176" y="61"/>
                    <a:pt x="176" y="61"/>
                    <a:pt x="176" y="61"/>
                  </a:cubicBezTo>
                  <a:cubicBezTo>
                    <a:pt x="176" y="61"/>
                    <a:pt x="176" y="61"/>
                    <a:pt x="176" y="61"/>
                  </a:cubicBezTo>
                  <a:cubicBezTo>
                    <a:pt x="176" y="61"/>
                    <a:pt x="176" y="60"/>
                    <a:pt x="176" y="60"/>
                  </a:cubicBezTo>
                  <a:cubicBezTo>
                    <a:pt x="176" y="58"/>
                    <a:pt x="174" y="56"/>
                    <a:pt x="172" y="56"/>
                  </a:cubicBezTo>
                  <a:cubicBezTo>
                    <a:pt x="44" y="56"/>
                    <a:pt x="44" y="56"/>
                    <a:pt x="44" y="56"/>
                  </a:cubicBezTo>
                  <a:cubicBezTo>
                    <a:pt x="38" y="35"/>
                    <a:pt x="38" y="35"/>
                    <a:pt x="38" y="35"/>
                  </a:cubicBezTo>
                  <a:cubicBezTo>
                    <a:pt x="38" y="35"/>
                    <a:pt x="38" y="35"/>
                    <a:pt x="38" y="35"/>
                  </a:cubicBezTo>
                  <a:cubicBezTo>
                    <a:pt x="38" y="33"/>
                    <a:pt x="36" y="32"/>
                    <a:pt x="34" y="32"/>
                  </a:cubicBezTo>
                  <a:cubicBezTo>
                    <a:pt x="4" y="32"/>
                    <a:pt x="4" y="32"/>
                    <a:pt x="4" y="32"/>
                  </a:cubicBezTo>
                  <a:cubicBezTo>
                    <a:pt x="2" y="32"/>
                    <a:pt x="0" y="34"/>
                    <a:pt x="0" y="36"/>
                  </a:cubicBezTo>
                  <a:cubicBezTo>
                    <a:pt x="0" y="38"/>
                    <a:pt x="2" y="40"/>
                    <a:pt x="4" y="40"/>
                  </a:cubicBezTo>
                  <a:cubicBezTo>
                    <a:pt x="31" y="40"/>
                    <a:pt x="31" y="40"/>
                    <a:pt x="31" y="40"/>
                  </a:cubicBezTo>
                  <a:cubicBezTo>
                    <a:pt x="56" y="133"/>
                    <a:pt x="56" y="133"/>
                    <a:pt x="56" y="133"/>
                  </a:cubicBezTo>
                  <a:cubicBezTo>
                    <a:pt x="56" y="133"/>
                    <a:pt x="56" y="133"/>
                    <a:pt x="56" y="133"/>
                  </a:cubicBezTo>
                  <a:cubicBezTo>
                    <a:pt x="57" y="134"/>
                    <a:pt x="57" y="135"/>
                    <a:pt x="58" y="136"/>
                  </a:cubicBezTo>
                  <a:cubicBezTo>
                    <a:pt x="57" y="138"/>
                    <a:pt x="56" y="141"/>
                    <a:pt x="56" y="144"/>
                  </a:cubicBezTo>
                  <a:cubicBezTo>
                    <a:pt x="56" y="153"/>
                    <a:pt x="63" y="160"/>
                    <a:pt x="72" y="160"/>
                  </a:cubicBezTo>
                  <a:cubicBezTo>
                    <a:pt x="81" y="160"/>
                    <a:pt x="88" y="153"/>
                    <a:pt x="88" y="144"/>
                  </a:cubicBezTo>
                  <a:cubicBezTo>
                    <a:pt x="88" y="141"/>
                    <a:pt x="87" y="138"/>
                    <a:pt x="86" y="136"/>
                  </a:cubicBezTo>
                  <a:cubicBezTo>
                    <a:pt x="130" y="136"/>
                    <a:pt x="130" y="136"/>
                    <a:pt x="130" y="136"/>
                  </a:cubicBezTo>
                  <a:cubicBezTo>
                    <a:pt x="129" y="138"/>
                    <a:pt x="128" y="141"/>
                    <a:pt x="128" y="144"/>
                  </a:cubicBezTo>
                  <a:cubicBezTo>
                    <a:pt x="128" y="153"/>
                    <a:pt x="135" y="160"/>
                    <a:pt x="144" y="160"/>
                  </a:cubicBezTo>
                  <a:cubicBezTo>
                    <a:pt x="153" y="160"/>
                    <a:pt x="160" y="153"/>
                    <a:pt x="160" y="144"/>
                  </a:cubicBezTo>
                  <a:cubicBezTo>
                    <a:pt x="160" y="141"/>
                    <a:pt x="159" y="138"/>
                    <a:pt x="158" y="136"/>
                  </a:cubicBezTo>
                  <a:cubicBezTo>
                    <a:pt x="159" y="135"/>
                    <a:pt x="160" y="134"/>
                    <a:pt x="160" y="133"/>
                  </a:cubicBezTo>
                  <a:moveTo>
                    <a:pt x="144" y="64"/>
                  </a:moveTo>
                  <a:cubicBezTo>
                    <a:pt x="167" y="64"/>
                    <a:pt x="167" y="64"/>
                    <a:pt x="167" y="64"/>
                  </a:cubicBezTo>
                  <a:cubicBezTo>
                    <a:pt x="163" y="80"/>
                    <a:pt x="163" y="80"/>
                    <a:pt x="163" y="80"/>
                  </a:cubicBezTo>
                  <a:cubicBezTo>
                    <a:pt x="142" y="80"/>
                    <a:pt x="142" y="80"/>
                    <a:pt x="142" y="80"/>
                  </a:cubicBezTo>
                  <a:lnTo>
                    <a:pt x="144" y="64"/>
                  </a:lnTo>
                  <a:close/>
                  <a:moveTo>
                    <a:pt x="46" y="64"/>
                  </a:moveTo>
                  <a:cubicBezTo>
                    <a:pt x="72" y="64"/>
                    <a:pt x="72" y="64"/>
                    <a:pt x="72" y="64"/>
                  </a:cubicBezTo>
                  <a:cubicBezTo>
                    <a:pt x="74" y="80"/>
                    <a:pt x="74" y="80"/>
                    <a:pt x="74" y="80"/>
                  </a:cubicBezTo>
                  <a:cubicBezTo>
                    <a:pt x="50" y="80"/>
                    <a:pt x="50" y="80"/>
                    <a:pt x="50" y="80"/>
                  </a:cubicBezTo>
                  <a:lnTo>
                    <a:pt x="46" y="64"/>
                  </a:lnTo>
                  <a:close/>
                  <a:moveTo>
                    <a:pt x="57" y="104"/>
                  </a:moveTo>
                  <a:cubicBezTo>
                    <a:pt x="52" y="88"/>
                    <a:pt x="52" y="88"/>
                    <a:pt x="52" y="88"/>
                  </a:cubicBezTo>
                  <a:cubicBezTo>
                    <a:pt x="75" y="88"/>
                    <a:pt x="75" y="88"/>
                    <a:pt x="75" y="88"/>
                  </a:cubicBezTo>
                  <a:cubicBezTo>
                    <a:pt x="77" y="104"/>
                    <a:pt x="77" y="104"/>
                    <a:pt x="77" y="104"/>
                  </a:cubicBezTo>
                  <a:lnTo>
                    <a:pt x="57" y="104"/>
                  </a:lnTo>
                  <a:close/>
                  <a:moveTo>
                    <a:pt x="59" y="112"/>
                  </a:moveTo>
                  <a:cubicBezTo>
                    <a:pt x="78" y="112"/>
                    <a:pt x="78" y="112"/>
                    <a:pt x="78" y="112"/>
                  </a:cubicBezTo>
                  <a:cubicBezTo>
                    <a:pt x="80" y="128"/>
                    <a:pt x="80" y="128"/>
                    <a:pt x="80" y="128"/>
                  </a:cubicBezTo>
                  <a:cubicBezTo>
                    <a:pt x="63" y="128"/>
                    <a:pt x="63" y="128"/>
                    <a:pt x="63" y="128"/>
                  </a:cubicBezTo>
                  <a:lnTo>
                    <a:pt x="59" y="112"/>
                  </a:lnTo>
                  <a:close/>
                  <a:moveTo>
                    <a:pt x="72" y="152"/>
                  </a:moveTo>
                  <a:cubicBezTo>
                    <a:pt x="68" y="152"/>
                    <a:pt x="64" y="148"/>
                    <a:pt x="64" y="144"/>
                  </a:cubicBezTo>
                  <a:cubicBezTo>
                    <a:pt x="64" y="140"/>
                    <a:pt x="68" y="136"/>
                    <a:pt x="72" y="136"/>
                  </a:cubicBezTo>
                  <a:cubicBezTo>
                    <a:pt x="76" y="136"/>
                    <a:pt x="80" y="140"/>
                    <a:pt x="80" y="144"/>
                  </a:cubicBezTo>
                  <a:cubicBezTo>
                    <a:pt x="80" y="148"/>
                    <a:pt x="76" y="152"/>
                    <a:pt x="72" y="152"/>
                  </a:cubicBezTo>
                  <a:moveTo>
                    <a:pt x="104" y="128"/>
                  </a:moveTo>
                  <a:cubicBezTo>
                    <a:pt x="88" y="128"/>
                    <a:pt x="88" y="128"/>
                    <a:pt x="88" y="128"/>
                  </a:cubicBezTo>
                  <a:cubicBezTo>
                    <a:pt x="86" y="112"/>
                    <a:pt x="86" y="112"/>
                    <a:pt x="86" y="112"/>
                  </a:cubicBezTo>
                  <a:cubicBezTo>
                    <a:pt x="104" y="112"/>
                    <a:pt x="104" y="112"/>
                    <a:pt x="104" y="112"/>
                  </a:cubicBezTo>
                  <a:lnTo>
                    <a:pt x="104" y="128"/>
                  </a:lnTo>
                  <a:close/>
                  <a:moveTo>
                    <a:pt x="104" y="104"/>
                  </a:moveTo>
                  <a:cubicBezTo>
                    <a:pt x="85" y="104"/>
                    <a:pt x="85" y="104"/>
                    <a:pt x="85" y="104"/>
                  </a:cubicBezTo>
                  <a:cubicBezTo>
                    <a:pt x="83" y="88"/>
                    <a:pt x="83" y="88"/>
                    <a:pt x="83" y="88"/>
                  </a:cubicBezTo>
                  <a:cubicBezTo>
                    <a:pt x="104" y="88"/>
                    <a:pt x="104" y="88"/>
                    <a:pt x="104" y="88"/>
                  </a:cubicBezTo>
                  <a:lnTo>
                    <a:pt x="104" y="104"/>
                  </a:lnTo>
                  <a:close/>
                  <a:moveTo>
                    <a:pt x="104" y="80"/>
                  </a:moveTo>
                  <a:cubicBezTo>
                    <a:pt x="82" y="80"/>
                    <a:pt x="82" y="80"/>
                    <a:pt x="82" y="80"/>
                  </a:cubicBezTo>
                  <a:cubicBezTo>
                    <a:pt x="80" y="64"/>
                    <a:pt x="80" y="64"/>
                    <a:pt x="80" y="64"/>
                  </a:cubicBezTo>
                  <a:cubicBezTo>
                    <a:pt x="104" y="64"/>
                    <a:pt x="104" y="64"/>
                    <a:pt x="104" y="64"/>
                  </a:cubicBezTo>
                  <a:lnTo>
                    <a:pt x="104" y="80"/>
                  </a:lnTo>
                  <a:close/>
                  <a:moveTo>
                    <a:pt x="128" y="128"/>
                  </a:moveTo>
                  <a:cubicBezTo>
                    <a:pt x="112" y="128"/>
                    <a:pt x="112" y="128"/>
                    <a:pt x="112" y="128"/>
                  </a:cubicBezTo>
                  <a:cubicBezTo>
                    <a:pt x="112" y="112"/>
                    <a:pt x="112" y="112"/>
                    <a:pt x="112" y="112"/>
                  </a:cubicBezTo>
                  <a:cubicBezTo>
                    <a:pt x="130" y="112"/>
                    <a:pt x="130" y="112"/>
                    <a:pt x="130" y="112"/>
                  </a:cubicBezTo>
                  <a:lnTo>
                    <a:pt x="128" y="128"/>
                  </a:lnTo>
                  <a:close/>
                  <a:moveTo>
                    <a:pt x="131" y="104"/>
                  </a:moveTo>
                  <a:cubicBezTo>
                    <a:pt x="112" y="104"/>
                    <a:pt x="112" y="104"/>
                    <a:pt x="112" y="104"/>
                  </a:cubicBezTo>
                  <a:cubicBezTo>
                    <a:pt x="112" y="88"/>
                    <a:pt x="112" y="88"/>
                    <a:pt x="112" y="88"/>
                  </a:cubicBezTo>
                  <a:cubicBezTo>
                    <a:pt x="133" y="88"/>
                    <a:pt x="133" y="88"/>
                    <a:pt x="133" y="88"/>
                  </a:cubicBezTo>
                  <a:lnTo>
                    <a:pt x="131" y="104"/>
                  </a:lnTo>
                  <a:close/>
                  <a:moveTo>
                    <a:pt x="134" y="80"/>
                  </a:moveTo>
                  <a:cubicBezTo>
                    <a:pt x="112" y="80"/>
                    <a:pt x="112" y="80"/>
                    <a:pt x="112" y="80"/>
                  </a:cubicBezTo>
                  <a:cubicBezTo>
                    <a:pt x="112" y="64"/>
                    <a:pt x="112" y="64"/>
                    <a:pt x="112" y="64"/>
                  </a:cubicBezTo>
                  <a:cubicBezTo>
                    <a:pt x="136" y="64"/>
                    <a:pt x="136" y="64"/>
                    <a:pt x="136" y="64"/>
                  </a:cubicBezTo>
                  <a:lnTo>
                    <a:pt x="134" y="80"/>
                  </a:lnTo>
                  <a:close/>
                  <a:moveTo>
                    <a:pt x="144" y="152"/>
                  </a:moveTo>
                  <a:cubicBezTo>
                    <a:pt x="140" y="152"/>
                    <a:pt x="136" y="148"/>
                    <a:pt x="136" y="144"/>
                  </a:cubicBezTo>
                  <a:cubicBezTo>
                    <a:pt x="136" y="140"/>
                    <a:pt x="140" y="136"/>
                    <a:pt x="144" y="136"/>
                  </a:cubicBezTo>
                  <a:cubicBezTo>
                    <a:pt x="148" y="136"/>
                    <a:pt x="152" y="140"/>
                    <a:pt x="152" y="144"/>
                  </a:cubicBezTo>
                  <a:cubicBezTo>
                    <a:pt x="152" y="148"/>
                    <a:pt x="148" y="152"/>
                    <a:pt x="144" y="152"/>
                  </a:cubicBezTo>
                  <a:moveTo>
                    <a:pt x="153" y="128"/>
                  </a:moveTo>
                  <a:cubicBezTo>
                    <a:pt x="136" y="128"/>
                    <a:pt x="136" y="128"/>
                    <a:pt x="136" y="128"/>
                  </a:cubicBezTo>
                  <a:cubicBezTo>
                    <a:pt x="138" y="112"/>
                    <a:pt x="138" y="112"/>
                    <a:pt x="138" y="112"/>
                  </a:cubicBezTo>
                  <a:cubicBezTo>
                    <a:pt x="156" y="112"/>
                    <a:pt x="156" y="112"/>
                    <a:pt x="156" y="112"/>
                  </a:cubicBezTo>
                  <a:lnTo>
                    <a:pt x="153" y="128"/>
                  </a:lnTo>
                  <a:close/>
                  <a:moveTo>
                    <a:pt x="139" y="104"/>
                  </a:moveTo>
                  <a:cubicBezTo>
                    <a:pt x="141" y="88"/>
                    <a:pt x="141" y="88"/>
                    <a:pt x="141" y="88"/>
                  </a:cubicBezTo>
                  <a:cubicBezTo>
                    <a:pt x="162" y="88"/>
                    <a:pt x="162" y="88"/>
                    <a:pt x="162" y="88"/>
                  </a:cubicBezTo>
                  <a:cubicBezTo>
                    <a:pt x="158" y="104"/>
                    <a:pt x="158" y="104"/>
                    <a:pt x="158" y="104"/>
                  </a:cubicBezTo>
                  <a:lnTo>
                    <a:pt x="139" y="104"/>
                  </a:lnTo>
                  <a:close/>
                </a:path>
              </a:pathLst>
            </a:custGeom>
            <a:solidFill>
              <a:schemeClr val="tx1">
                <a:lumMod val="50000"/>
                <a:lumOff val="50000"/>
              </a:schemeClr>
            </a:solidFill>
            <a:ln w="25400">
              <a:noFill/>
            </a:ln>
          </p:spPr>
          <p:txBody>
            <a:bodyPr vert="horz" wrap="square" lIns="60960" tIns="30480" rIns="60960" bIns="30480" numCol="1" anchor="t" anchorCtr="0" compatLnSpc="1">
              <a:prstTxWarp prst="textNoShape">
                <a:avLst/>
              </a:prstTxWarp>
            </a:bodyPr>
            <a:lstStyle/>
            <a:p>
              <a:endParaRPr lang="sk-SK" sz="1200"/>
            </a:p>
          </p:txBody>
        </p:sp>
        <p:sp>
          <p:nvSpPr>
            <p:cNvPr id="103" name="Elipsa 102"/>
            <p:cNvSpPr/>
            <p:nvPr/>
          </p:nvSpPr>
          <p:spPr>
            <a:xfrm>
              <a:off x="6274042" y="1512717"/>
              <a:ext cx="452284" cy="452284"/>
            </a:xfrm>
            <a:prstGeom prst="ellipse">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solidFill>
                    <a:schemeClr val="tx1">
                      <a:lumMod val="50000"/>
                      <a:lumOff val="50000"/>
                    </a:schemeClr>
                  </a:solidFill>
                </a:rPr>
                <a:t>1</a:t>
              </a:r>
            </a:p>
          </p:txBody>
        </p:sp>
      </p:grpSp>
      <p:grpSp>
        <p:nvGrpSpPr>
          <p:cNvPr id="31" name="Skupina 30"/>
          <p:cNvGrpSpPr/>
          <p:nvPr/>
        </p:nvGrpSpPr>
        <p:grpSpPr>
          <a:xfrm>
            <a:off x="7421269" y="4630055"/>
            <a:ext cx="4426629" cy="1463040"/>
            <a:chOff x="1822368" y="5270946"/>
            <a:chExt cx="4413479" cy="1463040"/>
          </a:xfrm>
        </p:grpSpPr>
        <p:grpSp>
          <p:nvGrpSpPr>
            <p:cNvPr id="116" name="Group 27">
              <a:extLst>
                <a:ext uri="{FF2B5EF4-FFF2-40B4-BE49-F238E27FC236}">
                  <a16:creationId xmlns:a16="http://schemas.microsoft.com/office/drawing/2014/main" id="{7C5008C8-6497-4D8F-8077-1C3B829DFAF6}"/>
                </a:ext>
              </a:extLst>
            </p:cNvPr>
            <p:cNvGrpSpPr/>
            <p:nvPr/>
          </p:nvGrpSpPr>
          <p:grpSpPr>
            <a:xfrm>
              <a:off x="1822368" y="5270946"/>
              <a:ext cx="4413479" cy="1463040"/>
              <a:chOff x="14292025" y="3161735"/>
              <a:chExt cx="2074982" cy="2839510"/>
            </a:xfrm>
          </p:grpSpPr>
          <p:sp>
            <p:nvSpPr>
              <p:cNvPr id="117" name="Rectangle 49">
                <a:extLst>
                  <a:ext uri="{FF2B5EF4-FFF2-40B4-BE49-F238E27FC236}">
                    <a16:creationId xmlns:a16="http://schemas.microsoft.com/office/drawing/2014/main" id="{63467816-1B54-4CBC-9592-391C7867E454}"/>
                  </a:ext>
                </a:extLst>
              </p:cNvPr>
              <p:cNvSpPr/>
              <p:nvPr/>
            </p:nvSpPr>
            <p:spPr>
              <a:xfrm>
                <a:off x="14309607" y="3161735"/>
                <a:ext cx="2057400" cy="123931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118" name="Rectangle 50">
                <a:extLst>
                  <a:ext uri="{FF2B5EF4-FFF2-40B4-BE49-F238E27FC236}">
                    <a16:creationId xmlns:a16="http://schemas.microsoft.com/office/drawing/2014/main" id="{CCC037F5-2537-41AC-80B1-0139FC2ABD18}"/>
                  </a:ext>
                </a:extLst>
              </p:cNvPr>
              <p:cNvSpPr/>
              <p:nvPr/>
            </p:nvSpPr>
            <p:spPr>
              <a:xfrm>
                <a:off x="14309607" y="4401045"/>
                <a:ext cx="2057400" cy="1600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121" name="TextBox 55">
                <a:extLst>
                  <a:ext uri="{FF2B5EF4-FFF2-40B4-BE49-F238E27FC236}">
                    <a16:creationId xmlns:a16="http://schemas.microsoft.com/office/drawing/2014/main" id="{CAD93D47-CF88-45AF-B0F4-3323176B690A}"/>
                  </a:ext>
                </a:extLst>
              </p:cNvPr>
              <p:cNvSpPr txBox="1"/>
              <p:nvPr/>
            </p:nvSpPr>
            <p:spPr>
              <a:xfrm>
                <a:off x="14292025" y="4805568"/>
                <a:ext cx="2033132" cy="896013"/>
              </a:xfrm>
              <a:prstGeom prst="rect">
                <a:avLst/>
              </a:prstGeom>
              <a:noFill/>
            </p:spPr>
            <p:txBody>
              <a:bodyPr wrap="square" rtlCol="0">
                <a:spAutoFit/>
              </a:bodyPr>
              <a:lstStyle/>
              <a:p>
                <a:pPr algn="ctr"/>
                <a:r>
                  <a:rPr lang="sk-SK" sz="2400" dirty="0" err="1">
                    <a:solidFill>
                      <a:schemeClr val="tx1">
                        <a:lumMod val="50000"/>
                        <a:lumOff val="50000"/>
                      </a:schemeClr>
                    </a:solidFill>
                    <a:latin typeface="+mj-lt"/>
                  </a:rPr>
                  <a:t>iPaaS</a:t>
                </a:r>
                <a:endParaRPr lang="sk-SK" sz="2400" dirty="0">
                  <a:solidFill>
                    <a:schemeClr val="tx1">
                      <a:lumMod val="50000"/>
                      <a:lumOff val="50000"/>
                    </a:schemeClr>
                  </a:solidFill>
                  <a:latin typeface="+mj-lt"/>
                </a:endParaRPr>
              </a:p>
            </p:txBody>
          </p:sp>
        </p:grpSp>
        <p:sp>
          <p:nvSpPr>
            <p:cNvPr id="123" name="Freeform 235">
              <a:extLst>
                <a:ext uri="{FF2B5EF4-FFF2-40B4-BE49-F238E27FC236}">
                  <a16:creationId xmlns:a16="http://schemas.microsoft.com/office/drawing/2014/main" id="{F4D5C34F-004E-4153-8F84-9754A6C8214A}"/>
                </a:ext>
              </a:extLst>
            </p:cNvPr>
            <p:cNvSpPr>
              <a:spLocks noEditPoints="1"/>
            </p:cNvSpPr>
            <p:nvPr/>
          </p:nvSpPr>
          <p:spPr bwMode="auto">
            <a:xfrm>
              <a:off x="3773159" y="5452235"/>
              <a:ext cx="455401" cy="634797"/>
            </a:xfrm>
            <a:custGeom>
              <a:avLst/>
              <a:gdLst>
                <a:gd name="T0" fmla="*/ 32 w 128"/>
                <a:gd name="T1" fmla="*/ 104 h 176"/>
                <a:gd name="T2" fmla="*/ 28 w 128"/>
                <a:gd name="T3" fmla="*/ 108 h 176"/>
                <a:gd name="T4" fmla="*/ 29 w 128"/>
                <a:gd name="T5" fmla="*/ 111 h 176"/>
                <a:gd name="T6" fmla="*/ 61 w 128"/>
                <a:gd name="T7" fmla="*/ 143 h 176"/>
                <a:gd name="T8" fmla="*/ 64 w 128"/>
                <a:gd name="T9" fmla="*/ 144 h 176"/>
                <a:gd name="T10" fmla="*/ 67 w 128"/>
                <a:gd name="T11" fmla="*/ 143 h 176"/>
                <a:gd name="T12" fmla="*/ 99 w 128"/>
                <a:gd name="T13" fmla="*/ 111 h 176"/>
                <a:gd name="T14" fmla="*/ 100 w 128"/>
                <a:gd name="T15" fmla="*/ 108 h 176"/>
                <a:gd name="T16" fmla="*/ 96 w 128"/>
                <a:gd name="T17" fmla="*/ 104 h 176"/>
                <a:gd name="T18" fmla="*/ 93 w 128"/>
                <a:gd name="T19" fmla="*/ 105 h 176"/>
                <a:gd name="T20" fmla="*/ 68 w 128"/>
                <a:gd name="T21" fmla="*/ 130 h 176"/>
                <a:gd name="T22" fmla="*/ 68 w 128"/>
                <a:gd name="T23" fmla="*/ 4 h 176"/>
                <a:gd name="T24" fmla="*/ 64 w 128"/>
                <a:gd name="T25" fmla="*/ 0 h 176"/>
                <a:gd name="T26" fmla="*/ 60 w 128"/>
                <a:gd name="T27" fmla="*/ 4 h 176"/>
                <a:gd name="T28" fmla="*/ 60 w 128"/>
                <a:gd name="T29" fmla="*/ 130 h 176"/>
                <a:gd name="T30" fmla="*/ 35 w 128"/>
                <a:gd name="T31" fmla="*/ 105 h 176"/>
                <a:gd name="T32" fmla="*/ 32 w 128"/>
                <a:gd name="T33" fmla="*/ 104 h 176"/>
                <a:gd name="T34" fmla="*/ 124 w 128"/>
                <a:gd name="T35" fmla="*/ 56 h 176"/>
                <a:gd name="T36" fmla="*/ 80 w 128"/>
                <a:gd name="T37" fmla="*/ 56 h 176"/>
                <a:gd name="T38" fmla="*/ 76 w 128"/>
                <a:gd name="T39" fmla="*/ 60 h 176"/>
                <a:gd name="T40" fmla="*/ 80 w 128"/>
                <a:gd name="T41" fmla="*/ 64 h 176"/>
                <a:gd name="T42" fmla="*/ 120 w 128"/>
                <a:gd name="T43" fmla="*/ 64 h 176"/>
                <a:gd name="T44" fmla="*/ 120 w 128"/>
                <a:gd name="T45" fmla="*/ 168 h 176"/>
                <a:gd name="T46" fmla="*/ 8 w 128"/>
                <a:gd name="T47" fmla="*/ 168 h 176"/>
                <a:gd name="T48" fmla="*/ 8 w 128"/>
                <a:gd name="T49" fmla="*/ 64 h 176"/>
                <a:gd name="T50" fmla="*/ 48 w 128"/>
                <a:gd name="T51" fmla="*/ 64 h 176"/>
                <a:gd name="T52" fmla="*/ 52 w 128"/>
                <a:gd name="T53" fmla="*/ 60 h 176"/>
                <a:gd name="T54" fmla="*/ 48 w 128"/>
                <a:gd name="T55" fmla="*/ 56 h 176"/>
                <a:gd name="T56" fmla="*/ 4 w 128"/>
                <a:gd name="T57" fmla="*/ 56 h 176"/>
                <a:gd name="T58" fmla="*/ 0 w 128"/>
                <a:gd name="T59" fmla="*/ 60 h 176"/>
                <a:gd name="T60" fmla="*/ 0 w 128"/>
                <a:gd name="T61" fmla="*/ 172 h 176"/>
                <a:gd name="T62" fmla="*/ 4 w 128"/>
                <a:gd name="T63" fmla="*/ 176 h 176"/>
                <a:gd name="T64" fmla="*/ 124 w 128"/>
                <a:gd name="T65" fmla="*/ 176 h 176"/>
                <a:gd name="T66" fmla="*/ 128 w 128"/>
                <a:gd name="T67" fmla="*/ 172 h 176"/>
                <a:gd name="T68" fmla="*/ 128 w 128"/>
                <a:gd name="T69" fmla="*/ 60 h 176"/>
                <a:gd name="T70" fmla="*/ 124 w 128"/>
                <a:gd name="T71" fmla="*/ 5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76">
                  <a:moveTo>
                    <a:pt x="32" y="104"/>
                  </a:moveTo>
                  <a:cubicBezTo>
                    <a:pt x="30" y="104"/>
                    <a:pt x="28" y="106"/>
                    <a:pt x="28" y="108"/>
                  </a:cubicBezTo>
                  <a:cubicBezTo>
                    <a:pt x="28" y="109"/>
                    <a:pt x="28" y="110"/>
                    <a:pt x="29" y="111"/>
                  </a:cubicBezTo>
                  <a:cubicBezTo>
                    <a:pt x="61" y="143"/>
                    <a:pt x="61" y="143"/>
                    <a:pt x="61" y="143"/>
                  </a:cubicBezTo>
                  <a:cubicBezTo>
                    <a:pt x="62" y="144"/>
                    <a:pt x="63" y="144"/>
                    <a:pt x="64" y="144"/>
                  </a:cubicBezTo>
                  <a:cubicBezTo>
                    <a:pt x="65" y="144"/>
                    <a:pt x="66" y="144"/>
                    <a:pt x="67" y="143"/>
                  </a:cubicBezTo>
                  <a:cubicBezTo>
                    <a:pt x="99" y="111"/>
                    <a:pt x="99" y="111"/>
                    <a:pt x="99" y="111"/>
                  </a:cubicBezTo>
                  <a:cubicBezTo>
                    <a:pt x="100" y="110"/>
                    <a:pt x="100" y="109"/>
                    <a:pt x="100" y="108"/>
                  </a:cubicBezTo>
                  <a:cubicBezTo>
                    <a:pt x="100" y="106"/>
                    <a:pt x="98" y="104"/>
                    <a:pt x="96" y="104"/>
                  </a:cubicBezTo>
                  <a:cubicBezTo>
                    <a:pt x="95" y="104"/>
                    <a:pt x="94" y="104"/>
                    <a:pt x="93" y="105"/>
                  </a:cubicBezTo>
                  <a:cubicBezTo>
                    <a:pt x="68" y="130"/>
                    <a:pt x="68" y="130"/>
                    <a:pt x="68" y="130"/>
                  </a:cubicBezTo>
                  <a:cubicBezTo>
                    <a:pt x="68" y="4"/>
                    <a:pt x="68" y="4"/>
                    <a:pt x="68" y="4"/>
                  </a:cubicBezTo>
                  <a:cubicBezTo>
                    <a:pt x="68" y="2"/>
                    <a:pt x="66" y="0"/>
                    <a:pt x="64" y="0"/>
                  </a:cubicBezTo>
                  <a:cubicBezTo>
                    <a:pt x="62" y="0"/>
                    <a:pt x="60" y="2"/>
                    <a:pt x="60" y="4"/>
                  </a:cubicBezTo>
                  <a:cubicBezTo>
                    <a:pt x="60" y="130"/>
                    <a:pt x="60" y="130"/>
                    <a:pt x="60" y="130"/>
                  </a:cubicBezTo>
                  <a:cubicBezTo>
                    <a:pt x="35" y="105"/>
                    <a:pt x="35" y="105"/>
                    <a:pt x="35" y="105"/>
                  </a:cubicBezTo>
                  <a:cubicBezTo>
                    <a:pt x="34" y="104"/>
                    <a:pt x="33" y="104"/>
                    <a:pt x="32" y="104"/>
                  </a:cubicBezTo>
                  <a:moveTo>
                    <a:pt x="124" y="56"/>
                  </a:moveTo>
                  <a:cubicBezTo>
                    <a:pt x="80" y="56"/>
                    <a:pt x="80" y="56"/>
                    <a:pt x="80" y="56"/>
                  </a:cubicBezTo>
                  <a:cubicBezTo>
                    <a:pt x="78" y="56"/>
                    <a:pt x="76" y="58"/>
                    <a:pt x="76" y="60"/>
                  </a:cubicBezTo>
                  <a:cubicBezTo>
                    <a:pt x="76" y="62"/>
                    <a:pt x="78" y="64"/>
                    <a:pt x="80" y="64"/>
                  </a:cubicBezTo>
                  <a:cubicBezTo>
                    <a:pt x="120" y="64"/>
                    <a:pt x="120" y="64"/>
                    <a:pt x="120" y="64"/>
                  </a:cubicBezTo>
                  <a:cubicBezTo>
                    <a:pt x="120" y="168"/>
                    <a:pt x="120" y="168"/>
                    <a:pt x="120" y="168"/>
                  </a:cubicBezTo>
                  <a:cubicBezTo>
                    <a:pt x="8" y="168"/>
                    <a:pt x="8" y="168"/>
                    <a:pt x="8" y="168"/>
                  </a:cubicBezTo>
                  <a:cubicBezTo>
                    <a:pt x="8" y="64"/>
                    <a:pt x="8" y="64"/>
                    <a:pt x="8" y="64"/>
                  </a:cubicBezTo>
                  <a:cubicBezTo>
                    <a:pt x="48" y="64"/>
                    <a:pt x="48" y="64"/>
                    <a:pt x="48" y="64"/>
                  </a:cubicBezTo>
                  <a:cubicBezTo>
                    <a:pt x="50" y="64"/>
                    <a:pt x="52" y="62"/>
                    <a:pt x="52" y="60"/>
                  </a:cubicBezTo>
                  <a:cubicBezTo>
                    <a:pt x="52" y="58"/>
                    <a:pt x="50" y="56"/>
                    <a:pt x="48" y="56"/>
                  </a:cubicBezTo>
                  <a:cubicBezTo>
                    <a:pt x="4" y="56"/>
                    <a:pt x="4" y="56"/>
                    <a:pt x="4" y="56"/>
                  </a:cubicBezTo>
                  <a:cubicBezTo>
                    <a:pt x="2" y="56"/>
                    <a:pt x="0" y="58"/>
                    <a:pt x="0" y="60"/>
                  </a:cubicBezTo>
                  <a:cubicBezTo>
                    <a:pt x="0" y="172"/>
                    <a:pt x="0" y="172"/>
                    <a:pt x="0" y="172"/>
                  </a:cubicBezTo>
                  <a:cubicBezTo>
                    <a:pt x="0" y="174"/>
                    <a:pt x="2" y="176"/>
                    <a:pt x="4" y="176"/>
                  </a:cubicBezTo>
                  <a:cubicBezTo>
                    <a:pt x="124" y="176"/>
                    <a:pt x="124" y="176"/>
                    <a:pt x="124" y="176"/>
                  </a:cubicBezTo>
                  <a:cubicBezTo>
                    <a:pt x="126" y="176"/>
                    <a:pt x="128" y="174"/>
                    <a:pt x="128" y="172"/>
                  </a:cubicBezTo>
                  <a:cubicBezTo>
                    <a:pt x="128" y="60"/>
                    <a:pt x="128" y="60"/>
                    <a:pt x="128" y="60"/>
                  </a:cubicBezTo>
                  <a:cubicBezTo>
                    <a:pt x="128" y="58"/>
                    <a:pt x="126" y="56"/>
                    <a:pt x="124" y="56"/>
                  </a:cubicBezTo>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sk-SK"/>
            </a:p>
          </p:txBody>
        </p:sp>
        <p:sp>
          <p:nvSpPr>
            <p:cNvPr id="125" name="Elipsa 124"/>
            <p:cNvSpPr/>
            <p:nvPr/>
          </p:nvSpPr>
          <p:spPr>
            <a:xfrm>
              <a:off x="1968985" y="5398749"/>
              <a:ext cx="452284" cy="452284"/>
            </a:xfrm>
            <a:prstGeom prst="ellipse">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sk-SK" sz="2800" dirty="0">
                  <a:solidFill>
                    <a:schemeClr val="tx1">
                      <a:lumMod val="50000"/>
                      <a:lumOff val="50000"/>
                    </a:schemeClr>
                  </a:solidFill>
                </a:rPr>
                <a:t>3</a:t>
              </a:r>
              <a:endParaRPr lang="en-US" sz="2800" dirty="0">
                <a:solidFill>
                  <a:schemeClr val="tx1">
                    <a:lumMod val="50000"/>
                    <a:lumOff val="50000"/>
                  </a:schemeClr>
                </a:solidFill>
              </a:endParaRPr>
            </a:p>
          </p:txBody>
        </p:sp>
      </p:grpSp>
      <p:sp>
        <p:nvSpPr>
          <p:cNvPr id="33" name="Pětiúhelník 32"/>
          <p:cNvSpPr/>
          <p:nvPr/>
        </p:nvSpPr>
        <p:spPr>
          <a:xfrm>
            <a:off x="315619" y="3174181"/>
            <a:ext cx="1906438" cy="1121434"/>
          </a:xfrm>
          <a:prstGeom prst="homePlate">
            <a:avLst>
              <a:gd name="adj" fmla="val 26923"/>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solidFill>
                <a:schemeClr val="tx1"/>
              </a:solidFill>
            </a:endParaRPr>
          </a:p>
        </p:txBody>
      </p:sp>
      <p:sp>
        <p:nvSpPr>
          <p:cNvPr id="35" name="Obdélník 34"/>
          <p:cNvSpPr/>
          <p:nvPr/>
        </p:nvSpPr>
        <p:spPr>
          <a:xfrm>
            <a:off x="313225" y="3241331"/>
            <a:ext cx="1589346" cy="954107"/>
          </a:xfrm>
          <a:prstGeom prst="rect">
            <a:avLst/>
          </a:prstGeom>
        </p:spPr>
        <p:txBody>
          <a:bodyPr wrap="square">
            <a:spAutoFit/>
          </a:bodyPr>
          <a:lstStyle/>
          <a:p>
            <a:pPr algn="ctr"/>
            <a:r>
              <a:rPr lang="en-US" sz="1400" dirty="0">
                <a:solidFill>
                  <a:schemeClr val="bg1">
                    <a:lumMod val="10000"/>
                  </a:schemeClr>
                </a:solidFill>
              </a:rPr>
              <a:t>N</a:t>
            </a:r>
            <a:r>
              <a:rPr lang="sk-SK" sz="1400" dirty="0" err="1">
                <a:solidFill>
                  <a:schemeClr val="bg1">
                    <a:lumMod val="10000"/>
                  </a:schemeClr>
                </a:solidFill>
              </a:rPr>
              <a:t>ávr</a:t>
            </a:r>
            <a:r>
              <a:rPr lang="en-US" sz="1400" dirty="0" err="1">
                <a:solidFill>
                  <a:schemeClr val="bg1">
                    <a:lumMod val="10000"/>
                  </a:schemeClr>
                </a:solidFill>
              </a:rPr>
              <a:t>hy</a:t>
            </a:r>
            <a:r>
              <a:rPr lang="sk-SK" sz="1400" dirty="0">
                <a:solidFill>
                  <a:schemeClr val="bg1">
                    <a:lumMod val="10000"/>
                  </a:schemeClr>
                </a:solidFill>
              </a:rPr>
              <a:t> na zlepšenie </a:t>
            </a:r>
            <a:r>
              <a:rPr lang="en-US" sz="1400" dirty="0">
                <a:solidFill>
                  <a:schemeClr val="bg1">
                    <a:lumMod val="10000"/>
                  </a:schemeClr>
                </a:solidFill>
              </a:rPr>
              <a:t>z</a:t>
            </a:r>
            <a:r>
              <a:rPr lang="sk-SK" sz="1400" dirty="0">
                <a:solidFill>
                  <a:schemeClr val="bg1">
                    <a:lumMod val="10000"/>
                  </a:schemeClr>
                </a:solidFill>
              </a:rPr>
              <a:t>ískané v rámci prevádzky CSRÚ</a:t>
            </a:r>
            <a:endParaRPr lang="en-US" sz="1400" dirty="0">
              <a:solidFill>
                <a:schemeClr val="bg1">
                  <a:lumMod val="10000"/>
                </a:schemeClr>
              </a:solidFill>
            </a:endParaRPr>
          </a:p>
        </p:txBody>
      </p:sp>
      <p:sp>
        <p:nvSpPr>
          <p:cNvPr id="37" name="Dvojitá šipka 36"/>
          <p:cNvSpPr/>
          <p:nvPr/>
        </p:nvSpPr>
        <p:spPr>
          <a:xfrm>
            <a:off x="2015023" y="3159357"/>
            <a:ext cx="1966823" cy="1130061"/>
          </a:xfrm>
          <a:prstGeom prst="chevron">
            <a:avLst>
              <a:gd name="adj" fmla="val 28626"/>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a:solidFill>
                <a:schemeClr val="tx1"/>
              </a:solidFill>
            </a:endParaRPr>
          </a:p>
        </p:txBody>
      </p:sp>
      <p:sp>
        <p:nvSpPr>
          <p:cNvPr id="32" name="Obdélník 31"/>
          <p:cNvSpPr/>
          <p:nvPr/>
        </p:nvSpPr>
        <p:spPr>
          <a:xfrm>
            <a:off x="2123285" y="3260487"/>
            <a:ext cx="1713185" cy="1169551"/>
          </a:xfrm>
          <a:prstGeom prst="rect">
            <a:avLst/>
          </a:prstGeom>
        </p:spPr>
        <p:txBody>
          <a:bodyPr wrap="square">
            <a:spAutoFit/>
          </a:bodyPr>
          <a:lstStyle/>
          <a:p>
            <a:pPr algn="ctr"/>
            <a:r>
              <a:rPr lang="sk-SK" sz="1400" dirty="0">
                <a:solidFill>
                  <a:schemeClr val="bg1">
                    <a:lumMod val="10000"/>
                  </a:schemeClr>
                </a:solidFill>
              </a:rPr>
              <a:t>Požiadavky OVM na služby a optimalizáciu procesu integrácie</a:t>
            </a:r>
          </a:p>
          <a:p>
            <a:pPr algn="ctr"/>
            <a:endParaRPr lang="sk-SK" sz="1400" dirty="0">
              <a:solidFill>
                <a:schemeClr val="bg1">
                  <a:lumMod val="10000"/>
                </a:schemeClr>
              </a:solidFill>
            </a:endParaRPr>
          </a:p>
        </p:txBody>
      </p:sp>
      <p:grpSp>
        <p:nvGrpSpPr>
          <p:cNvPr id="38" name="Skupina 37"/>
          <p:cNvGrpSpPr/>
          <p:nvPr/>
        </p:nvGrpSpPr>
        <p:grpSpPr>
          <a:xfrm>
            <a:off x="7458777" y="2961795"/>
            <a:ext cx="4389120" cy="1485754"/>
            <a:chOff x="4671116" y="7409690"/>
            <a:chExt cx="4327589" cy="1485754"/>
          </a:xfrm>
        </p:grpSpPr>
        <p:grpSp>
          <p:nvGrpSpPr>
            <p:cNvPr id="104" name="Group 21"/>
            <p:cNvGrpSpPr/>
            <p:nvPr/>
          </p:nvGrpSpPr>
          <p:grpSpPr>
            <a:xfrm>
              <a:off x="4671116" y="7409690"/>
              <a:ext cx="4327589" cy="1485754"/>
              <a:chOff x="14845874" y="3071938"/>
              <a:chExt cx="2213197" cy="2013248"/>
            </a:xfrm>
            <a:solidFill>
              <a:schemeClr val="tx1">
                <a:lumMod val="50000"/>
                <a:lumOff val="50000"/>
              </a:schemeClr>
            </a:solidFill>
          </p:grpSpPr>
          <p:sp>
            <p:nvSpPr>
              <p:cNvPr id="105" name="Rectangle 41"/>
              <p:cNvSpPr/>
              <p:nvPr/>
            </p:nvSpPr>
            <p:spPr>
              <a:xfrm>
                <a:off x="14845874" y="3071938"/>
                <a:ext cx="2213197" cy="19824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108" name="TextBox 46"/>
              <p:cNvSpPr txBox="1"/>
              <p:nvPr/>
            </p:nvSpPr>
            <p:spPr>
              <a:xfrm>
                <a:off x="14849629" y="4125976"/>
                <a:ext cx="2164632" cy="959210"/>
              </a:xfrm>
              <a:prstGeom prst="rect">
                <a:avLst/>
              </a:prstGeom>
              <a:noFill/>
            </p:spPr>
            <p:txBody>
              <a:bodyPr wrap="square" rtlCol="0">
                <a:spAutoFit/>
              </a:bodyPr>
              <a:lstStyle/>
              <a:p>
                <a:pPr algn="ctr"/>
                <a:r>
                  <a:rPr lang="sk-SK" sz="2000" dirty="0">
                    <a:solidFill>
                      <a:schemeClr val="tx1">
                        <a:lumMod val="50000"/>
                        <a:lumOff val="50000"/>
                      </a:schemeClr>
                    </a:solidFill>
                    <a:latin typeface="+mj-lt"/>
                  </a:rPr>
                  <a:t>Podporné služby</a:t>
                </a:r>
              </a:p>
              <a:p>
                <a:pPr algn="ctr"/>
                <a:endParaRPr lang="sk-SK" sz="2000" dirty="0">
                  <a:solidFill>
                    <a:schemeClr val="tx1">
                      <a:lumMod val="50000"/>
                      <a:lumOff val="50000"/>
                    </a:schemeClr>
                  </a:solidFill>
                  <a:latin typeface="+mj-lt"/>
                </a:endParaRPr>
              </a:p>
            </p:txBody>
          </p:sp>
        </p:grpSp>
        <p:sp>
          <p:nvSpPr>
            <p:cNvPr id="114" name="Freeform 463">
              <a:extLst>
                <a:ext uri="{FF2B5EF4-FFF2-40B4-BE49-F238E27FC236}">
                  <a16:creationId xmlns:a16="http://schemas.microsoft.com/office/drawing/2014/main" id="{A9CA9BB9-09C0-4408-8ED5-001ED3CB97EB}"/>
                </a:ext>
              </a:extLst>
            </p:cNvPr>
            <p:cNvSpPr>
              <a:spLocks noEditPoints="1"/>
            </p:cNvSpPr>
            <p:nvPr/>
          </p:nvSpPr>
          <p:spPr bwMode="auto">
            <a:xfrm>
              <a:off x="6430467" y="7586052"/>
              <a:ext cx="693544" cy="557855"/>
            </a:xfrm>
            <a:custGeom>
              <a:avLst/>
              <a:gdLst>
                <a:gd name="T0" fmla="*/ 16 w 176"/>
                <a:gd name="T1" fmla="*/ 104 h 144"/>
                <a:gd name="T2" fmla="*/ 24 w 176"/>
                <a:gd name="T3" fmla="*/ 104 h 144"/>
                <a:gd name="T4" fmla="*/ 44 w 176"/>
                <a:gd name="T5" fmla="*/ 84 h 144"/>
                <a:gd name="T6" fmla="*/ 136 w 176"/>
                <a:gd name="T7" fmla="*/ 80 h 144"/>
                <a:gd name="T8" fmla="*/ 116 w 176"/>
                <a:gd name="T9" fmla="*/ 108 h 144"/>
                <a:gd name="T10" fmla="*/ 136 w 176"/>
                <a:gd name="T11" fmla="*/ 88 h 144"/>
                <a:gd name="T12" fmla="*/ 136 w 176"/>
                <a:gd name="T13" fmla="*/ 80 h 144"/>
                <a:gd name="T14" fmla="*/ 143 w 176"/>
                <a:gd name="T15" fmla="*/ 16 h 144"/>
                <a:gd name="T16" fmla="*/ 120 w 176"/>
                <a:gd name="T17" fmla="*/ 0 h 144"/>
                <a:gd name="T18" fmla="*/ 80 w 176"/>
                <a:gd name="T19" fmla="*/ 24 h 144"/>
                <a:gd name="T20" fmla="*/ 33 w 176"/>
                <a:gd name="T21" fmla="*/ 16 h 144"/>
                <a:gd name="T22" fmla="*/ 4 w 176"/>
                <a:gd name="T23" fmla="*/ 87 h 144"/>
                <a:gd name="T24" fmla="*/ 40 w 176"/>
                <a:gd name="T25" fmla="*/ 144 h 144"/>
                <a:gd name="T26" fmla="*/ 97 w 176"/>
                <a:gd name="T27" fmla="*/ 112 h 144"/>
                <a:gd name="T28" fmla="*/ 176 w 176"/>
                <a:gd name="T29" fmla="*/ 104 h 144"/>
                <a:gd name="T30" fmla="*/ 40 w 176"/>
                <a:gd name="T31" fmla="*/ 136 h 144"/>
                <a:gd name="T32" fmla="*/ 40 w 176"/>
                <a:gd name="T33" fmla="*/ 72 h 144"/>
                <a:gd name="T34" fmla="*/ 40 w 176"/>
                <a:gd name="T35" fmla="*/ 136 h 144"/>
                <a:gd name="T36" fmla="*/ 40 w 176"/>
                <a:gd name="T37" fmla="*/ 64 h 144"/>
                <a:gd name="T38" fmla="*/ 41 w 176"/>
                <a:gd name="T39" fmla="*/ 17 h 144"/>
                <a:gd name="T40" fmla="*/ 56 w 176"/>
                <a:gd name="T41" fmla="*/ 8 h 144"/>
                <a:gd name="T42" fmla="*/ 72 w 176"/>
                <a:gd name="T43" fmla="*/ 23 h 144"/>
                <a:gd name="T44" fmla="*/ 96 w 176"/>
                <a:gd name="T45" fmla="*/ 104 h 144"/>
                <a:gd name="T46" fmla="*/ 80 w 176"/>
                <a:gd name="T47" fmla="*/ 96 h 144"/>
                <a:gd name="T48" fmla="*/ 96 w 176"/>
                <a:gd name="T49" fmla="*/ 104 h 144"/>
                <a:gd name="T50" fmla="*/ 80 w 176"/>
                <a:gd name="T51" fmla="*/ 88 h 144"/>
                <a:gd name="T52" fmla="*/ 96 w 176"/>
                <a:gd name="T53" fmla="*/ 32 h 144"/>
                <a:gd name="T54" fmla="*/ 104 w 176"/>
                <a:gd name="T55" fmla="*/ 23 h 144"/>
                <a:gd name="T56" fmla="*/ 120 w 176"/>
                <a:gd name="T57" fmla="*/ 8 h 144"/>
                <a:gd name="T58" fmla="*/ 135 w 176"/>
                <a:gd name="T59" fmla="*/ 17 h 144"/>
                <a:gd name="T60" fmla="*/ 136 w 176"/>
                <a:gd name="T61" fmla="*/ 64 h 144"/>
                <a:gd name="T62" fmla="*/ 104 w 176"/>
                <a:gd name="T63" fmla="*/ 23 h 144"/>
                <a:gd name="T64" fmla="*/ 104 w 176"/>
                <a:gd name="T65" fmla="*/ 104 h 144"/>
                <a:gd name="T66" fmla="*/ 168 w 176"/>
                <a:gd name="T67" fmla="*/ 10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44">
                  <a:moveTo>
                    <a:pt x="40" y="80"/>
                  </a:moveTo>
                  <a:cubicBezTo>
                    <a:pt x="27" y="80"/>
                    <a:pt x="16" y="91"/>
                    <a:pt x="16" y="104"/>
                  </a:cubicBezTo>
                  <a:cubicBezTo>
                    <a:pt x="16" y="106"/>
                    <a:pt x="18" y="108"/>
                    <a:pt x="20" y="108"/>
                  </a:cubicBezTo>
                  <a:cubicBezTo>
                    <a:pt x="22" y="108"/>
                    <a:pt x="24" y="106"/>
                    <a:pt x="24" y="104"/>
                  </a:cubicBezTo>
                  <a:cubicBezTo>
                    <a:pt x="24" y="95"/>
                    <a:pt x="31" y="88"/>
                    <a:pt x="40" y="88"/>
                  </a:cubicBezTo>
                  <a:cubicBezTo>
                    <a:pt x="42" y="88"/>
                    <a:pt x="44" y="86"/>
                    <a:pt x="44" y="84"/>
                  </a:cubicBezTo>
                  <a:cubicBezTo>
                    <a:pt x="44" y="82"/>
                    <a:pt x="42" y="80"/>
                    <a:pt x="40" y="80"/>
                  </a:cubicBezTo>
                  <a:moveTo>
                    <a:pt x="136" y="80"/>
                  </a:moveTo>
                  <a:cubicBezTo>
                    <a:pt x="123" y="80"/>
                    <a:pt x="112" y="91"/>
                    <a:pt x="112" y="104"/>
                  </a:cubicBezTo>
                  <a:cubicBezTo>
                    <a:pt x="112" y="106"/>
                    <a:pt x="114" y="108"/>
                    <a:pt x="116" y="108"/>
                  </a:cubicBezTo>
                  <a:cubicBezTo>
                    <a:pt x="118" y="108"/>
                    <a:pt x="120" y="106"/>
                    <a:pt x="120" y="104"/>
                  </a:cubicBezTo>
                  <a:cubicBezTo>
                    <a:pt x="120" y="95"/>
                    <a:pt x="127" y="88"/>
                    <a:pt x="136" y="88"/>
                  </a:cubicBezTo>
                  <a:cubicBezTo>
                    <a:pt x="138" y="88"/>
                    <a:pt x="140" y="86"/>
                    <a:pt x="140" y="84"/>
                  </a:cubicBezTo>
                  <a:cubicBezTo>
                    <a:pt x="140" y="82"/>
                    <a:pt x="138" y="80"/>
                    <a:pt x="136" y="80"/>
                  </a:cubicBezTo>
                  <a:moveTo>
                    <a:pt x="172" y="87"/>
                  </a:moveTo>
                  <a:cubicBezTo>
                    <a:pt x="143" y="16"/>
                    <a:pt x="143" y="16"/>
                    <a:pt x="143" y="16"/>
                  </a:cubicBezTo>
                  <a:cubicBezTo>
                    <a:pt x="143" y="16"/>
                    <a:pt x="143" y="16"/>
                    <a:pt x="143" y="16"/>
                  </a:cubicBezTo>
                  <a:cubicBezTo>
                    <a:pt x="139" y="7"/>
                    <a:pt x="130" y="0"/>
                    <a:pt x="120" y="0"/>
                  </a:cubicBezTo>
                  <a:cubicBezTo>
                    <a:pt x="107" y="0"/>
                    <a:pt x="96" y="11"/>
                    <a:pt x="96" y="24"/>
                  </a:cubicBezTo>
                  <a:cubicBezTo>
                    <a:pt x="80" y="24"/>
                    <a:pt x="80" y="24"/>
                    <a:pt x="80" y="24"/>
                  </a:cubicBezTo>
                  <a:cubicBezTo>
                    <a:pt x="80" y="11"/>
                    <a:pt x="69" y="0"/>
                    <a:pt x="56" y="0"/>
                  </a:cubicBezTo>
                  <a:cubicBezTo>
                    <a:pt x="46" y="0"/>
                    <a:pt x="37" y="7"/>
                    <a:pt x="33" y="16"/>
                  </a:cubicBezTo>
                  <a:cubicBezTo>
                    <a:pt x="33" y="16"/>
                    <a:pt x="33" y="16"/>
                    <a:pt x="33" y="16"/>
                  </a:cubicBezTo>
                  <a:cubicBezTo>
                    <a:pt x="4" y="87"/>
                    <a:pt x="4" y="87"/>
                    <a:pt x="4" y="87"/>
                  </a:cubicBezTo>
                  <a:cubicBezTo>
                    <a:pt x="1" y="92"/>
                    <a:pt x="0" y="98"/>
                    <a:pt x="0" y="104"/>
                  </a:cubicBezTo>
                  <a:cubicBezTo>
                    <a:pt x="0" y="126"/>
                    <a:pt x="18" y="144"/>
                    <a:pt x="40" y="144"/>
                  </a:cubicBezTo>
                  <a:cubicBezTo>
                    <a:pt x="59" y="144"/>
                    <a:pt x="75" y="130"/>
                    <a:pt x="79" y="112"/>
                  </a:cubicBezTo>
                  <a:cubicBezTo>
                    <a:pt x="97" y="112"/>
                    <a:pt x="97" y="112"/>
                    <a:pt x="97" y="112"/>
                  </a:cubicBezTo>
                  <a:cubicBezTo>
                    <a:pt x="101" y="130"/>
                    <a:pt x="117" y="144"/>
                    <a:pt x="136" y="144"/>
                  </a:cubicBezTo>
                  <a:cubicBezTo>
                    <a:pt x="158" y="144"/>
                    <a:pt x="176" y="126"/>
                    <a:pt x="176" y="104"/>
                  </a:cubicBezTo>
                  <a:cubicBezTo>
                    <a:pt x="176" y="98"/>
                    <a:pt x="175" y="92"/>
                    <a:pt x="172" y="87"/>
                  </a:cubicBezTo>
                  <a:moveTo>
                    <a:pt x="40" y="136"/>
                  </a:moveTo>
                  <a:cubicBezTo>
                    <a:pt x="22" y="136"/>
                    <a:pt x="8" y="122"/>
                    <a:pt x="8" y="104"/>
                  </a:cubicBezTo>
                  <a:cubicBezTo>
                    <a:pt x="8" y="86"/>
                    <a:pt x="22" y="72"/>
                    <a:pt x="40" y="72"/>
                  </a:cubicBezTo>
                  <a:cubicBezTo>
                    <a:pt x="58" y="72"/>
                    <a:pt x="72" y="86"/>
                    <a:pt x="72" y="104"/>
                  </a:cubicBezTo>
                  <a:cubicBezTo>
                    <a:pt x="72" y="122"/>
                    <a:pt x="58" y="136"/>
                    <a:pt x="40" y="136"/>
                  </a:cubicBezTo>
                  <a:moveTo>
                    <a:pt x="72" y="80"/>
                  </a:moveTo>
                  <a:cubicBezTo>
                    <a:pt x="65" y="70"/>
                    <a:pt x="53" y="64"/>
                    <a:pt x="40" y="64"/>
                  </a:cubicBezTo>
                  <a:cubicBezTo>
                    <a:pt x="33" y="64"/>
                    <a:pt x="26" y="66"/>
                    <a:pt x="20" y="69"/>
                  </a:cubicBezTo>
                  <a:cubicBezTo>
                    <a:pt x="41" y="17"/>
                    <a:pt x="41" y="17"/>
                    <a:pt x="41" y="17"/>
                  </a:cubicBezTo>
                  <a:cubicBezTo>
                    <a:pt x="41" y="17"/>
                    <a:pt x="41" y="17"/>
                    <a:pt x="41" y="17"/>
                  </a:cubicBezTo>
                  <a:cubicBezTo>
                    <a:pt x="44" y="12"/>
                    <a:pt x="50" y="8"/>
                    <a:pt x="56" y="8"/>
                  </a:cubicBezTo>
                  <a:cubicBezTo>
                    <a:pt x="64" y="8"/>
                    <a:pt x="71" y="14"/>
                    <a:pt x="72" y="23"/>
                  </a:cubicBezTo>
                  <a:cubicBezTo>
                    <a:pt x="72" y="23"/>
                    <a:pt x="72" y="23"/>
                    <a:pt x="72" y="23"/>
                  </a:cubicBezTo>
                  <a:lnTo>
                    <a:pt x="72" y="80"/>
                  </a:lnTo>
                  <a:close/>
                  <a:moveTo>
                    <a:pt x="96" y="104"/>
                  </a:moveTo>
                  <a:cubicBezTo>
                    <a:pt x="80" y="104"/>
                    <a:pt x="80" y="104"/>
                    <a:pt x="80" y="104"/>
                  </a:cubicBezTo>
                  <a:cubicBezTo>
                    <a:pt x="80" y="96"/>
                    <a:pt x="80" y="96"/>
                    <a:pt x="80" y="96"/>
                  </a:cubicBezTo>
                  <a:cubicBezTo>
                    <a:pt x="96" y="96"/>
                    <a:pt x="96" y="96"/>
                    <a:pt x="96" y="96"/>
                  </a:cubicBezTo>
                  <a:lnTo>
                    <a:pt x="96" y="104"/>
                  </a:lnTo>
                  <a:close/>
                  <a:moveTo>
                    <a:pt x="96" y="88"/>
                  </a:moveTo>
                  <a:cubicBezTo>
                    <a:pt x="80" y="88"/>
                    <a:pt x="80" y="88"/>
                    <a:pt x="80" y="88"/>
                  </a:cubicBezTo>
                  <a:cubicBezTo>
                    <a:pt x="80" y="32"/>
                    <a:pt x="80" y="32"/>
                    <a:pt x="80" y="32"/>
                  </a:cubicBezTo>
                  <a:cubicBezTo>
                    <a:pt x="96" y="32"/>
                    <a:pt x="96" y="32"/>
                    <a:pt x="96" y="32"/>
                  </a:cubicBezTo>
                  <a:lnTo>
                    <a:pt x="96" y="88"/>
                  </a:lnTo>
                  <a:close/>
                  <a:moveTo>
                    <a:pt x="104" y="23"/>
                  </a:moveTo>
                  <a:cubicBezTo>
                    <a:pt x="104" y="23"/>
                    <a:pt x="104" y="23"/>
                    <a:pt x="104" y="23"/>
                  </a:cubicBezTo>
                  <a:cubicBezTo>
                    <a:pt x="105" y="14"/>
                    <a:pt x="112" y="8"/>
                    <a:pt x="120" y="8"/>
                  </a:cubicBezTo>
                  <a:cubicBezTo>
                    <a:pt x="126" y="8"/>
                    <a:pt x="132" y="12"/>
                    <a:pt x="135" y="17"/>
                  </a:cubicBezTo>
                  <a:cubicBezTo>
                    <a:pt x="135" y="17"/>
                    <a:pt x="135" y="17"/>
                    <a:pt x="135" y="17"/>
                  </a:cubicBezTo>
                  <a:cubicBezTo>
                    <a:pt x="156" y="69"/>
                    <a:pt x="156" y="69"/>
                    <a:pt x="156" y="69"/>
                  </a:cubicBezTo>
                  <a:cubicBezTo>
                    <a:pt x="150" y="66"/>
                    <a:pt x="143" y="64"/>
                    <a:pt x="136" y="64"/>
                  </a:cubicBezTo>
                  <a:cubicBezTo>
                    <a:pt x="123" y="64"/>
                    <a:pt x="111" y="70"/>
                    <a:pt x="104" y="80"/>
                  </a:cubicBezTo>
                  <a:lnTo>
                    <a:pt x="104" y="23"/>
                  </a:lnTo>
                  <a:close/>
                  <a:moveTo>
                    <a:pt x="136" y="136"/>
                  </a:moveTo>
                  <a:cubicBezTo>
                    <a:pt x="118" y="136"/>
                    <a:pt x="104" y="122"/>
                    <a:pt x="104" y="104"/>
                  </a:cubicBezTo>
                  <a:cubicBezTo>
                    <a:pt x="104" y="86"/>
                    <a:pt x="118" y="72"/>
                    <a:pt x="136" y="72"/>
                  </a:cubicBezTo>
                  <a:cubicBezTo>
                    <a:pt x="154" y="72"/>
                    <a:pt x="168" y="86"/>
                    <a:pt x="168" y="104"/>
                  </a:cubicBezTo>
                  <a:cubicBezTo>
                    <a:pt x="168" y="122"/>
                    <a:pt x="154" y="136"/>
                    <a:pt x="136" y="136"/>
                  </a:cubicBezTo>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sk-SK"/>
            </a:p>
          </p:txBody>
        </p:sp>
        <p:sp>
          <p:nvSpPr>
            <p:cNvPr id="113" name="Elipsa 112"/>
            <p:cNvSpPr/>
            <p:nvPr/>
          </p:nvSpPr>
          <p:spPr>
            <a:xfrm>
              <a:off x="4782823" y="7489606"/>
              <a:ext cx="452284" cy="452284"/>
            </a:xfrm>
            <a:prstGeom prst="ellipse">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solidFill>
                    <a:schemeClr val="tx1">
                      <a:lumMod val="50000"/>
                      <a:lumOff val="50000"/>
                    </a:schemeClr>
                  </a:solidFill>
                </a:rPr>
                <a:t>2</a:t>
              </a:r>
            </a:p>
          </p:txBody>
        </p:sp>
      </p:grpSp>
      <p:sp>
        <p:nvSpPr>
          <p:cNvPr id="124" name="TextovéPole 123"/>
          <p:cNvSpPr txBox="1"/>
          <p:nvPr/>
        </p:nvSpPr>
        <p:spPr>
          <a:xfrm>
            <a:off x="4716047" y="4699002"/>
            <a:ext cx="2497392" cy="1077218"/>
          </a:xfrm>
          <a:prstGeom prst="rect">
            <a:avLst/>
          </a:prstGeom>
          <a:noFill/>
        </p:spPr>
        <p:txBody>
          <a:bodyPr wrap="square" rtlCol="0">
            <a:spAutoFit/>
          </a:bodyPr>
          <a:lstStyle/>
          <a:p>
            <a:pPr algn="ctr"/>
            <a:endParaRPr lang="sk-SK" sz="1600" dirty="0">
              <a:solidFill>
                <a:schemeClr val="bg1"/>
              </a:solidFill>
            </a:endParaRPr>
          </a:p>
          <a:p>
            <a:pPr algn="ctr"/>
            <a:r>
              <a:rPr lang="sk-SK" sz="1600" dirty="0">
                <a:solidFill>
                  <a:schemeClr val="bg1"/>
                </a:solidFill>
              </a:rPr>
              <a:t>Využitie platformy pre efektívny  manažment</a:t>
            </a:r>
          </a:p>
          <a:p>
            <a:pPr algn="ctr"/>
            <a:r>
              <a:rPr lang="sk-SK" sz="1600" dirty="0">
                <a:solidFill>
                  <a:schemeClr val="bg1"/>
                </a:solidFill>
              </a:rPr>
              <a:t>rezortných dát</a:t>
            </a:r>
          </a:p>
        </p:txBody>
      </p:sp>
      <p:sp>
        <p:nvSpPr>
          <p:cNvPr id="43" name="Obdélník 42"/>
          <p:cNvSpPr/>
          <p:nvPr/>
        </p:nvSpPr>
        <p:spPr>
          <a:xfrm>
            <a:off x="10333904" y="701306"/>
            <a:ext cx="1595309" cy="646331"/>
          </a:xfrm>
          <a:prstGeom prst="rect">
            <a:avLst/>
          </a:prstGeom>
        </p:spPr>
        <p:txBody>
          <a:bodyPr wrap="none">
            <a:spAutoFit/>
          </a:bodyPr>
          <a:lstStyle/>
          <a:p>
            <a:pPr algn="r"/>
            <a:r>
              <a:rPr lang="sk-SK" b="1" dirty="0">
                <a:solidFill>
                  <a:schemeClr val="tx1">
                    <a:lumMod val="50000"/>
                    <a:lumOff val="50000"/>
                  </a:schemeClr>
                </a:solidFill>
              </a:rPr>
              <a:t>NOVÉ</a:t>
            </a:r>
          </a:p>
          <a:p>
            <a:pPr algn="r"/>
            <a:r>
              <a:rPr lang="sk-SK" b="1" dirty="0">
                <a:solidFill>
                  <a:schemeClr val="tx1">
                    <a:lumMod val="50000"/>
                    <a:lumOff val="50000"/>
                  </a:schemeClr>
                </a:solidFill>
              </a:rPr>
              <a:t>FUNKČNOSTI</a:t>
            </a:r>
          </a:p>
        </p:txBody>
      </p:sp>
    </p:spTree>
    <p:extLst>
      <p:ext uri="{BB962C8B-B14F-4D97-AF65-F5344CB8AC3E}">
        <p14:creationId xmlns:p14="http://schemas.microsoft.com/office/powerpoint/2010/main" val="2400334623"/>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199" y="380941"/>
            <a:ext cx="10778068" cy="923330"/>
          </a:xfrm>
          <a:noFill/>
        </p:spPr>
        <p:txBody>
          <a:bodyPr wrap="square" rtlCol="0">
            <a:spAutoFit/>
          </a:bodyPr>
          <a:lstStyle/>
          <a:p>
            <a:r>
              <a:rPr lang="sk-SK" dirty="0">
                <a:solidFill>
                  <a:schemeClr val="tx1">
                    <a:lumMod val="50000"/>
                    <a:lumOff val="50000"/>
                  </a:schemeClr>
                </a:solidFill>
              </a:rPr>
              <a:t>príklady benefitov </a:t>
            </a:r>
            <a:r>
              <a:rPr lang="sk-SK" dirty="0">
                <a:solidFill>
                  <a:schemeClr val="bg1">
                    <a:lumMod val="10000"/>
                  </a:schemeClr>
                </a:solidFill>
              </a:rPr>
              <a:t>rozvoja platformy integrácie údajov</a:t>
            </a:r>
            <a:r>
              <a:rPr lang="sk-SK" dirty="0">
                <a:solidFill>
                  <a:schemeClr val="tx1">
                    <a:lumMod val="50000"/>
                    <a:lumOff val="50000"/>
                  </a:schemeClr>
                </a:solidFill>
              </a:rPr>
              <a:t> pre inštitúcie</a:t>
            </a:r>
          </a:p>
        </p:txBody>
      </p:sp>
      <p:sp>
        <p:nvSpPr>
          <p:cNvPr id="41" name="Slide Number Placeholder 8"/>
          <p:cNvSpPr>
            <a:spLocks noGrp="1"/>
          </p:cNvSpPr>
          <p:nvPr>
            <p:ph type="sldNum" sz="quarter" idx="10"/>
          </p:nvPr>
        </p:nvSpPr>
        <p:spPr>
          <a:xfrm>
            <a:off x="11277600" y="6048457"/>
            <a:ext cx="1155700" cy="379656"/>
          </a:xfrm>
          <a:prstGeom prst="rect">
            <a:avLst/>
          </a:prstGeom>
          <a:noFill/>
        </p:spPr>
        <p:txBody>
          <a:bodyPr wrap="square" rtlCol="0">
            <a:spAutoFit/>
          </a:bodyPr>
          <a:lstStyle>
            <a:lvl1pPr>
              <a:defRPr lang="uk-UA" sz="1867" b="1" smtClean="0">
                <a:solidFill>
                  <a:schemeClr val="accent2"/>
                </a:solidFill>
              </a:defRPr>
            </a:lvl1pPr>
          </a:lstStyle>
          <a:p>
            <a:pPr algn="l"/>
            <a:r>
              <a:rPr lang="sk-SK" dirty="0"/>
              <a:t>0</a:t>
            </a:r>
            <a:fld id="{37D409AB-2201-4E18-8A34-C31753AD9B06}" type="slidenum">
              <a:rPr lang="sk-SK" smtClean="0"/>
              <a:pPr algn="l"/>
              <a:t>6</a:t>
            </a:fld>
            <a:endParaRPr lang="sk-SK" dirty="0"/>
          </a:p>
        </p:txBody>
      </p:sp>
      <p:grpSp>
        <p:nvGrpSpPr>
          <p:cNvPr id="37" name="Group 9"/>
          <p:cNvGrpSpPr/>
          <p:nvPr/>
        </p:nvGrpSpPr>
        <p:grpSpPr>
          <a:xfrm>
            <a:off x="469506" y="1342917"/>
            <a:ext cx="2417500" cy="4883712"/>
            <a:chOff x="4359032" y="4401045"/>
            <a:chExt cx="2111681" cy="5229042"/>
          </a:xfrm>
          <a:solidFill>
            <a:schemeClr val="tx1">
              <a:lumMod val="50000"/>
              <a:lumOff val="50000"/>
            </a:schemeClr>
          </a:solidFill>
        </p:grpSpPr>
        <p:sp>
          <p:nvSpPr>
            <p:cNvPr id="38" name="Rectangle 5"/>
            <p:cNvSpPr/>
            <p:nvPr/>
          </p:nvSpPr>
          <p:spPr>
            <a:xfrm>
              <a:off x="4398715" y="4401045"/>
              <a:ext cx="2057400" cy="1600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39" name="Rectangle 6"/>
            <p:cNvSpPr/>
            <p:nvPr/>
          </p:nvSpPr>
          <p:spPr>
            <a:xfrm>
              <a:off x="4398715" y="5818756"/>
              <a:ext cx="2071998" cy="38113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40" name="Isosceles Triangle 8"/>
            <p:cNvSpPr/>
            <p:nvPr/>
          </p:nvSpPr>
          <p:spPr>
            <a:xfrm rot="10800000">
              <a:off x="5238476" y="5812967"/>
              <a:ext cx="388249" cy="209582"/>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44" name="TextBox 10"/>
            <p:cNvSpPr txBox="1"/>
            <p:nvPr/>
          </p:nvSpPr>
          <p:spPr>
            <a:xfrm>
              <a:off x="4359032" y="5354772"/>
              <a:ext cx="2097081" cy="446263"/>
            </a:xfrm>
            <a:prstGeom prst="rect">
              <a:avLst/>
            </a:prstGeom>
            <a:noFill/>
          </p:spPr>
          <p:txBody>
            <a:bodyPr wrap="square" rtlCol="0">
              <a:spAutoFit/>
            </a:bodyPr>
            <a:lstStyle>
              <a:defPPr>
                <a:defRPr lang="sk-SK"/>
              </a:defPPr>
              <a:lvl1pPr algn="ctr">
                <a:defRPr sz="2000">
                  <a:solidFill>
                    <a:schemeClr val="tx1">
                      <a:lumMod val="50000"/>
                      <a:lumOff val="50000"/>
                    </a:schemeClr>
                  </a:solidFill>
                  <a:latin typeface="+mj-lt"/>
                </a:defRPr>
              </a:lvl1pPr>
            </a:lstStyle>
            <a:p>
              <a:r>
                <a:rPr lang="sk-SK"/>
                <a:t>Data market</a:t>
              </a:r>
            </a:p>
          </p:txBody>
        </p:sp>
        <p:sp>
          <p:nvSpPr>
            <p:cNvPr id="51" name="Rectangle 11"/>
            <p:cNvSpPr/>
            <p:nvPr/>
          </p:nvSpPr>
          <p:spPr>
            <a:xfrm>
              <a:off x="4425886" y="6109671"/>
              <a:ext cx="2044827" cy="2158484"/>
            </a:xfrm>
            <a:prstGeom prst="rect">
              <a:avLst/>
            </a:prstGeom>
            <a:grpFill/>
          </p:spPr>
          <p:txBody>
            <a:bodyPr wrap="square" lIns="45720" rIns="45720">
              <a:spAutoFit/>
            </a:bodyPr>
            <a:lstStyle/>
            <a:p>
              <a:pPr algn="ctr">
                <a:spcAft>
                  <a:spcPts val="600"/>
                </a:spcAft>
                <a:buClr>
                  <a:schemeClr val="bg1"/>
                </a:buClr>
              </a:pPr>
              <a:r>
                <a:rPr lang="en-US" sz="1100" b="1" dirty="0" err="1">
                  <a:solidFill>
                    <a:schemeClr val="bg1"/>
                  </a:solidFill>
                </a:rPr>
                <a:t>Obsluha</a:t>
              </a:r>
              <a:r>
                <a:rPr lang="sk-SK" sz="1100" b="1" dirty="0">
                  <a:solidFill>
                    <a:schemeClr val="bg1"/>
                  </a:solidFill>
                </a:rPr>
                <a:t> pre konzumentov </a:t>
              </a:r>
              <a:r>
                <a:rPr lang="sk-SK" sz="1100" dirty="0">
                  <a:solidFill>
                    <a:schemeClr val="bg1"/>
                  </a:solidFill>
                </a:rPr>
                <a:t>údajov pre rozširovanie množiny konzumovaných dát podľa potreby</a:t>
              </a:r>
              <a:endParaRPr lang="sk-SK" sz="1100" b="1" dirty="0">
                <a:solidFill>
                  <a:schemeClr val="bg1"/>
                </a:solidFill>
              </a:endParaRPr>
            </a:p>
            <a:p>
              <a:pPr algn="ctr">
                <a:spcAft>
                  <a:spcPts val="600"/>
                </a:spcAft>
                <a:buClr>
                  <a:schemeClr val="bg1"/>
                </a:buClr>
              </a:pPr>
              <a:r>
                <a:rPr lang="sk-SK" sz="1100" b="1" dirty="0">
                  <a:solidFill>
                    <a:schemeClr val="bg1"/>
                  </a:solidFill>
                </a:rPr>
                <a:t>Zníženie nákladov na novú integráciu (o </a:t>
              </a:r>
              <a:r>
                <a:rPr lang="en-US" sz="1100" b="1" dirty="0">
                  <a:solidFill>
                    <a:schemeClr val="bg1"/>
                  </a:solidFill>
                </a:rPr>
                <a:t>2</a:t>
              </a:r>
              <a:r>
                <a:rPr lang="sk-SK" sz="1100" b="1" dirty="0">
                  <a:solidFill>
                    <a:schemeClr val="bg1"/>
                  </a:solidFill>
                </a:rPr>
                <a:t>0%) </a:t>
              </a:r>
            </a:p>
            <a:p>
              <a:pPr algn="ctr">
                <a:spcAft>
                  <a:spcPts val="600"/>
                </a:spcAft>
                <a:buClr>
                  <a:schemeClr val="bg1"/>
                </a:buClr>
              </a:pPr>
              <a:r>
                <a:rPr lang="sk-SK" sz="1100" b="1" dirty="0">
                  <a:solidFill>
                    <a:schemeClr val="bg1"/>
                  </a:solidFill>
                </a:rPr>
                <a:t>Zníženie nákladov na aktualizáciu integrácie (o </a:t>
              </a:r>
              <a:r>
                <a:rPr lang="en-US" sz="1100" b="1" dirty="0">
                  <a:solidFill>
                    <a:schemeClr val="bg1"/>
                  </a:solidFill>
                </a:rPr>
                <a:t>2</a:t>
              </a:r>
              <a:r>
                <a:rPr lang="sk-SK" sz="1100" b="1" dirty="0">
                  <a:solidFill>
                    <a:schemeClr val="bg1"/>
                  </a:solidFill>
                </a:rPr>
                <a:t>0%)</a:t>
              </a:r>
            </a:p>
            <a:p>
              <a:pPr algn="ctr">
                <a:spcAft>
                  <a:spcPts val="600"/>
                </a:spcAft>
                <a:buClr>
                  <a:schemeClr val="bg1"/>
                </a:buClr>
              </a:pPr>
              <a:r>
                <a:rPr lang="sk-SK" sz="1100" b="1" dirty="0">
                  <a:solidFill>
                    <a:schemeClr val="bg1"/>
                  </a:solidFill>
                </a:rPr>
                <a:t>Zvýšenie kapacity robiť integrácie (</a:t>
              </a:r>
              <a:r>
                <a:rPr lang="en-US" sz="1100" b="1" dirty="0">
                  <a:solidFill>
                    <a:schemeClr val="bg1"/>
                  </a:solidFill>
                </a:rPr>
                <a:t>a</a:t>
              </a:r>
              <a:r>
                <a:rPr lang="sk-SK" sz="1100" b="1" dirty="0">
                  <a:solidFill>
                    <a:schemeClr val="bg1"/>
                  </a:solidFill>
                </a:rPr>
                <a:t>ž 55 nových inštitúcií do roku 2021)</a:t>
              </a:r>
            </a:p>
          </p:txBody>
        </p:sp>
      </p:grpSp>
      <p:grpSp>
        <p:nvGrpSpPr>
          <p:cNvPr id="54" name="Group 21"/>
          <p:cNvGrpSpPr/>
          <p:nvPr/>
        </p:nvGrpSpPr>
        <p:grpSpPr>
          <a:xfrm>
            <a:off x="2954620" y="1343521"/>
            <a:ext cx="4876728" cy="4883107"/>
            <a:chOff x="11820228" y="2970897"/>
            <a:chExt cx="2282162" cy="6647475"/>
          </a:xfrm>
          <a:solidFill>
            <a:schemeClr val="tx1">
              <a:lumMod val="50000"/>
              <a:lumOff val="50000"/>
            </a:schemeClr>
          </a:solidFill>
        </p:grpSpPr>
        <p:sp>
          <p:nvSpPr>
            <p:cNvPr id="55" name="Rectangle 41"/>
            <p:cNvSpPr/>
            <p:nvPr/>
          </p:nvSpPr>
          <p:spPr>
            <a:xfrm>
              <a:off x="11831884" y="2970897"/>
              <a:ext cx="2254204" cy="19824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56" name="Rectangle 42"/>
            <p:cNvSpPr/>
            <p:nvPr/>
          </p:nvSpPr>
          <p:spPr>
            <a:xfrm>
              <a:off x="11831884" y="4753451"/>
              <a:ext cx="2254204" cy="48649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58" name="TextBox 46"/>
            <p:cNvSpPr txBox="1"/>
            <p:nvPr/>
          </p:nvSpPr>
          <p:spPr>
            <a:xfrm>
              <a:off x="11844488" y="3967971"/>
              <a:ext cx="2241600" cy="972179"/>
            </a:xfrm>
            <a:prstGeom prst="rect">
              <a:avLst/>
            </a:prstGeom>
            <a:noFill/>
          </p:spPr>
          <p:txBody>
            <a:bodyPr wrap="square" rtlCol="0">
              <a:spAutoFit/>
            </a:bodyPr>
            <a:lstStyle/>
            <a:p>
              <a:pPr algn="ctr"/>
              <a:r>
                <a:rPr lang="sk-SK" sz="2000" dirty="0">
                  <a:solidFill>
                    <a:schemeClr val="tx1">
                      <a:lumMod val="50000"/>
                      <a:lumOff val="50000"/>
                    </a:schemeClr>
                  </a:solidFill>
                  <a:latin typeface="+mj-lt"/>
                </a:rPr>
                <a:t>Podporné služby</a:t>
              </a:r>
            </a:p>
            <a:p>
              <a:pPr algn="ctr"/>
              <a:endParaRPr lang="sk-SK" sz="2000" dirty="0">
                <a:solidFill>
                  <a:schemeClr val="tx1">
                    <a:lumMod val="50000"/>
                    <a:lumOff val="50000"/>
                  </a:schemeClr>
                </a:solidFill>
                <a:latin typeface="+mj-lt"/>
              </a:endParaRPr>
            </a:p>
          </p:txBody>
        </p:sp>
        <p:sp>
          <p:nvSpPr>
            <p:cNvPr id="60" name="Rectangle 47"/>
            <p:cNvSpPr/>
            <p:nvPr/>
          </p:nvSpPr>
          <p:spPr>
            <a:xfrm>
              <a:off x="11820228" y="5064667"/>
              <a:ext cx="2282162" cy="4504063"/>
            </a:xfrm>
            <a:prstGeom prst="rect">
              <a:avLst/>
            </a:prstGeom>
            <a:noFill/>
          </p:spPr>
          <p:txBody>
            <a:bodyPr wrap="square">
              <a:spAutoFit/>
            </a:bodyPr>
            <a:lstStyle/>
            <a:p>
              <a:pPr algn="ctr"/>
              <a:r>
                <a:rPr lang="sk-SK" sz="1100" b="1" dirty="0">
                  <a:solidFill>
                    <a:schemeClr val="bg1"/>
                  </a:solidFill>
                </a:rPr>
                <a:t>Zápisová služba</a:t>
              </a:r>
            </a:p>
            <a:p>
              <a:pPr algn="ctr"/>
              <a:r>
                <a:rPr lang="sk-SK" sz="1100" dirty="0">
                  <a:solidFill>
                    <a:schemeClr val="bg1"/>
                  </a:solidFill>
                </a:rPr>
                <a:t>Systémy, ktoré </a:t>
              </a:r>
              <a:r>
                <a:rPr lang="sk-SK" sz="1100" dirty="0" err="1">
                  <a:solidFill>
                    <a:schemeClr val="bg1"/>
                  </a:solidFill>
                </a:rPr>
                <a:t>referencujú</a:t>
              </a:r>
              <a:r>
                <a:rPr lang="sk-SK" sz="1100" dirty="0">
                  <a:solidFill>
                    <a:schemeClr val="bg1"/>
                  </a:solidFill>
                </a:rPr>
                <a:t> údaje v CSRU, vo viacerých prípadoch následne zapisujú údaje do referenčného registra. Pre účely zápisu dnes musia riešiť okrem CSRU aj 1-1 integráciu na referenčný register. Cieľ  je poskytnúť  komplexnú službu vyžadujúcu len jedinú integráciu na CSRU</a:t>
              </a:r>
            </a:p>
            <a:p>
              <a:pPr algn="ctr"/>
              <a:endParaRPr lang="sk-SK" sz="1100" dirty="0">
                <a:solidFill>
                  <a:schemeClr val="bg1"/>
                </a:solidFill>
              </a:endParaRPr>
            </a:p>
            <a:p>
              <a:pPr algn="ctr"/>
              <a:r>
                <a:rPr lang="sk-SK" sz="1100" b="1" dirty="0">
                  <a:solidFill>
                    <a:schemeClr val="bg1"/>
                  </a:solidFill>
                </a:rPr>
                <a:t>Monitoring využitia dátovej integrácie a kvality údajov</a:t>
              </a:r>
            </a:p>
            <a:p>
              <a:pPr algn="ctr"/>
              <a:r>
                <a:rPr lang="sk-SK" sz="1100" dirty="0">
                  <a:solidFill>
                    <a:schemeClr val="bg1"/>
                  </a:solidFill>
                </a:rPr>
                <a:t>Vzhľadom k plánovanému nárastu integrovaných OVM a množine služieb poskytnúť  monitoring a </a:t>
              </a:r>
              <a:r>
                <a:rPr lang="sk-SK" sz="1100" dirty="0" err="1">
                  <a:solidFill>
                    <a:schemeClr val="bg1"/>
                  </a:solidFill>
                </a:rPr>
                <a:t>reporting</a:t>
              </a:r>
              <a:r>
                <a:rPr lang="sk-SK" sz="1100" dirty="0">
                  <a:solidFill>
                    <a:schemeClr val="bg1"/>
                  </a:solidFill>
                </a:rPr>
                <a:t> využitia CSRU ako službu pre všetkých užívateľov</a:t>
              </a:r>
            </a:p>
            <a:p>
              <a:pPr algn="ctr"/>
              <a:endParaRPr lang="sk-SK" sz="1100" dirty="0">
                <a:solidFill>
                  <a:schemeClr val="bg1"/>
                </a:solidFill>
              </a:endParaRPr>
            </a:p>
            <a:p>
              <a:pPr algn="ctr"/>
              <a:r>
                <a:rPr lang="sk-SK" sz="1100" b="1" dirty="0">
                  <a:solidFill>
                    <a:schemeClr val="bg1"/>
                  </a:solidFill>
                </a:rPr>
                <a:t>Komunikácia a výmena správ</a:t>
              </a:r>
            </a:p>
            <a:p>
              <a:pPr algn="ctr"/>
              <a:r>
                <a:rPr lang="sk-SK" sz="1100" dirty="0">
                  <a:solidFill>
                    <a:schemeClr val="bg1"/>
                  </a:solidFill>
                </a:rPr>
                <a:t>Inštitúcie verejnej správy môžu platformu využiť aj ako takzvaný “</a:t>
              </a:r>
              <a:r>
                <a:rPr lang="sk-SK" sz="1100" dirty="0" err="1">
                  <a:solidFill>
                    <a:schemeClr val="bg1"/>
                  </a:solidFill>
                </a:rPr>
                <a:t>Enterprise</a:t>
              </a:r>
              <a:r>
                <a:rPr lang="sk-SK" sz="1100" dirty="0">
                  <a:solidFill>
                    <a:schemeClr val="bg1"/>
                  </a:solidFill>
                </a:rPr>
                <a:t> </a:t>
              </a:r>
              <a:r>
                <a:rPr lang="sk-SK" sz="1100" dirty="0" err="1">
                  <a:solidFill>
                    <a:schemeClr val="bg1"/>
                  </a:solidFill>
                </a:rPr>
                <a:t>service</a:t>
              </a:r>
              <a:r>
                <a:rPr lang="sk-SK" sz="1100" dirty="0">
                  <a:solidFill>
                    <a:schemeClr val="bg1"/>
                  </a:solidFill>
                </a:rPr>
                <a:t> </a:t>
              </a:r>
              <a:r>
                <a:rPr lang="sk-SK" sz="1100" dirty="0" err="1">
                  <a:solidFill>
                    <a:schemeClr val="bg1"/>
                  </a:solidFill>
                </a:rPr>
                <a:t>bus</a:t>
              </a:r>
              <a:r>
                <a:rPr lang="sk-SK" sz="1100" dirty="0">
                  <a:solidFill>
                    <a:schemeClr val="bg1"/>
                  </a:solidFill>
                </a:rPr>
                <a:t>” - ESB pre publikovanie služieb a výmenu úradnej komunikácie, čo podporí automatizáciu procesov a zdieľanie údajov</a:t>
              </a:r>
              <a:endParaRPr lang="en-US" sz="1100" dirty="0">
                <a:solidFill>
                  <a:schemeClr val="bg1"/>
                </a:solidFill>
              </a:endParaRPr>
            </a:p>
            <a:p>
              <a:pPr algn="ctr"/>
              <a:r>
                <a:rPr lang="sk-SK" sz="1100" dirty="0">
                  <a:solidFill>
                    <a:schemeClr val="bg1"/>
                  </a:solidFill>
                </a:rPr>
                <a:t>Efektívna realizácia definovanej f</a:t>
              </a:r>
              <a:r>
                <a:rPr lang="pt-BR" sz="1100" dirty="0">
                  <a:solidFill>
                    <a:schemeClr val="bg1"/>
                  </a:solidFill>
                </a:rPr>
                <a:t>unk</a:t>
              </a:r>
              <a:r>
                <a:rPr lang="sk-SK" sz="1100" dirty="0">
                  <a:solidFill>
                    <a:schemeClr val="bg1"/>
                  </a:solidFill>
                </a:rPr>
                <a:t>č</a:t>
              </a:r>
              <a:r>
                <a:rPr lang="pt-BR" sz="1100" dirty="0">
                  <a:solidFill>
                    <a:schemeClr val="bg1"/>
                  </a:solidFill>
                </a:rPr>
                <a:t>nosti </a:t>
              </a:r>
              <a:r>
                <a:rPr lang="sk-SK" sz="1100" dirty="0">
                  <a:solidFill>
                    <a:schemeClr val="bg1"/>
                  </a:solidFill>
                </a:rPr>
                <a:t>m</a:t>
              </a:r>
              <a:r>
                <a:rPr lang="pt-BR" sz="1100" dirty="0">
                  <a:solidFill>
                    <a:schemeClr val="bg1"/>
                  </a:solidFill>
                </a:rPr>
                <a:t>odul</a:t>
              </a:r>
              <a:r>
                <a:rPr lang="sk-SK" sz="1100" dirty="0">
                  <a:solidFill>
                    <a:schemeClr val="bg1"/>
                  </a:solidFill>
                </a:rPr>
                <a:t>u</a:t>
              </a:r>
              <a:r>
                <a:rPr lang="pt-BR" sz="1100" dirty="0">
                  <a:solidFill>
                    <a:schemeClr val="bg1"/>
                  </a:solidFill>
                </a:rPr>
                <a:t> procesnej integrácie a integrácie údajov</a:t>
              </a:r>
              <a:r>
                <a:rPr lang="sk-SK" sz="1100" dirty="0">
                  <a:solidFill>
                    <a:schemeClr val="bg1"/>
                  </a:solidFill>
                </a:rPr>
                <a:t>, ktorého správcom sa na základe novely </a:t>
              </a:r>
              <a:r>
                <a:rPr lang="pt-BR" sz="1100" dirty="0">
                  <a:solidFill>
                    <a:schemeClr val="bg1"/>
                  </a:solidFill>
                </a:rPr>
                <a:t>zákon</a:t>
              </a:r>
              <a:r>
                <a:rPr lang="sk-SK" sz="1100" dirty="0">
                  <a:solidFill>
                    <a:schemeClr val="bg1"/>
                  </a:solidFill>
                </a:rPr>
                <a:t>a</a:t>
              </a:r>
              <a:r>
                <a:rPr lang="pt-BR" sz="1100" dirty="0">
                  <a:solidFill>
                    <a:schemeClr val="bg1"/>
                  </a:solidFill>
                </a:rPr>
                <a:t> o e-Governmente</a:t>
              </a:r>
              <a:r>
                <a:rPr lang="sk-SK" sz="1100" dirty="0">
                  <a:solidFill>
                    <a:schemeClr val="bg1"/>
                  </a:solidFill>
                </a:rPr>
                <a:t> j</a:t>
              </a:r>
              <a:r>
                <a:rPr lang="pt-BR" sz="1100" dirty="0">
                  <a:solidFill>
                    <a:schemeClr val="bg1"/>
                  </a:solidFill>
                </a:rPr>
                <a:t>e úrad podpredsedu vlády</a:t>
              </a:r>
              <a:endParaRPr lang="en-US" sz="1100" dirty="0">
                <a:solidFill>
                  <a:schemeClr val="bg1"/>
                </a:solidFill>
              </a:endParaRPr>
            </a:p>
            <a:p>
              <a:pPr algn="ctr"/>
              <a:endParaRPr lang="sk-SK" sz="1100" dirty="0">
                <a:solidFill>
                  <a:schemeClr val="bg1"/>
                </a:solidFill>
              </a:endParaRPr>
            </a:p>
          </p:txBody>
        </p:sp>
      </p:grpSp>
      <p:grpSp>
        <p:nvGrpSpPr>
          <p:cNvPr id="61" name="Group 27">
            <a:extLst>
              <a:ext uri="{FF2B5EF4-FFF2-40B4-BE49-F238E27FC236}">
                <a16:creationId xmlns:a16="http://schemas.microsoft.com/office/drawing/2014/main" id="{7C5008C8-6497-4D8F-8077-1C3B829DFAF6}"/>
              </a:ext>
            </a:extLst>
          </p:cNvPr>
          <p:cNvGrpSpPr/>
          <p:nvPr/>
        </p:nvGrpSpPr>
        <p:grpSpPr>
          <a:xfrm>
            <a:off x="7825883" y="1328974"/>
            <a:ext cx="3771974" cy="4897655"/>
            <a:chOff x="14277265" y="2800845"/>
            <a:chExt cx="2114144" cy="6872727"/>
          </a:xfrm>
        </p:grpSpPr>
        <p:sp>
          <p:nvSpPr>
            <p:cNvPr id="62" name="Rectangle 49">
              <a:extLst>
                <a:ext uri="{FF2B5EF4-FFF2-40B4-BE49-F238E27FC236}">
                  <a16:creationId xmlns:a16="http://schemas.microsoft.com/office/drawing/2014/main" id="{63467816-1B54-4CBC-9592-391C7867E454}"/>
                </a:ext>
              </a:extLst>
            </p:cNvPr>
            <p:cNvSpPr/>
            <p:nvPr/>
          </p:nvSpPr>
          <p:spPr>
            <a:xfrm>
              <a:off x="14334009" y="2800845"/>
              <a:ext cx="2057400" cy="16001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63" name="Rectangle 50">
              <a:extLst>
                <a:ext uri="{FF2B5EF4-FFF2-40B4-BE49-F238E27FC236}">
                  <a16:creationId xmlns:a16="http://schemas.microsoft.com/office/drawing/2014/main" id="{CCC037F5-2537-41AC-80B1-0139FC2ABD18}"/>
                </a:ext>
              </a:extLst>
            </p:cNvPr>
            <p:cNvSpPr/>
            <p:nvPr/>
          </p:nvSpPr>
          <p:spPr>
            <a:xfrm>
              <a:off x="14309607" y="4401045"/>
              <a:ext cx="2057400" cy="1600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64" name="Rectangle 51">
              <a:extLst>
                <a:ext uri="{FF2B5EF4-FFF2-40B4-BE49-F238E27FC236}">
                  <a16:creationId xmlns:a16="http://schemas.microsoft.com/office/drawing/2014/main" id="{A4852D34-4200-491C-8873-138D2E856F37}"/>
                </a:ext>
              </a:extLst>
            </p:cNvPr>
            <p:cNvSpPr/>
            <p:nvPr/>
          </p:nvSpPr>
          <p:spPr>
            <a:xfrm>
              <a:off x="14309397" y="4658742"/>
              <a:ext cx="2057612" cy="50148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68" name="Isosceles Triangle 53">
              <a:extLst>
                <a:ext uri="{FF2B5EF4-FFF2-40B4-BE49-F238E27FC236}">
                  <a16:creationId xmlns:a16="http://schemas.microsoft.com/office/drawing/2014/main" id="{2D5FA879-13D8-431F-8332-8CAC532D5B3D}"/>
                </a:ext>
              </a:extLst>
            </p:cNvPr>
            <p:cNvSpPr/>
            <p:nvPr/>
          </p:nvSpPr>
          <p:spPr>
            <a:xfrm rot="10800000">
              <a:off x="15147836" y="4639099"/>
              <a:ext cx="360091" cy="324425"/>
            </a:xfrm>
            <a:prstGeom prst="triangle">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72" name="TextBox 55">
              <a:extLst>
                <a:ext uri="{FF2B5EF4-FFF2-40B4-BE49-F238E27FC236}">
                  <a16:creationId xmlns:a16="http://schemas.microsoft.com/office/drawing/2014/main" id="{CAD93D47-CF88-45AF-B0F4-3323176B690A}"/>
                </a:ext>
              </a:extLst>
            </p:cNvPr>
            <p:cNvSpPr txBox="1"/>
            <p:nvPr/>
          </p:nvSpPr>
          <p:spPr>
            <a:xfrm>
              <a:off x="14277265" y="3984770"/>
              <a:ext cx="2071437" cy="647840"/>
            </a:xfrm>
            <a:prstGeom prst="rect">
              <a:avLst/>
            </a:prstGeom>
            <a:noFill/>
          </p:spPr>
          <p:txBody>
            <a:bodyPr wrap="square" rtlCol="0">
              <a:spAutoFit/>
            </a:bodyPr>
            <a:lstStyle/>
            <a:p>
              <a:pPr algn="ctr"/>
              <a:r>
                <a:rPr lang="sk-SK" sz="2400" dirty="0" err="1">
                  <a:solidFill>
                    <a:schemeClr val="tx1">
                      <a:lumMod val="50000"/>
                      <a:lumOff val="50000"/>
                    </a:schemeClr>
                  </a:solidFill>
                  <a:latin typeface="+mj-lt"/>
                </a:rPr>
                <a:t>iPaaS</a:t>
              </a:r>
              <a:endParaRPr lang="sk-SK" sz="2400" dirty="0">
                <a:solidFill>
                  <a:schemeClr val="tx1">
                    <a:lumMod val="50000"/>
                    <a:lumOff val="50000"/>
                  </a:schemeClr>
                </a:solidFill>
                <a:latin typeface="+mj-lt"/>
              </a:endParaRPr>
            </a:p>
          </p:txBody>
        </p:sp>
        <p:sp>
          <p:nvSpPr>
            <p:cNvPr id="73" name="Rectangle 56">
              <a:extLst>
                <a:ext uri="{FF2B5EF4-FFF2-40B4-BE49-F238E27FC236}">
                  <a16:creationId xmlns:a16="http://schemas.microsoft.com/office/drawing/2014/main" id="{27592778-7E08-4749-8116-D45C0F9EBB42}"/>
                </a:ext>
              </a:extLst>
            </p:cNvPr>
            <p:cNvSpPr/>
            <p:nvPr/>
          </p:nvSpPr>
          <p:spPr>
            <a:xfrm>
              <a:off x="14332629" y="4983647"/>
              <a:ext cx="2044827" cy="3692688"/>
            </a:xfrm>
            <a:prstGeom prst="rect">
              <a:avLst/>
            </a:prstGeom>
          </p:spPr>
          <p:txBody>
            <a:bodyPr wrap="square">
              <a:spAutoFit/>
            </a:bodyPr>
            <a:lstStyle/>
            <a:p>
              <a:pPr algn="ctr"/>
              <a:r>
                <a:rPr lang="sk-SK" sz="1100" b="1" dirty="0">
                  <a:solidFill>
                    <a:schemeClr val="bg2"/>
                  </a:solidFill>
                </a:rPr>
                <a:t>Poskytnúť funkcionalitu platformy integrácie údajov ako </a:t>
              </a:r>
              <a:r>
                <a:rPr lang="sk-SK" sz="1100" b="1" dirty="0" err="1">
                  <a:solidFill>
                    <a:schemeClr val="bg2"/>
                  </a:solidFill>
                </a:rPr>
                <a:t>cloud</a:t>
              </a:r>
              <a:r>
                <a:rPr lang="sk-SK" sz="1100" b="1" dirty="0">
                  <a:solidFill>
                    <a:schemeClr val="bg2"/>
                  </a:solidFill>
                </a:rPr>
                <a:t> službu (</a:t>
              </a:r>
              <a:r>
                <a:rPr lang="sk-SK" sz="1100" b="1" dirty="0" err="1">
                  <a:solidFill>
                    <a:schemeClr val="bg2"/>
                  </a:solidFill>
                </a:rPr>
                <a:t>iPaaS</a:t>
              </a:r>
              <a:r>
                <a:rPr lang="sk-SK" sz="1100" b="1" dirty="0">
                  <a:solidFill>
                    <a:schemeClr val="bg2"/>
                  </a:solidFill>
                </a:rPr>
                <a:t>) </a:t>
              </a:r>
              <a:r>
                <a:rPr lang="sk-SK" sz="1100" dirty="0">
                  <a:solidFill>
                    <a:schemeClr val="bg2"/>
                  </a:solidFill>
                </a:rPr>
                <a:t>pre jednotlivé inštitúcie verejnej správy pričom toto riešenie bude štandardným riešením pre všetky rezorty, ktoré budú implementovať nové riešenie pre manažment údajov na rezortnej úrovni (napríklad MZ SR, SP, Ministerstvo školstva)</a:t>
              </a:r>
            </a:p>
            <a:p>
              <a:pPr algn="ctr"/>
              <a:endParaRPr lang="sk-SK" sz="1100" dirty="0">
                <a:solidFill>
                  <a:schemeClr val="bg2"/>
                </a:solidFill>
              </a:endParaRPr>
            </a:p>
            <a:p>
              <a:pPr algn="ctr"/>
              <a:r>
                <a:rPr lang="sk-SK" sz="1100" dirty="0">
                  <a:solidFill>
                    <a:schemeClr val="bg2"/>
                  </a:solidFill>
                </a:rPr>
                <a:t>Rezorty teda nebudú obstarávať a implementovať nové technické riešenia, ale použijú </a:t>
              </a:r>
              <a:r>
                <a:rPr lang="sk-SK" sz="1100" dirty="0" err="1">
                  <a:solidFill>
                    <a:schemeClr val="bg2"/>
                  </a:solidFill>
                </a:rPr>
                <a:t>iPaaS</a:t>
              </a:r>
              <a:r>
                <a:rPr lang="sk-SK" sz="1100" dirty="0">
                  <a:solidFill>
                    <a:schemeClr val="bg2"/>
                  </a:solidFill>
                </a:rPr>
                <a:t> ako službu </a:t>
              </a:r>
              <a:r>
                <a:rPr lang="sk-SK" sz="1100" dirty="0" err="1">
                  <a:solidFill>
                    <a:schemeClr val="bg2"/>
                  </a:solidFill>
                </a:rPr>
                <a:t>cloudu</a:t>
              </a:r>
              <a:r>
                <a:rPr lang="sk-SK" sz="1100" dirty="0">
                  <a:solidFill>
                    <a:schemeClr val="bg2"/>
                  </a:solidFill>
                </a:rPr>
                <a:t> a v rezortných projektoch sa zamerajú predovšetkým na procesy kvality, integrácie a poskytovania svojich dát.</a:t>
              </a:r>
            </a:p>
            <a:p>
              <a:pPr algn="ctr"/>
              <a:endParaRPr lang="sk-SK" sz="1100" dirty="0">
                <a:solidFill>
                  <a:schemeClr val="bg2"/>
                </a:solidFill>
              </a:endParaRPr>
            </a:p>
            <a:p>
              <a:pPr algn="ctr"/>
              <a:r>
                <a:rPr lang="sk-SK" sz="1100" b="1" dirty="0">
                  <a:solidFill>
                    <a:schemeClr val="bg2"/>
                  </a:solidFill>
                </a:rPr>
                <a:t>	Úspora &gt;20% na projekt</a:t>
              </a:r>
            </a:p>
            <a:p>
              <a:pPr algn="ctr"/>
              <a:endParaRPr lang="sk-SK" sz="1100" dirty="0">
                <a:solidFill>
                  <a:schemeClr val="bg2"/>
                </a:solidFill>
              </a:endParaRPr>
            </a:p>
          </p:txBody>
        </p:sp>
      </p:grpSp>
      <p:sp>
        <p:nvSpPr>
          <p:cNvPr id="76" name="Freeform 463">
            <a:extLst>
              <a:ext uri="{FF2B5EF4-FFF2-40B4-BE49-F238E27FC236}">
                <a16:creationId xmlns:a16="http://schemas.microsoft.com/office/drawing/2014/main" id="{A9CA9BB9-09C0-4408-8ED5-001ED3CB97EB}"/>
              </a:ext>
            </a:extLst>
          </p:cNvPr>
          <p:cNvSpPr>
            <a:spLocks noEditPoints="1"/>
          </p:cNvSpPr>
          <p:nvPr/>
        </p:nvSpPr>
        <p:spPr bwMode="auto">
          <a:xfrm>
            <a:off x="5038202" y="1483389"/>
            <a:ext cx="693544" cy="557855"/>
          </a:xfrm>
          <a:custGeom>
            <a:avLst/>
            <a:gdLst>
              <a:gd name="T0" fmla="*/ 16 w 176"/>
              <a:gd name="T1" fmla="*/ 104 h 144"/>
              <a:gd name="T2" fmla="*/ 24 w 176"/>
              <a:gd name="T3" fmla="*/ 104 h 144"/>
              <a:gd name="T4" fmla="*/ 44 w 176"/>
              <a:gd name="T5" fmla="*/ 84 h 144"/>
              <a:gd name="T6" fmla="*/ 136 w 176"/>
              <a:gd name="T7" fmla="*/ 80 h 144"/>
              <a:gd name="T8" fmla="*/ 116 w 176"/>
              <a:gd name="T9" fmla="*/ 108 h 144"/>
              <a:gd name="T10" fmla="*/ 136 w 176"/>
              <a:gd name="T11" fmla="*/ 88 h 144"/>
              <a:gd name="T12" fmla="*/ 136 w 176"/>
              <a:gd name="T13" fmla="*/ 80 h 144"/>
              <a:gd name="T14" fmla="*/ 143 w 176"/>
              <a:gd name="T15" fmla="*/ 16 h 144"/>
              <a:gd name="T16" fmla="*/ 120 w 176"/>
              <a:gd name="T17" fmla="*/ 0 h 144"/>
              <a:gd name="T18" fmla="*/ 80 w 176"/>
              <a:gd name="T19" fmla="*/ 24 h 144"/>
              <a:gd name="T20" fmla="*/ 33 w 176"/>
              <a:gd name="T21" fmla="*/ 16 h 144"/>
              <a:gd name="T22" fmla="*/ 4 w 176"/>
              <a:gd name="T23" fmla="*/ 87 h 144"/>
              <a:gd name="T24" fmla="*/ 40 w 176"/>
              <a:gd name="T25" fmla="*/ 144 h 144"/>
              <a:gd name="T26" fmla="*/ 97 w 176"/>
              <a:gd name="T27" fmla="*/ 112 h 144"/>
              <a:gd name="T28" fmla="*/ 176 w 176"/>
              <a:gd name="T29" fmla="*/ 104 h 144"/>
              <a:gd name="T30" fmla="*/ 40 w 176"/>
              <a:gd name="T31" fmla="*/ 136 h 144"/>
              <a:gd name="T32" fmla="*/ 40 w 176"/>
              <a:gd name="T33" fmla="*/ 72 h 144"/>
              <a:gd name="T34" fmla="*/ 40 w 176"/>
              <a:gd name="T35" fmla="*/ 136 h 144"/>
              <a:gd name="T36" fmla="*/ 40 w 176"/>
              <a:gd name="T37" fmla="*/ 64 h 144"/>
              <a:gd name="T38" fmla="*/ 41 w 176"/>
              <a:gd name="T39" fmla="*/ 17 h 144"/>
              <a:gd name="T40" fmla="*/ 56 w 176"/>
              <a:gd name="T41" fmla="*/ 8 h 144"/>
              <a:gd name="T42" fmla="*/ 72 w 176"/>
              <a:gd name="T43" fmla="*/ 23 h 144"/>
              <a:gd name="T44" fmla="*/ 96 w 176"/>
              <a:gd name="T45" fmla="*/ 104 h 144"/>
              <a:gd name="T46" fmla="*/ 80 w 176"/>
              <a:gd name="T47" fmla="*/ 96 h 144"/>
              <a:gd name="T48" fmla="*/ 96 w 176"/>
              <a:gd name="T49" fmla="*/ 104 h 144"/>
              <a:gd name="T50" fmla="*/ 80 w 176"/>
              <a:gd name="T51" fmla="*/ 88 h 144"/>
              <a:gd name="T52" fmla="*/ 96 w 176"/>
              <a:gd name="T53" fmla="*/ 32 h 144"/>
              <a:gd name="T54" fmla="*/ 104 w 176"/>
              <a:gd name="T55" fmla="*/ 23 h 144"/>
              <a:gd name="T56" fmla="*/ 120 w 176"/>
              <a:gd name="T57" fmla="*/ 8 h 144"/>
              <a:gd name="T58" fmla="*/ 135 w 176"/>
              <a:gd name="T59" fmla="*/ 17 h 144"/>
              <a:gd name="T60" fmla="*/ 136 w 176"/>
              <a:gd name="T61" fmla="*/ 64 h 144"/>
              <a:gd name="T62" fmla="*/ 104 w 176"/>
              <a:gd name="T63" fmla="*/ 23 h 144"/>
              <a:gd name="T64" fmla="*/ 104 w 176"/>
              <a:gd name="T65" fmla="*/ 104 h 144"/>
              <a:gd name="T66" fmla="*/ 168 w 176"/>
              <a:gd name="T67" fmla="*/ 10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44">
                <a:moveTo>
                  <a:pt x="40" y="80"/>
                </a:moveTo>
                <a:cubicBezTo>
                  <a:pt x="27" y="80"/>
                  <a:pt x="16" y="91"/>
                  <a:pt x="16" y="104"/>
                </a:cubicBezTo>
                <a:cubicBezTo>
                  <a:pt x="16" y="106"/>
                  <a:pt x="18" y="108"/>
                  <a:pt x="20" y="108"/>
                </a:cubicBezTo>
                <a:cubicBezTo>
                  <a:pt x="22" y="108"/>
                  <a:pt x="24" y="106"/>
                  <a:pt x="24" y="104"/>
                </a:cubicBezTo>
                <a:cubicBezTo>
                  <a:pt x="24" y="95"/>
                  <a:pt x="31" y="88"/>
                  <a:pt x="40" y="88"/>
                </a:cubicBezTo>
                <a:cubicBezTo>
                  <a:pt x="42" y="88"/>
                  <a:pt x="44" y="86"/>
                  <a:pt x="44" y="84"/>
                </a:cubicBezTo>
                <a:cubicBezTo>
                  <a:pt x="44" y="82"/>
                  <a:pt x="42" y="80"/>
                  <a:pt x="40" y="80"/>
                </a:cubicBezTo>
                <a:moveTo>
                  <a:pt x="136" y="80"/>
                </a:moveTo>
                <a:cubicBezTo>
                  <a:pt x="123" y="80"/>
                  <a:pt x="112" y="91"/>
                  <a:pt x="112" y="104"/>
                </a:cubicBezTo>
                <a:cubicBezTo>
                  <a:pt x="112" y="106"/>
                  <a:pt x="114" y="108"/>
                  <a:pt x="116" y="108"/>
                </a:cubicBezTo>
                <a:cubicBezTo>
                  <a:pt x="118" y="108"/>
                  <a:pt x="120" y="106"/>
                  <a:pt x="120" y="104"/>
                </a:cubicBezTo>
                <a:cubicBezTo>
                  <a:pt x="120" y="95"/>
                  <a:pt x="127" y="88"/>
                  <a:pt x="136" y="88"/>
                </a:cubicBezTo>
                <a:cubicBezTo>
                  <a:pt x="138" y="88"/>
                  <a:pt x="140" y="86"/>
                  <a:pt x="140" y="84"/>
                </a:cubicBezTo>
                <a:cubicBezTo>
                  <a:pt x="140" y="82"/>
                  <a:pt x="138" y="80"/>
                  <a:pt x="136" y="80"/>
                </a:cubicBezTo>
                <a:moveTo>
                  <a:pt x="172" y="87"/>
                </a:moveTo>
                <a:cubicBezTo>
                  <a:pt x="143" y="16"/>
                  <a:pt x="143" y="16"/>
                  <a:pt x="143" y="16"/>
                </a:cubicBezTo>
                <a:cubicBezTo>
                  <a:pt x="143" y="16"/>
                  <a:pt x="143" y="16"/>
                  <a:pt x="143" y="16"/>
                </a:cubicBezTo>
                <a:cubicBezTo>
                  <a:pt x="139" y="7"/>
                  <a:pt x="130" y="0"/>
                  <a:pt x="120" y="0"/>
                </a:cubicBezTo>
                <a:cubicBezTo>
                  <a:pt x="107" y="0"/>
                  <a:pt x="96" y="11"/>
                  <a:pt x="96" y="24"/>
                </a:cubicBezTo>
                <a:cubicBezTo>
                  <a:pt x="80" y="24"/>
                  <a:pt x="80" y="24"/>
                  <a:pt x="80" y="24"/>
                </a:cubicBezTo>
                <a:cubicBezTo>
                  <a:pt x="80" y="11"/>
                  <a:pt x="69" y="0"/>
                  <a:pt x="56" y="0"/>
                </a:cubicBezTo>
                <a:cubicBezTo>
                  <a:pt x="46" y="0"/>
                  <a:pt x="37" y="7"/>
                  <a:pt x="33" y="16"/>
                </a:cubicBezTo>
                <a:cubicBezTo>
                  <a:pt x="33" y="16"/>
                  <a:pt x="33" y="16"/>
                  <a:pt x="33" y="16"/>
                </a:cubicBezTo>
                <a:cubicBezTo>
                  <a:pt x="4" y="87"/>
                  <a:pt x="4" y="87"/>
                  <a:pt x="4" y="87"/>
                </a:cubicBezTo>
                <a:cubicBezTo>
                  <a:pt x="1" y="92"/>
                  <a:pt x="0" y="98"/>
                  <a:pt x="0" y="104"/>
                </a:cubicBezTo>
                <a:cubicBezTo>
                  <a:pt x="0" y="126"/>
                  <a:pt x="18" y="144"/>
                  <a:pt x="40" y="144"/>
                </a:cubicBezTo>
                <a:cubicBezTo>
                  <a:pt x="59" y="144"/>
                  <a:pt x="75" y="130"/>
                  <a:pt x="79" y="112"/>
                </a:cubicBezTo>
                <a:cubicBezTo>
                  <a:pt x="97" y="112"/>
                  <a:pt x="97" y="112"/>
                  <a:pt x="97" y="112"/>
                </a:cubicBezTo>
                <a:cubicBezTo>
                  <a:pt x="101" y="130"/>
                  <a:pt x="117" y="144"/>
                  <a:pt x="136" y="144"/>
                </a:cubicBezTo>
                <a:cubicBezTo>
                  <a:pt x="158" y="144"/>
                  <a:pt x="176" y="126"/>
                  <a:pt x="176" y="104"/>
                </a:cubicBezTo>
                <a:cubicBezTo>
                  <a:pt x="176" y="98"/>
                  <a:pt x="175" y="92"/>
                  <a:pt x="172" y="87"/>
                </a:cubicBezTo>
                <a:moveTo>
                  <a:pt x="40" y="136"/>
                </a:moveTo>
                <a:cubicBezTo>
                  <a:pt x="22" y="136"/>
                  <a:pt x="8" y="122"/>
                  <a:pt x="8" y="104"/>
                </a:cubicBezTo>
                <a:cubicBezTo>
                  <a:pt x="8" y="86"/>
                  <a:pt x="22" y="72"/>
                  <a:pt x="40" y="72"/>
                </a:cubicBezTo>
                <a:cubicBezTo>
                  <a:pt x="58" y="72"/>
                  <a:pt x="72" y="86"/>
                  <a:pt x="72" y="104"/>
                </a:cubicBezTo>
                <a:cubicBezTo>
                  <a:pt x="72" y="122"/>
                  <a:pt x="58" y="136"/>
                  <a:pt x="40" y="136"/>
                </a:cubicBezTo>
                <a:moveTo>
                  <a:pt x="72" y="80"/>
                </a:moveTo>
                <a:cubicBezTo>
                  <a:pt x="65" y="70"/>
                  <a:pt x="53" y="64"/>
                  <a:pt x="40" y="64"/>
                </a:cubicBezTo>
                <a:cubicBezTo>
                  <a:pt x="33" y="64"/>
                  <a:pt x="26" y="66"/>
                  <a:pt x="20" y="69"/>
                </a:cubicBezTo>
                <a:cubicBezTo>
                  <a:pt x="41" y="17"/>
                  <a:pt x="41" y="17"/>
                  <a:pt x="41" y="17"/>
                </a:cubicBezTo>
                <a:cubicBezTo>
                  <a:pt x="41" y="17"/>
                  <a:pt x="41" y="17"/>
                  <a:pt x="41" y="17"/>
                </a:cubicBezTo>
                <a:cubicBezTo>
                  <a:pt x="44" y="12"/>
                  <a:pt x="50" y="8"/>
                  <a:pt x="56" y="8"/>
                </a:cubicBezTo>
                <a:cubicBezTo>
                  <a:pt x="64" y="8"/>
                  <a:pt x="71" y="14"/>
                  <a:pt x="72" y="23"/>
                </a:cubicBezTo>
                <a:cubicBezTo>
                  <a:pt x="72" y="23"/>
                  <a:pt x="72" y="23"/>
                  <a:pt x="72" y="23"/>
                </a:cubicBezTo>
                <a:lnTo>
                  <a:pt x="72" y="80"/>
                </a:lnTo>
                <a:close/>
                <a:moveTo>
                  <a:pt x="96" y="104"/>
                </a:moveTo>
                <a:cubicBezTo>
                  <a:pt x="80" y="104"/>
                  <a:pt x="80" y="104"/>
                  <a:pt x="80" y="104"/>
                </a:cubicBezTo>
                <a:cubicBezTo>
                  <a:pt x="80" y="96"/>
                  <a:pt x="80" y="96"/>
                  <a:pt x="80" y="96"/>
                </a:cubicBezTo>
                <a:cubicBezTo>
                  <a:pt x="96" y="96"/>
                  <a:pt x="96" y="96"/>
                  <a:pt x="96" y="96"/>
                </a:cubicBezTo>
                <a:lnTo>
                  <a:pt x="96" y="104"/>
                </a:lnTo>
                <a:close/>
                <a:moveTo>
                  <a:pt x="96" y="88"/>
                </a:moveTo>
                <a:cubicBezTo>
                  <a:pt x="80" y="88"/>
                  <a:pt x="80" y="88"/>
                  <a:pt x="80" y="88"/>
                </a:cubicBezTo>
                <a:cubicBezTo>
                  <a:pt x="80" y="32"/>
                  <a:pt x="80" y="32"/>
                  <a:pt x="80" y="32"/>
                </a:cubicBezTo>
                <a:cubicBezTo>
                  <a:pt x="96" y="32"/>
                  <a:pt x="96" y="32"/>
                  <a:pt x="96" y="32"/>
                </a:cubicBezTo>
                <a:lnTo>
                  <a:pt x="96" y="88"/>
                </a:lnTo>
                <a:close/>
                <a:moveTo>
                  <a:pt x="104" y="23"/>
                </a:moveTo>
                <a:cubicBezTo>
                  <a:pt x="104" y="23"/>
                  <a:pt x="104" y="23"/>
                  <a:pt x="104" y="23"/>
                </a:cubicBezTo>
                <a:cubicBezTo>
                  <a:pt x="105" y="14"/>
                  <a:pt x="112" y="8"/>
                  <a:pt x="120" y="8"/>
                </a:cubicBezTo>
                <a:cubicBezTo>
                  <a:pt x="126" y="8"/>
                  <a:pt x="132" y="12"/>
                  <a:pt x="135" y="17"/>
                </a:cubicBezTo>
                <a:cubicBezTo>
                  <a:pt x="135" y="17"/>
                  <a:pt x="135" y="17"/>
                  <a:pt x="135" y="17"/>
                </a:cubicBezTo>
                <a:cubicBezTo>
                  <a:pt x="156" y="69"/>
                  <a:pt x="156" y="69"/>
                  <a:pt x="156" y="69"/>
                </a:cubicBezTo>
                <a:cubicBezTo>
                  <a:pt x="150" y="66"/>
                  <a:pt x="143" y="64"/>
                  <a:pt x="136" y="64"/>
                </a:cubicBezTo>
                <a:cubicBezTo>
                  <a:pt x="123" y="64"/>
                  <a:pt x="111" y="70"/>
                  <a:pt x="104" y="80"/>
                </a:cubicBezTo>
                <a:lnTo>
                  <a:pt x="104" y="23"/>
                </a:lnTo>
                <a:close/>
                <a:moveTo>
                  <a:pt x="136" y="136"/>
                </a:moveTo>
                <a:cubicBezTo>
                  <a:pt x="118" y="136"/>
                  <a:pt x="104" y="122"/>
                  <a:pt x="104" y="104"/>
                </a:cubicBezTo>
                <a:cubicBezTo>
                  <a:pt x="104" y="86"/>
                  <a:pt x="118" y="72"/>
                  <a:pt x="136" y="72"/>
                </a:cubicBezTo>
                <a:cubicBezTo>
                  <a:pt x="154" y="72"/>
                  <a:pt x="168" y="86"/>
                  <a:pt x="168" y="104"/>
                </a:cubicBezTo>
                <a:cubicBezTo>
                  <a:pt x="168" y="122"/>
                  <a:pt x="154" y="136"/>
                  <a:pt x="136" y="136"/>
                </a:cubicBezTo>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sk-SK"/>
          </a:p>
        </p:txBody>
      </p:sp>
      <p:sp>
        <p:nvSpPr>
          <p:cNvPr id="77" name="Freeform 235">
            <a:extLst>
              <a:ext uri="{FF2B5EF4-FFF2-40B4-BE49-F238E27FC236}">
                <a16:creationId xmlns:a16="http://schemas.microsoft.com/office/drawing/2014/main" id="{F4D5C34F-004E-4153-8F84-9754A6C8214A}"/>
              </a:ext>
            </a:extLst>
          </p:cNvPr>
          <p:cNvSpPr>
            <a:spLocks noEditPoints="1"/>
          </p:cNvSpPr>
          <p:nvPr/>
        </p:nvSpPr>
        <p:spPr bwMode="auto">
          <a:xfrm>
            <a:off x="9459025" y="1477898"/>
            <a:ext cx="455401" cy="634797"/>
          </a:xfrm>
          <a:custGeom>
            <a:avLst/>
            <a:gdLst>
              <a:gd name="T0" fmla="*/ 32 w 128"/>
              <a:gd name="T1" fmla="*/ 104 h 176"/>
              <a:gd name="T2" fmla="*/ 28 w 128"/>
              <a:gd name="T3" fmla="*/ 108 h 176"/>
              <a:gd name="T4" fmla="*/ 29 w 128"/>
              <a:gd name="T5" fmla="*/ 111 h 176"/>
              <a:gd name="T6" fmla="*/ 61 w 128"/>
              <a:gd name="T7" fmla="*/ 143 h 176"/>
              <a:gd name="T8" fmla="*/ 64 w 128"/>
              <a:gd name="T9" fmla="*/ 144 h 176"/>
              <a:gd name="T10" fmla="*/ 67 w 128"/>
              <a:gd name="T11" fmla="*/ 143 h 176"/>
              <a:gd name="T12" fmla="*/ 99 w 128"/>
              <a:gd name="T13" fmla="*/ 111 h 176"/>
              <a:gd name="T14" fmla="*/ 100 w 128"/>
              <a:gd name="T15" fmla="*/ 108 h 176"/>
              <a:gd name="T16" fmla="*/ 96 w 128"/>
              <a:gd name="T17" fmla="*/ 104 h 176"/>
              <a:gd name="T18" fmla="*/ 93 w 128"/>
              <a:gd name="T19" fmla="*/ 105 h 176"/>
              <a:gd name="T20" fmla="*/ 68 w 128"/>
              <a:gd name="T21" fmla="*/ 130 h 176"/>
              <a:gd name="T22" fmla="*/ 68 w 128"/>
              <a:gd name="T23" fmla="*/ 4 h 176"/>
              <a:gd name="T24" fmla="*/ 64 w 128"/>
              <a:gd name="T25" fmla="*/ 0 h 176"/>
              <a:gd name="T26" fmla="*/ 60 w 128"/>
              <a:gd name="T27" fmla="*/ 4 h 176"/>
              <a:gd name="T28" fmla="*/ 60 w 128"/>
              <a:gd name="T29" fmla="*/ 130 h 176"/>
              <a:gd name="T30" fmla="*/ 35 w 128"/>
              <a:gd name="T31" fmla="*/ 105 h 176"/>
              <a:gd name="T32" fmla="*/ 32 w 128"/>
              <a:gd name="T33" fmla="*/ 104 h 176"/>
              <a:gd name="T34" fmla="*/ 124 w 128"/>
              <a:gd name="T35" fmla="*/ 56 h 176"/>
              <a:gd name="T36" fmla="*/ 80 w 128"/>
              <a:gd name="T37" fmla="*/ 56 h 176"/>
              <a:gd name="T38" fmla="*/ 76 w 128"/>
              <a:gd name="T39" fmla="*/ 60 h 176"/>
              <a:gd name="T40" fmla="*/ 80 w 128"/>
              <a:gd name="T41" fmla="*/ 64 h 176"/>
              <a:gd name="T42" fmla="*/ 120 w 128"/>
              <a:gd name="T43" fmla="*/ 64 h 176"/>
              <a:gd name="T44" fmla="*/ 120 w 128"/>
              <a:gd name="T45" fmla="*/ 168 h 176"/>
              <a:gd name="T46" fmla="*/ 8 w 128"/>
              <a:gd name="T47" fmla="*/ 168 h 176"/>
              <a:gd name="T48" fmla="*/ 8 w 128"/>
              <a:gd name="T49" fmla="*/ 64 h 176"/>
              <a:gd name="T50" fmla="*/ 48 w 128"/>
              <a:gd name="T51" fmla="*/ 64 h 176"/>
              <a:gd name="T52" fmla="*/ 52 w 128"/>
              <a:gd name="T53" fmla="*/ 60 h 176"/>
              <a:gd name="T54" fmla="*/ 48 w 128"/>
              <a:gd name="T55" fmla="*/ 56 h 176"/>
              <a:gd name="T56" fmla="*/ 4 w 128"/>
              <a:gd name="T57" fmla="*/ 56 h 176"/>
              <a:gd name="T58" fmla="*/ 0 w 128"/>
              <a:gd name="T59" fmla="*/ 60 h 176"/>
              <a:gd name="T60" fmla="*/ 0 w 128"/>
              <a:gd name="T61" fmla="*/ 172 h 176"/>
              <a:gd name="T62" fmla="*/ 4 w 128"/>
              <a:gd name="T63" fmla="*/ 176 h 176"/>
              <a:gd name="T64" fmla="*/ 124 w 128"/>
              <a:gd name="T65" fmla="*/ 176 h 176"/>
              <a:gd name="T66" fmla="*/ 128 w 128"/>
              <a:gd name="T67" fmla="*/ 172 h 176"/>
              <a:gd name="T68" fmla="*/ 128 w 128"/>
              <a:gd name="T69" fmla="*/ 60 h 176"/>
              <a:gd name="T70" fmla="*/ 124 w 128"/>
              <a:gd name="T71" fmla="*/ 5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76">
                <a:moveTo>
                  <a:pt x="32" y="104"/>
                </a:moveTo>
                <a:cubicBezTo>
                  <a:pt x="30" y="104"/>
                  <a:pt x="28" y="106"/>
                  <a:pt x="28" y="108"/>
                </a:cubicBezTo>
                <a:cubicBezTo>
                  <a:pt x="28" y="109"/>
                  <a:pt x="28" y="110"/>
                  <a:pt x="29" y="111"/>
                </a:cubicBezTo>
                <a:cubicBezTo>
                  <a:pt x="61" y="143"/>
                  <a:pt x="61" y="143"/>
                  <a:pt x="61" y="143"/>
                </a:cubicBezTo>
                <a:cubicBezTo>
                  <a:pt x="62" y="144"/>
                  <a:pt x="63" y="144"/>
                  <a:pt x="64" y="144"/>
                </a:cubicBezTo>
                <a:cubicBezTo>
                  <a:pt x="65" y="144"/>
                  <a:pt x="66" y="144"/>
                  <a:pt x="67" y="143"/>
                </a:cubicBezTo>
                <a:cubicBezTo>
                  <a:pt x="99" y="111"/>
                  <a:pt x="99" y="111"/>
                  <a:pt x="99" y="111"/>
                </a:cubicBezTo>
                <a:cubicBezTo>
                  <a:pt x="100" y="110"/>
                  <a:pt x="100" y="109"/>
                  <a:pt x="100" y="108"/>
                </a:cubicBezTo>
                <a:cubicBezTo>
                  <a:pt x="100" y="106"/>
                  <a:pt x="98" y="104"/>
                  <a:pt x="96" y="104"/>
                </a:cubicBezTo>
                <a:cubicBezTo>
                  <a:pt x="95" y="104"/>
                  <a:pt x="94" y="104"/>
                  <a:pt x="93" y="105"/>
                </a:cubicBezTo>
                <a:cubicBezTo>
                  <a:pt x="68" y="130"/>
                  <a:pt x="68" y="130"/>
                  <a:pt x="68" y="130"/>
                </a:cubicBezTo>
                <a:cubicBezTo>
                  <a:pt x="68" y="4"/>
                  <a:pt x="68" y="4"/>
                  <a:pt x="68" y="4"/>
                </a:cubicBezTo>
                <a:cubicBezTo>
                  <a:pt x="68" y="2"/>
                  <a:pt x="66" y="0"/>
                  <a:pt x="64" y="0"/>
                </a:cubicBezTo>
                <a:cubicBezTo>
                  <a:pt x="62" y="0"/>
                  <a:pt x="60" y="2"/>
                  <a:pt x="60" y="4"/>
                </a:cubicBezTo>
                <a:cubicBezTo>
                  <a:pt x="60" y="130"/>
                  <a:pt x="60" y="130"/>
                  <a:pt x="60" y="130"/>
                </a:cubicBezTo>
                <a:cubicBezTo>
                  <a:pt x="35" y="105"/>
                  <a:pt x="35" y="105"/>
                  <a:pt x="35" y="105"/>
                </a:cubicBezTo>
                <a:cubicBezTo>
                  <a:pt x="34" y="104"/>
                  <a:pt x="33" y="104"/>
                  <a:pt x="32" y="104"/>
                </a:cubicBezTo>
                <a:moveTo>
                  <a:pt x="124" y="56"/>
                </a:moveTo>
                <a:cubicBezTo>
                  <a:pt x="80" y="56"/>
                  <a:pt x="80" y="56"/>
                  <a:pt x="80" y="56"/>
                </a:cubicBezTo>
                <a:cubicBezTo>
                  <a:pt x="78" y="56"/>
                  <a:pt x="76" y="58"/>
                  <a:pt x="76" y="60"/>
                </a:cubicBezTo>
                <a:cubicBezTo>
                  <a:pt x="76" y="62"/>
                  <a:pt x="78" y="64"/>
                  <a:pt x="80" y="64"/>
                </a:cubicBezTo>
                <a:cubicBezTo>
                  <a:pt x="120" y="64"/>
                  <a:pt x="120" y="64"/>
                  <a:pt x="120" y="64"/>
                </a:cubicBezTo>
                <a:cubicBezTo>
                  <a:pt x="120" y="168"/>
                  <a:pt x="120" y="168"/>
                  <a:pt x="120" y="168"/>
                </a:cubicBezTo>
                <a:cubicBezTo>
                  <a:pt x="8" y="168"/>
                  <a:pt x="8" y="168"/>
                  <a:pt x="8" y="168"/>
                </a:cubicBezTo>
                <a:cubicBezTo>
                  <a:pt x="8" y="64"/>
                  <a:pt x="8" y="64"/>
                  <a:pt x="8" y="64"/>
                </a:cubicBezTo>
                <a:cubicBezTo>
                  <a:pt x="48" y="64"/>
                  <a:pt x="48" y="64"/>
                  <a:pt x="48" y="64"/>
                </a:cubicBezTo>
                <a:cubicBezTo>
                  <a:pt x="50" y="64"/>
                  <a:pt x="52" y="62"/>
                  <a:pt x="52" y="60"/>
                </a:cubicBezTo>
                <a:cubicBezTo>
                  <a:pt x="52" y="58"/>
                  <a:pt x="50" y="56"/>
                  <a:pt x="48" y="56"/>
                </a:cubicBezTo>
                <a:cubicBezTo>
                  <a:pt x="4" y="56"/>
                  <a:pt x="4" y="56"/>
                  <a:pt x="4" y="56"/>
                </a:cubicBezTo>
                <a:cubicBezTo>
                  <a:pt x="2" y="56"/>
                  <a:pt x="0" y="58"/>
                  <a:pt x="0" y="60"/>
                </a:cubicBezTo>
                <a:cubicBezTo>
                  <a:pt x="0" y="172"/>
                  <a:pt x="0" y="172"/>
                  <a:pt x="0" y="172"/>
                </a:cubicBezTo>
                <a:cubicBezTo>
                  <a:pt x="0" y="174"/>
                  <a:pt x="2" y="176"/>
                  <a:pt x="4" y="176"/>
                </a:cubicBezTo>
                <a:cubicBezTo>
                  <a:pt x="124" y="176"/>
                  <a:pt x="124" y="176"/>
                  <a:pt x="124" y="176"/>
                </a:cubicBezTo>
                <a:cubicBezTo>
                  <a:pt x="126" y="176"/>
                  <a:pt x="128" y="174"/>
                  <a:pt x="128" y="172"/>
                </a:cubicBezTo>
                <a:cubicBezTo>
                  <a:pt x="128" y="60"/>
                  <a:pt x="128" y="60"/>
                  <a:pt x="128" y="60"/>
                </a:cubicBezTo>
                <a:cubicBezTo>
                  <a:pt x="128" y="58"/>
                  <a:pt x="126" y="56"/>
                  <a:pt x="124" y="56"/>
                </a:cubicBezTo>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sk-SK"/>
          </a:p>
        </p:txBody>
      </p:sp>
      <p:sp>
        <p:nvSpPr>
          <p:cNvPr id="83" name="Freeform 217">
            <a:extLst>
              <a:ext uri="{FF2B5EF4-FFF2-40B4-BE49-F238E27FC236}">
                <a16:creationId xmlns:a16="http://schemas.microsoft.com/office/drawing/2014/main" id="{AC95CDC1-EAE2-4E56-B314-2BCE5BEF4ACF}"/>
              </a:ext>
            </a:extLst>
          </p:cNvPr>
          <p:cNvSpPr>
            <a:spLocks noEditPoints="1"/>
          </p:cNvSpPr>
          <p:nvPr/>
        </p:nvSpPr>
        <p:spPr bwMode="auto">
          <a:xfrm>
            <a:off x="1243339" y="1388212"/>
            <a:ext cx="729216" cy="664397"/>
          </a:xfrm>
          <a:custGeom>
            <a:avLst/>
            <a:gdLst>
              <a:gd name="T0" fmla="*/ 104 w 176"/>
              <a:gd name="T1" fmla="*/ 28 h 160"/>
              <a:gd name="T2" fmla="*/ 108 w 176"/>
              <a:gd name="T3" fmla="*/ 48 h 160"/>
              <a:gd name="T4" fmla="*/ 112 w 176"/>
              <a:gd name="T5" fmla="*/ 28 h 160"/>
              <a:gd name="T6" fmla="*/ 132 w 176"/>
              <a:gd name="T7" fmla="*/ 24 h 160"/>
              <a:gd name="T8" fmla="*/ 112 w 176"/>
              <a:gd name="T9" fmla="*/ 20 h 160"/>
              <a:gd name="T10" fmla="*/ 108 w 176"/>
              <a:gd name="T11" fmla="*/ 0 h 160"/>
              <a:gd name="T12" fmla="*/ 104 w 176"/>
              <a:gd name="T13" fmla="*/ 20 h 160"/>
              <a:gd name="T14" fmla="*/ 84 w 176"/>
              <a:gd name="T15" fmla="*/ 24 h 160"/>
              <a:gd name="T16" fmla="*/ 160 w 176"/>
              <a:gd name="T17" fmla="*/ 133 h 160"/>
              <a:gd name="T18" fmla="*/ 176 w 176"/>
              <a:gd name="T19" fmla="*/ 61 h 160"/>
              <a:gd name="T20" fmla="*/ 176 w 176"/>
              <a:gd name="T21" fmla="*/ 60 h 160"/>
              <a:gd name="T22" fmla="*/ 44 w 176"/>
              <a:gd name="T23" fmla="*/ 56 h 160"/>
              <a:gd name="T24" fmla="*/ 38 w 176"/>
              <a:gd name="T25" fmla="*/ 35 h 160"/>
              <a:gd name="T26" fmla="*/ 4 w 176"/>
              <a:gd name="T27" fmla="*/ 32 h 160"/>
              <a:gd name="T28" fmla="*/ 4 w 176"/>
              <a:gd name="T29" fmla="*/ 40 h 160"/>
              <a:gd name="T30" fmla="*/ 56 w 176"/>
              <a:gd name="T31" fmla="*/ 133 h 160"/>
              <a:gd name="T32" fmla="*/ 58 w 176"/>
              <a:gd name="T33" fmla="*/ 136 h 160"/>
              <a:gd name="T34" fmla="*/ 72 w 176"/>
              <a:gd name="T35" fmla="*/ 160 h 160"/>
              <a:gd name="T36" fmla="*/ 86 w 176"/>
              <a:gd name="T37" fmla="*/ 136 h 160"/>
              <a:gd name="T38" fmla="*/ 128 w 176"/>
              <a:gd name="T39" fmla="*/ 144 h 160"/>
              <a:gd name="T40" fmla="*/ 160 w 176"/>
              <a:gd name="T41" fmla="*/ 144 h 160"/>
              <a:gd name="T42" fmla="*/ 160 w 176"/>
              <a:gd name="T43" fmla="*/ 133 h 160"/>
              <a:gd name="T44" fmla="*/ 167 w 176"/>
              <a:gd name="T45" fmla="*/ 64 h 160"/>
              <a:gd name="T46" fmla="*/ 142 w 176"/>
              <a:gd name="T47" fmla="*/ 80 h 160"/>
              <a:gd name="T48" fmla="*/ 46 w 176"/>
              <a:gd name="T49" fmla="*/ 64 h 160"/>
              <a:gd name="T50" fmla="*/ 74 w 176"/>
              <a:gd name="T51" fmla="*/ 80 h 160"/>
              <a:gd name="T52" fmla="*/ 46 w 176"/>
              <a:gd name="T53" fmla="*/ 64 h 160"/>
              <a:gd name="T54" fmla="*/ 52 w 176"/>
              <a:gd name="T55" fmla="*/ 88 h 160"/>
              <a:gd name="T56" fmla="*/ 77 w 176"/>
              <a:gd name="T57" fmla="*/ 104 h 160"/>
              <a:gd name="T58" fmla="*/ 59 w 176"/>
              <a:gd name="T59" fmla="*/ 112 h 160"/>
              <a:gd name="T60" fmla="*/ 80 w 176"/>
              <a:gd name="T61" fmla="*/ 128 h 160"/>
              <a:gd name="T62" fmla="*/ 59 w 176"/>
              <a:gd name="T63" fmla="*/ 112 h 160"/>
              <a:gd name="T64" fmla="*/ 64 w 176"/>
              <a:gd name="T65" fmla="*/ 144 h 160"/>
              <a:gd name="T66" fmla="*/ 80 w 176"/>
              <a:gd name="T67" fmla="*/ 144 h 160"/>
              <a:gd name="T68" fmla="*/ 104 w 176"/>
              <a:gd name="T69" fmla="*/ 128 h 160"/>
              <a:gd name="T70" fmla="*/ 86 w 176"/>
              <a:gd name="T71" fmla="*/ 112 h 160"/>
              <a:gd name="T72" fmla="*/ 104 w 176"/>
              <a:gd name="T73" fmla="*/ 128 h 160"/>
              <a:gd name="T74" fmla="*/ 85 w 176"/>
              <a:gd name="T75" fmla="*/ 104 h 160"/>
              <a:gd name="T76" fmla="*/ 104 w 176"/>
              <a:gd name="T77" fmla="*/ 88 h 160"/>
              <a:gd name="T78" fmla="*/ 104 w 176"/>
              <a:gd name="T79" fmla="*/ 80 h 160"/>
              <a:gd name="T80" fmla="*/ 80 w 176"/>
              <a:gd name="T81" fmla="*/ 64 h 160"/>
              <a:gd name="T82" fmla="*/ 104 w 176"/>
              <a:gd name="T83" fmla="*/ 80 h 160"/>
              <a:gd name="T84" fmla="*/ 112 w 176"/>
              <a:gd name="T85" fmla="*/ 128 h 160"/>
              <a:gd name="T86" fmla="*/ 130 w 176"/>
              <a:gd name="T87" fmla="*/ 112 h 160"/>
              <a:gd name="T88" fmla="*/ 131 w 176"/>
              <a:gd name="T89" fmla="*/ 104 h 160"/>
              <a:gd name="T90" fmla="*/ 112 w 176"/>
              <a:gd name="T91" fmla="*/ 88 h 160"/>
              <a:gd name="T92" fmla="*/ 131 w 176"/>
              <a:gd name="T93" fmla="*/ 104 h 160"/>
              <a:gd name="T94" fmla="*/ 112 w 176"/>
              <a:gd name="T95" fmla="*/ 80 h 160"/>
              <a:gd name="T96" fmla="*/ 136 w 176"/>
              <a:gd name="T97" fmla="*/ 64 h 160"/>
              <a:gd name="T98" fmla="*/ 144 w 176"/>
              <a:gd name="T99" fmla="*/ 152 h 160"/>
              <a:gd name="T100" fmla="*/ 144 w 176"/>
              <a:gd name="T101" fmla="*/ 136 h 160"/>
              <a:gd name="T102" fmla="*/ 144 w 176"/>
              <a:gd name="T103" fmla="*/ 152 h 160"/>
              <a:gd name="T104" fmla="*/ 136 w 176"/>
              <a:gd name="T105" fmla="*/ 128 h 160"/>
              <a:gd name="T106" fmla="*/ 156 w 176"/>
              <a:gd name="T107" fmla="*/ 112 h 160"/>
              <a:gd name="T108" fmla="*/ 139 w 176"/>
              <a:gd name="T109" fmla="*/ 104 h 160"/>
              <a:gd name="T110" fmla="*/ 162 w 176"/>
              <a:gd name="T111" fmla="*/ 88 h 160"/>
              <a:gd name="T112" fmla="*/ 139 w 176"/>
              <a:gd name="T113" fmla="*/ 10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60">
                <a:moveTo>
                  <a:pt x="88" y="28"/>
                </a:moveTo>
                <a:cubicBezTo>
                  <a:pt x="104" y="28"/>
                  <a:pt x="104" y="28"/>
                  <a:pt x="104" y="28"/>
                </a:cubicBezTo>
                <a:cubicBezTo>
                  <a:pt x="104" y="44"/>
                  <a:pt x="104" y="44"/>
                  <a:pt x="104" y="44"/>
                </a:cubicBezTo>
                <a:cubicBezTo>
                  <a:pt x="104" y="46"/>
                  <a:pt x="106" y="48"/>
                  <a:pt x="108" y="48"/>
                </a:cubicBezTo>
                <a:cubicBezTo>
                  <a:pt x="110" y="48"/>
                  <a:pt x="112" y="46"/>
                  <a:pt x="112" y="44"/>
                </a:cubicBezTo>
                <a:cubicBezTo>
                  <a:pt x="112" y="28"/>
                  <a:pt x="112" y="28"/>
                  <a:pt x="112" y="28"/>
                </a:cubicBezTo>
                <a:cubicBezTo>
                  <a:pt x="128" y="28"/>
                  <a:pt x="128" y="28"/>
                  <a:pt x="128" y="28"/>
                </a:cubicBezTo>
                <a:cubicBezTo>
                  <a:pt x="130" y="28"/>
                  <a:pt x="132" y="26"/>
                  <a:pt x="132" y="24"/>
                </a:cubicBezTo>
                <a:cubicBezTo>
                  <a:pt x="132" y="22"/>
                  <a:pt x="130" y="20"/>
                  <a:pt x="128" y="20"/>
                </a:cubicBezTo>
                <a:cubicBezTo>
                  <a:pt x="112" y="20"/>
                  <a:pt x="112" y="20"/>
                  <a:pt x="112" y="20"/>
                </a:cubicBezTo>
                <a:cubicBezTo>
                  <a:pt x="112" y="4"/>
                  <a:pt x="112" y="4"/>
                  <a:pt x="112" y="4"/>
                </a:cubicBezTo>
                <a:cubicBezTo>
                  <a:pt x="112" y="2"/>
                  <a:pt x="110" y="0"/>
                  <a:pt x="108" y="0"/>
                </a:cubicBezTo>
                <a:cubicBezTo>
                  <a:pt x="106" y="0"/>
                  <a:pt x="104" y="2"/>
                  <a:pt x="104" y="4"/>
                </a:cubicBezTo>
                <a:cubicBezTo>
                  <a:pt x="104" y="20"/>
                  <a:pt x="104" y="20"/>
                  <a:pt x="104" y="20"/>
                </a:cubicBezTo>
                <a:cubicBezTo>
                  <a:pt x="88" y="20"/>
                  <a:pt x="88" y="20"/>
                  <a:pt x="88" y="20"/>
                </a:cubicBezTo>
                <a:cubicBezTo>
                  <a:pt x="86" y="20"/>
                  <a:pt x="84" y="22"/>
                  <a:pt x="84" y="24"/>
                </a:cubicBezTo>
                <a:cubicBezTo>
                  <a:pt x="84" y="26"/>
                  <a:pt x="86" y="28"/>
                  <a:pt x="88" y="28"/>
                </a:cubicBezTo>
                <a:moveTo>
                  <a:pt x="160" y="133"/>
                </a:moveTo>
                <a:cubicBezTo>
                  <a:pt x="160" y="133"/>
                  <a:pt x="160" y="133"/>
                  <a:pt x="160" y="133"/>
                </a:cubicBezTo>
                <a:cubicBezTo>
                  <a:pt x="176" y="61"/>
                  <a:pt x="176" y="61"/>
                  <a:pt x="176" y="61"/>
                </a:cubicBezTo>
                <a:cubicBezTo>
                  <a:pt x="176" y="61"/>
                  <a:pt x="176" y="61"/>
                  <a:pt x="176" y="61"/>
                </a:cubicBezTo>
                <a:cubicBezTo>
                  <a:pt x="176" y="61"/>
                  <a:pt x="176" y="60"/>
                  <a:pt x="176" y="60"/>
                </a:cubicBezTo>
                <a:cubicBezTo>
                  <a:pt x="176" y="58"/>
                  <a:pt x="174" y="56"/>
                  <a:pt x="172" y="56"/>
                </a:cubicBezTo>
                <a:cubicBezTo>
                  <a:pt x="44" y="56"/>
                  <a:pt x="44" y="56"/>
                  <a:pt x="44" y="56"/>
                </a:cubicBezTo>
                <a:cubicBezTo>
                  <a:pt x="38" y="35"/>
                  <a:pt x="38" y="35"/>
                  <a:pt x="38" y="35"/>
                </a:cubicBezTo>
                <a:cubicBezTo>
                  <a:pt x="38" y="35"/>
                  <a:pt x="38" y="35"/>
                  <a:pt x="38" y="35"/>
                </a:cubicBezTo>
                <a:cubicBezTo>
                  <a:pt x="38" y="33"/>
                  <a:pt x="36" y="32"/>
                  <a:pt x="34" y="32"/>
                </a:cubicBezTo>
                <a:cubicBezTo>
                  <a:pt x="4" y="32"/>
                  <a:pt x="4" y="32"/>
                  <a:pt x="4" y="32"/>
                </a:cubicBezTo>
                <a:cubicBezTo>
                  <a:pt x="2" y="32"/>
                  <a:pt x="0" y="34"/>
                  <a:pt x="0" y="36"/>
                </a:cubicBezTo>
                <a:cubicBezTo>
                  <a:pt x="0" y="38"/>
                  <a:pt x="2" y="40"/>
                  <a:pt x="4" y="40"/>
                </a:cubicBezTo>
                <a:cubicBezTo>
                  <a:pt x="31" y="40"/>
                  <a:pt x="31" y="40"/>
                  <a:pt x="31" y="40"/>
                </a:cubicBezTo>
                <a:cubicBezTo>
                  <a:pt x="56" y="133"/>
                  <a:pt x="56" y="133"/>
                  <a:pt x="56" y="133"/>
                </a:cubicBezTo>
                <a:cubicBezTo>
                  <a:pt x="56" y="133"/>
                  <a:pt x="56" y="133"/>
                  <a:pt x="56" y="133"/>
                </a:cubicBezTo>
                <a:cubicBezTo>
                  <a:pt x="57" y="134"/>
                  <a:pt x="57" y="135"/>
                  <a:pt x="58" y="136"/>
                </a:cubicBezTo>
                <a:cubicBezTo>
                  <a:pt x="57" y="138"/>
                  <a:pt x="56" y="141"/>
                  <a:pt x="56" y="144"/>
                </a:cubicBezTo>
                <a:cubicBezTo>
                  <a:pt x="56" y="153"/>
                  <a:pt x="63" y="160"/>
                  <a:pt x="72" y="160"/>
                </a:cubicBezTo>
                <a:cubicBezTo>
                  <a:pt x="81" y="160"/>
                  <a:pt x="88" y="153"/>
                  <a:pt x="88" y="144"/>
                </a:cubicBezTo>
                <a:cubicBezTo>
                  <a:pt x="88" y="141"/>
                  <a:pt x="87" y="138"/>
                  <a:pt x="86" y="136"/>
                </a:cubicBezTo>
                <a:cubicBezTo>
                  <a:pt x="130" y="136"/>
                  <a:pt x="130" y="136"/>
                  <a:pt x="130" y="136"/>
                </a:cubicBezTo>
                <a:cubicBezTo>
                  <a:pt x="129" y="138"/>
                  <a:pt x="128" y="141"/>
                  <a:pt x="128" y="144"/>
                </a:cubicBezTo>
                <a:cubicBezTo>
                  <a:pt x="128" y="153"/>
                  <a:pt x="135" y="160"/>
                  <a:pt x="144" y="160"/>
                </a:cubicBezTo>
                <a:cubicBezTo>
                  <a:pt x="153" y="160"/>
                  <a:pt x="160" y="153"/>
                  <a:pt x="160" y="144"/>
                </a:cubicBezTo>
                <a:cubicBezTo>
                  <a:pt x="160" y="141"/>
                  <a:pt x="159" y="138"/>
                  <a:pt x="158" y="136"/>
                </a:cubicBezTo>
                <a:cubicBezTo>
                  <a:pt x="159" y="135"/>
                  <a:pt x="160" y="134"/>
                  <a:pt x="160" y="133"/>
                </a:cubicBezTo>
                <a:moveTo>
                  <a:pt x="144" y="64"/>
                </a:moveTo>
                <a:cubicBezTo>
                  <a:pt x="167" y="64"/>
                  <a:pt x="167" y="64"/>
                  <a:pt x="167" y="64"/>
                </a:cubicBezTo>
                <a:cubicBezTo>
                  <a:pt x="163" y="80"/>
                  <a:pt x="163" y="80"/>
                  <a:pt x="163" y="80"/>
                </a:cubicBezTo>
                <a:cubicBezTo>
                  <a:pt x="142" y="80"/>
                  <a:pt x="142" y="80"/>
                  <a:pt x="142" y="80"/>
                </a:cubicBezTo>
                <a:lnTo>
                  <a:pt x="144" y="64"/>
                </a:lnTo>
                <a:close/>
                <a:moveTo>
                  <a:pt x="46" y="64"/>
                </a:moveTo>
                <a:cubicBezTo>
                  <a:pt x="72" y="64"/>
                  <a:pt x="72" y="64"/>
                  <a:pt x="72" y="64"/>
                </a:cubicBezTo>
                <a:cubicBezTo>
                  <a:pt x="74" y="80"/>
                  <a:pt x="74" y="80"/>
                  <a:pt x="74" y="80"/>
                </a:cubicBezTo>
                <a:cubicBezTo>
                  <a:pt x="50" y="80"/>
                  <a:pt x="50" y="80"/>
                  <a:pt x="50" y="80"/>
                </a:cubicBezTo>
                <a:lnTo>
                  <a:pt x="46" y="64"/>
                </a:lnTo>
                <a:close/>
                <a:moveTo>
                  <a:pt x="57" y="104"/>
                </a:moveTo>
                <a:cubicBezTo>
                  <a:pt x="52" y="88"/>
                  <a:pt x="52" y="88"/>
                  <a:pt x="52" y="88"/>
                </a:cubicBezTo>
                <a:cubicBezTo>
                  <a:pt x="75" y="88"/>
                  <a:pt x="75" y="88"/>
                  <a:pt x="75" y="88"/>
                </a:cubicBezTo>
                <a:cubicBezTo>
                  <a:pt x="77" y="104"/>
                  <a:pt x="77" y="104"/>
                  <a:pt x="77" y="104"/>
                </a:cubicBezTo>
                <a:lnTo>
                  <a:pt x="57" y="104"/>
                </a:lnTo>
                <a:close/>
                <a:moveTo>
                  <a:pt x="59" y="112"/>
                </a:moveTo>
                <a:cubicBezTo>
                  <a:pt x="78" y="112"/>
                  <a:pt x="78" y="112"/>
                  <a:pt x="78" y="112"/>
                </a:cubicBezTo>
                <a:cubicBezTo>
                  <a:pt x="80" y="128"/>
                  <a:pt x="80" y="128"/>
                  <a:pt x="80" y="128"/>
                </a:cubicBezTo>
                <a:cubicBezTo>
                  <a:pt x="63" y="128"/>
                  <a:pt x="63" y="128"/>
                  <a:pt x="63" y="128"/>
                </a:cubicBezTo>
                <a:lnTo>
                  <a:pt x="59" y="112"/>
                </a:lnTo>
                <a:close/>
                <a:moveTo>
                  <a:pt x="72" y="152"/>
                </a:moveTo>
                <a:cubicBezTo>
                  <a:pt x="68" y="152"/>
                  <a:pt x="64" y="148"/>
                  <a:pt x="64" y="144"/>
                </a:cubicBezTo>
                <a:cubicBezTo>
                  <a:pt x="64" y="140"/>
                  <a:pt x="68" y="136"/>
                  <a:pt x="72" y="136"/>
                </a:cubicBezTo>
                <a:cubicBezTo>
                  <a:pt x="76" y="136"/>
                  <a:pt x="80" y="140"/>
                  <a:pt x="80" y="144"/>
                </a:cubicBezTo>
                <a:cubicBezTo>
                  <a:pt x="80" y="148"/>
                  <a:pt x="76" y="152"/>
                  <a:pt x="72" y="152"/>
                </a:cubicBezTo>
                <a:moveTo>
                  <a:pt x="104" y="128"/>
                </a:moveTo>
                <a:cubicBezTo>
                  <a:pt x="88" y="128"/>
                  <a:pt x="88" y="128"/>
                  <a:pt x="88" y="128"/>
                </a:cubicBezTo>
                <a:cubicBezTo>
                  <a:pt x="86" y="112"/>
                  <a:pt x="86" y="112"/>
                  <a:pt x="86" y="112"/>
                </a:cubicBezTo>
                <a:cubicBezTo>
                  <a:pt x="104" y="112"/>
                  <a:pt x="104" y="112"/>
                  <a:pt x="104" y="112"/>
                </a:cubicBezTo>
                <a:lnTo>
                  <a:pt x="104" y="128"/>
                </a:lnTo>
                <a:close/>
                <a:moveTo>
                  <a:pt x="104" y="104"/>
                </a:moveTo>
                <a:cubicBezTo>
                  <a:pt x="85" y="104"/>
                  <a:pt x="85" y="104"/>
                  <a:pt x="85" y="104"/>
                </a:cubicBezTo>
                <a:cubicBezTo>
                  <a:pt x="83" y="88"/>
                  <a:pt x="83" y="88"/>
                  <a:pt x="83" y="88"/>
                </a:cubicBezTo>
                <a:cubicBezTo>
                  <a:pt x="104" y="88"/>
                  <a:pt x="104" y="88"/>
                  <a:pt x="104" y="88"/>
                </a:cubicBezTo>
                <a:lnTo>
                  <a:pt x="104" y="104"/>
                </a:lnTo>
                <a:close/>
                <a:moveTo>
                  <a:pt x="104" y="80"/>
                </a:moveTo>
                <a:cubicBezTo>
                  <a:pt x="82" y="80"/>
                  <a:pt x="82" y="80"/>
                  <a:pt x="82" y="80"/>
                </a:cubicBezTo>
                <a:cubicBezTo>
                  <a:pt x="80" y="64"/>
                  <a:pt x="80" y="64"/>
                  <a:pt x="80" y="64"/>
                </a:cubicBezTo>
                <a:cubicBezTo>
                  <a:pt x="104" y="64"/>
                  <a:pt x="104" y="64"/>
                  <a:pt x="104" y="64"/>
                </a:cubicBezTo>
                <a:lnTo>
                  <a:pt x="104" y="80"/>
                </a:lnTo>
                <a:close/>
                <a:moveTo>
                  <a:pt x="128" y="128"/>
                </a:moveTo>
                <a:cubicBezTo>
                  <a:pt x="112" y="128"/>
                  <a:pt x="112" y="128"/>
                  <a:pt x="112" y="128"/>
                </a:cubicBezTo>
                <a:cubicBezTo>
                  <a:pt x="112" y="112"/>
                  <a:pt x="112" y="112"/>
                  <a:pt x="112" y="112"/>
                </a:cubicBezTo>
                <a:cubicBezTo>
                  <a:pt x="130" y="112"/>
                  <a:pt x="130" y="112"/>
                  <a:pt x="130" y="112"/>
                </a:cubicBezTo>
                <a:lnTo>
                  <a:pt x="128" y="128"/>
                </a:lnTo>
                <a:close/>
                <a:moveTo>
                  <a:pt x="131" y="104"/>
                </a:moveTo>
                <a:cubicBezTo>
                  <a:pt x="112" y="104"/>
                  <a:pt x="112" y="104"/>
                  <a:pt x="112" y="104"/>
                </a:cubicBezTo>
                <a:cubicBezTo>
                  <a:pt x="112" y="88"/>
                  <a:pt x="112" y="88"/>
                  <a:pt x="112" y="88"/>
                </a:cubicBezTo>
                <a:cubicBezTo>
                  <a:pt x="133" y="88"/>
                  <a:pt x="133" y="88"/>
                  <a:pt x="133" y="88"/>
                </a:cubicBezTo>
                <a:lnTo>
                  <a:pt x="131" y="104"/>
                </a:lnTo>
                <a:close/>
                <a:moveTo>
                  <a:pt x="134" y="80"/>
                </a:moveTo>
                <a:cubicBezTo>
                  <a:pt x="112" y="80"/>
                  <a:pt x="112" y="80"/>
                  <a:pt x="112" y="80"/>
                </a:cubicBezTo>
                <a:cubicBezTo>
                  <a:pt x="112" y="64"/>
                  <a:pt x="112" y="64"/>
                  <a:pt x="112" y="64"/>
                </a:cubicBezTo>
                <a:cubicBezTo>
                  <a:pt x="136" y="64"/>
                  <a:pt x="136" y="64"/>
                  <a:pt x="136" y="64"/>
                </a:cubicBezTo>
                <a:lnTo>
                  <a:pt x="134" y="80"/>
                </a:lnTo>
                <a:close/>
                <a:moveTo>
                  <a:pt x="144" y="152"/>
                </a:moveTo>
                <a:cubicBezTo>
                  <a:pt x="140" y="152"/>
                  <a:pt x="136" y="148"/>
                  <a:pt x="136" y="144"/>
                </a:cubicBezTo>
                <a:cubicBezTo>
                  <a:pt x="136" y="140"/>
                  <a:pt x="140" y="136"/>
                  <a:pt x="144" y="136"/>
                </a:cubicBezTo>
                <a:cubicBezTo>
                  <a:pt x="148" y="136"/>
                  <a:pt x="152" y="140"/>
                  <a:pt x="152" y="144"/>
                </a:cubicBezTo>
                <a:cubicBezTo>
                  <a:pt x="152" y="148"/>
                  <a:pt x="148" y="152"/>
                  <a:pt x="144" y="152"/>
                </a:cubicBezTo>
                <a:moveTo>
                  <a:pt x="153" y="128"/>
                </a:moveTo>
                <a:cubicBezTo>
                  <a:pt x="136" y="128"/>
                  <a:pt x="136" y="128"/>
                  <a:pt x="136" y="128"/>
                </a:cubicBezTo>
                <a:cubicBezTo>
                  <a:pt x="138" y="112"/>
                  <a:pt x="138" y="112"/>
                  <a:pt x="138" y="112"/>
                </a:cubicBezTo>
                <a:cubicBezTo>
                  <a:pt x="156" y="112"/>
                  <a:pt x="156" y="112"/>
                  <a:pt x="156" y="112"/>
                </a:cubicBezTo>
                <a:lnTo>
                  <a:pt x="153" y="128"/>
                </a:lnTo>
                <a:close/>
                <a:moveTo>
                  <a:pt x="139" y="104"/>
                </a:moveTo>
                <a:cubicBezTo>
                  <a:pt x="141" y="88"/>
                  <a:pt x="141" y="88"/>
                  <a:pt x="141" y="88"/>
                </a:cubicBezTo>
                <a:cubicBezTo>
                  <a:pt x="162" y="88"/>
                  <a:pt x="162" y="88"/>
                  <a:pt x="162" y="88"/>
                </a:cubicBezTo>
                <a:cubicBezTo>
                  <a:pt x="158" y="104"/>
                  <a:pt x="158" y="104"/>
                  <a:pt x="158" y="104"/>
                </a:cubicBezTo>
                <a:lnTo>
                  <a:pt x="139" y="104"/>
                </a:lnTo>
                <a:close/>
              </a:path>
            </a:pathLst>
          </a:custGeom>
          <a:solidFill>
            <a:schemeClr val="tx1">
              <a:lumMod val="50000"/>
              <a:lumOff val="50000"/>
            </a:schemeClr>
          </a:solidFill>
          <a:ln w="25400">
            <a:noFill/>
          </a:ln>
        </p:spPr>
        <p:txBody>
          <a:bodyPr vert="horz" wrap="square" lIns="60960" tIns="30480" rIns="60960" bIns="30480" numCol="1" anchor="t" anchorCtr="0" compatLnSpc="1">
            <a:prstTxWarp prst="textNoShape">
              <a:avLst/>
            </a:prstTxWarp>
          </a:bodyPr>
          <a:lstStyle/>
          <a:p>
            <a:endParaRPr lang="sk-SK" sz="1200"/>
          </a:p>
        </p:txBody>
      </p:sp>
      <p:sp>
        <p:nvSpPr>
          <p:cNvPr id="89" name="Elipsa 88"/>
          <p:cNvSpPr/>
          <p:nvPr/>
        </p:nvSpPr>
        <p:spPr>
          <a:xfrm>
            <a:off x="3011731" y="1408151"/>
            <a:ext cx="452284" cy="452284"/>
          </a:xfrm>
          <a:prstGeom prst="ellipse">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solidFill>
                  <a:schemeClr val="tx1">
                    <a:lumMod val="50000"/>
                    <a:lumOff val="50000"/>
                  </a:schemeClr>
                </a:solidFill>
              </a:rPr>
              <a:t>2</a:t>
            </a:r>
          </a:p>
        </p:txBody>
      </p:sp>
      <p:sp>
        <p:nvSpPr>
          <p:cNvPr id="90" name="Elipsa 89"/>
          <p:cNvSpPr/>
          <p:nvPr/>
        </p:nvSpPr>
        <p:spPr>
          <a:xfrm>
            <a:off x="580587" y="1409540"/>
            <a:ext cx="452284" cy="452284"/>
          </a:xfrm>
          <a:prstGeom prst="ellipse">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solidFill>
                  <a:schemeClr val="tx1">
                    <a:lumMod val="50000"/>
                    <a:lumOff val="50000"/>
                  </a:schemeClr>
                </a:solidFill>
              </a:rPr>
              <a:t>1</a:t>
            </a:r>
          </a:p>
        </p:txBody>
      </p:sp>
      <p:sp>
        <p:nvSpPr>
          <p:cNvPr id="91" name="Elipsa 90"/>
          <p:cNvSpPr/>
          <p:nvPr/>
        </p:nvSpPr>
        <p:spPr>
          <a:xfrm>
            <a:off x="7969000" y="1377724"/>
            <a:ext cx="452284" cy="452284"/>
          </a:xfrm>
          <a:prstGeom prst="ellipse">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sk-SK" sz="2800" dirty="0">
                <a:solidFill>
                  <a:schemeClr val="tx1">
                    <a:lumMod val="50000"/>
                    <a:lumOff val="50000"/>
                  </a:schemeClr>
                </a:solidFill>
              </a:rPr>
              <a:t>3</a:t>
            </a:r>
            <a:endParaRPr lang="en-US" sz="2800" dirty="0">
              <a:solidFill>
                <a:schemeClr val="tx1">
                  <a:lumMod val="50000"/>
                  <a:lumOff val="50000"/>
                </a:schemeClr>
              </a:solidFill>
            </a:endParaRPr>
          </a:p>
        </p:txBody>
      </p:sp>
      <p:sp>
        <p:nvSpPr>
          <p:cNvPr id="42" name="Isosceles Triangle 53">
            <a:extLst>
              <a:ext uri="{FF2B5EF4-FFF2-40B4-BE49-F238E27FC236}">
                <a16:creationId xmlns:a16="http://schemas.microsoft.com/office/drawing/2014/main" id="{2D5FA879-13D8-431F-8332-8CAC532D5B3D}"/>
              </a:ext>
            </a:extLst>
          </p:cNvPr>
          <p:cNvSpPr/>
          <p:nvPr/>
        </p:nvSpPr>
        <p:spPr>
          <a:xfrm rot="10800000">
            <a:off x="5091489" y="2638950"/>
            <a:ext cx="573581" cy="231192"/>
          </a:xfrm>
          <a:prstGeom prst="triangle">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43" name="Zaoblený obdélníkový popisek 42"/>
          <p:cNvSpPr/>
          <p:nvPr/>
        </p:nvSpPr>
        <p:spPr>
          <a:xfrm>
            <a:off x="8047216" y="5519057"/>
            <a:ext cx="3208866" cy="1194287"/>
          </a:xfrm>
          <a:prstGeom prst="wedgeRoundRectCallout">
            <a:avLst>
              <a:gd name="adj1" fmla="val -21240"/>
              <a:gd name="adj2" fmla="val -79358"/>
              <a:gd name="adj3" fmla="val 16667"/>
            </a:avLst>
          </a:prstGeom>
          <a:solidFill>
            <a:schemeClr val="bg1">
              <a:lumMod val="50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solidFill>
                  <a:schemeClr val="bg1"/>
                </a:solidFill>
              </a:rPr>
              <a:t>UPPVII </a:t>
            </a:r>
            <a:r>
              <a:rPr lang="en-US" sz="1400" dirty="0" err="1">
                <a:solidFill>
                  <a:schemeClr val="bg1"/>
                </a:solidFill>
              </a:rPr>
              <a:t>mus</a:t>
            </a:r>
            <a:r>
              <a:rPr lang="sk-SK" sz="1400" dirty="0">
                <a:solidFill>
                  <a:schemeClr val="bg1"/>
                </a:solidFill>
              </a:rPr>
              <a:t>í, ako vlastník CSRÚ, nastaviť pre poskytovanie </a:t>
            </a:r>
            <a:r>
              <a:rPr lang="sk-SK" sz="1400" dirty="0" err="1">
                <a:solidFill>
                  <a:schemeClr val="bg1"/>
                </a:solidFill>
              </a:rPr>
              <a:t>PaaS</a:t>
            </a:r>
            <a:r>
              <a:rPr lang="sk-SK" sz="1400" dirty="0">
                <a:solidFill>
                  <a:schemeClr val="bg1"/>
                </a:solidFill>
              </a:rPr>
              <a:t> služby licenčnú politiku, zabezpečiť prevádzkovú podporu a nastaviť model financovania</a:t>
            </a:r>
            <a:endParaRPr lang="en-US" sz="1400" dirty="0">
              <a:solidFill>
                <a:schemeClr val="bg1"/>
              </a:solidFill>
            </a:endParaRPr>
          </a:p>
        </p:txBody>
      </p:sp>
    </p:spTree>
    <p:extLst>
      <p:ext uri="{BB962C8B-B14F-4D97-AF65-F5344CB8AC3E}">
        <p14:creationId xmlns:p14="http://schemas.microsoft.com/office/powerpoint/2010/main" val="2400334623"/>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1" name="Rovná spojovacia šípka 41">
            <a:extLst>
              <a:ext uri="{FF2B5EF4-FFF2-40B4-BE49-F238E27FC236}">
                <a16:creationId xmlns:a16="http://schemas.microsoft.com/office/drawing/2014/main" id="{C94AEA67-0574-4250-9F30-697EF40E43A8}"/>
              </a:ext>
            </a:extLst>
          </p:cNvPr>
          <p:cNvCxnSpPr>
            <a:cxnSpLocks/>
          </p:cNvCxnSpPr>
          <p:nvPr/>
        </p:nvCxnSpPr>
        <p:spPr>
          <a:xfrm>
            <a:off x="3986972" y="4528841"/>
            <a:ext cx="12553" cy="568773"/>
          </a:xfrm>
          <a:prstGeom prst="straightConnector1">
            <a:avLst/>
          </a:prstGeom>
          <a:ln w="25400" cap="sq">
            <a:solidFill>
              <a:schemeClr val="bg1">
                <a:lumMod val="10000"/>
              </a:schemeClr>
            </a:solidFill>
            <a:beve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0" name="Rovná spojovacia šípka 49">
            <a:extLst>
              <a:ext uri="{FF2B5EF4-FFF2-40B4-BE49-F238E27FC236}">
                <a16:creationId xmlns:a16="http://schemas.microsoft.com/office/drawing/2014/main" id="{1B5D8844-A4EF-4B3E-9608-C9CFFA39D8ED}"/>
              </a:ext>
            </a:extLst>
          </p:cNvPr>
          <p:cNvCxnSpPr>
            <a:cxnSpLocks/>
          </p:cNvCxnSpPr>
          <p:nvPr/>
        </p:nvCxnSpPr>
        <p:spPr>
          <a:xfrm>
            <a:off x="4619501" y="3429000"/>
            <a:ext cx="11876" cy="2663041"/>
          </a:xfrm>
          <a:prstGeom prst="straightConnector1">
            <a:avLst/>
          </a:prstGeom>
          <a:ln w="25400" cap="sq">
            <a:solidFill>
              <a:schemeClr val="bg1">
                <a:lumMod val="10000"/>
              </a:schemeClr>
            </a:solidFill>
            <a:beve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8" name="Rovná spojovacia šípka 37">
            <a:extLst>
              <a:ext uri="{FF2B5EF4-FFF2-40B4-BE49-F238E27FC236}">
                <a16:creationId xmlns:a16="http://schemas.microsoft.com/office/drawing/2014/main" id="{81584A6C-E4E4-404F-AF59-0FF1C025F390}"/>
              </a:ext>
            </a:extLst>
          </p:cNvPr>
          <p:cNvCxnSpPr>
            <a:cxnSpLocks/>
          </p:cNvCxnSpPr>
          <p:nvPr/>
        </p:nvCxnSpPr>
        <p:spPr>
          <a:xfrm flipV="1">
            <a:off x="5278472" y="2491248"/>
            <a:ext cx="0" cy="653148"/>
          </a:xfrm>
          <a:prstGeom prst="straightConnector1">
            <a:avLst/>
          </a:prstGeom>
          <a:ln w="25400" cap="sq">
            <a:solidFill>
              <a:schemeClr val="bg1">
                <a:lumMod val="10000"/>
              </a:schemeClr>
            </a:solidFill>
            <a:bevel/>
            <a:headEnd type="none"/>
            <a:tailEnd type="triangle"/>
          </a:ln>
        </p:spPr>
        <p:style>
          <a:lnRef idx="1">
            <a:schemeClr val="accent1"/>
          </a:lnRef>
          <a:fillRef idx="0">
            <a:schemeClr val="accent1"/>
          </a:fillRef>
          <a:effectRef idx="0">
            <a:schemeClr val="accent1"/>
          </a:effectRef>
          <a:fontRef idx="minor">
            <a:schemeClr val="tx1"/>
          </a:fontRef>
        </p:style>
      </p:cxnSp>
      <p:sp>
        <p:nvSpPr>
          <p:cNvPr id="2" name="Nadpis 1">
            <a:extLst>
              <a:ext uri="{FF2B5EF4-FFF2-40B4-BE49-F238E27FC236}">
                <a16:creationId xmlns:a16="http://schemas.microsoft.com/office/drawing/2014/main" id="{1956EA42-EF4C-4E31-B061-5E276FFFFA49}"/>
              </a:ext>
            </a:extLst>
          </p:cNvPr>
          <p:cNvSpPr>
            <a:spLocks noGrp="1"/>
          </p:cNvSpPr>
          <p:nvPr>
            <p:ph type="title"/>
          </p:nvPr>
        </p:nvSpPr>
        <p:spPr>
          <a:xfrm>
            <a:off x="584199" y="380941"/>
            <a:ext cx="9806709" cy="507831"/>
          </a:xfrm>
        </p:spPr>
        <p:txBody>
          <a:bodyPr/>
          <a:lstStyle/>
          <a:p>
            <a:r>
              <a:rPr lang="sk-SK" dirty="0" err="1">
                <a:solidFill>
                  <a:schemeClr val="accent1"/>
                </a:solidFill>
              </a:rPr>
              <a:t>náväznosť</a:t>
            </a:r>
            <a:r>
              <a:rPr lang="sk-SK" dirty="0">
                <a:solidFill>
                  <a:schemeClr val="accent1"/>
                </a:solidFill>
              </a:rPr>
              <a:t> projektu na ďalšie aktivity akčného plánu</a:t>
            </a:r>
          </a:p>
        </p:txBody>
      </p:sp>
      <p:grpSp>
        <p:nvGrpSpPr>
          <p:cNvPr id="3" name="Group 3">
            <a:extLst>
              <a:ext uri="{FF2B5EF4-FFF2-40B4-BE49-F238E27FC236}">
                <a16:creationId xmlns:a16="http://schemas.microsoft.com/office/drawing/2014/main" id="{DA071521-CD89-49BC-9D0F-60E9B9426AE4}"/>
              </a:ext>
            </a:extLst>
          </p:cNvPr>
          <p:cNvGrpSpPr/>
          <p:nvPr/>
        </p:nvGrpSpPr>
        <p:grpSpPr>
          <a:xfrm>
            <a:off x="2018969" y="1615947"/>
            <a:ext cx="7679296" cy="4711925"/>
            <a:chOff x="5198955" y="2146604"/>
            <a:chExt cx="10215082" cy="9033931"/>
          </a:xfrm>
        </p:grpSpPr>
        <p:cxnSp>
          <p:nvCxnSpPr>
            <p:cNvPr id="4" name="Straight Connector 4">
              <a:extLst>
                <a:ext uri="{FF2B5EF4-FFF2-40B4-BE49-F238E27FC236}">
                  <a16:creationId xmlns:a16="http://schemas.microsoft.com/office/drawing/2014/main" id="{64BB6BDB-2A94-48D1-BA1B-31013B7F9C36}"/>
                </a:ext>
              </a:extLst>
            </p:cNvPr>
            <p:cNvCxnSpPr>
              <a:cxnSpLocks/>
            </p:cNvCxnSpPr>
            <p:nvPr/>
          </p:nvCxnSpPr>
          <p:spPr>
            <a:xfrm flipH="1">
              <a:off x="6029454" y="2725397"/>
              <a:ext cx="15016" cy="8455138"/>
            </a:xfrm>
            <a:prstGeom prst="line">
              <a:avLst/>
            </a:prstGeom>
            <a:ln w="25400" cmpd="sng">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Connector 5">
              <a:extLst>
                <a:ext uri="{FF2B5EF4-FFF2-40B4-BE49-F238E27FC236}">
                  <a16:creationId xmlns:a16="http://schemas.microsoft.com/office/drawing/2014/main" id="{C1606FAC-EEB0-4E74-8F2C-9629D6E36101}"/>
                </a:ext>
              </a:extLst>
            </p:cNvPr>
            <p:cNvCxnSpPr>
              <a:cxnSpLocks/>
            </p:cNvCxnSpPr>
            <p:nvPr/>
          </p:nvCxnSpPr>
          <p:spPr>
            <a:xfrm flipH="1">
              <a:off x="6859955" y="2725397"/>
              <a:ext cx="36295" cy="8455138"/>
            </a:xfrm>
            <a:prstGeom prst="line">
              <a:avLst/>
            </a:prstGeom>
            <a:ln w="25400" cmpd="sng">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6" name="Straight Connector 6">
              <a:extLst>
                <a:ext uri="{FF2B5EF4-FFF2-40B4-BE49-F238E27FC236}">
                  <a16:creationId xmlns:a16="http://schemas.microsoft.com/office/drawing/2014/main" id="{848DF19E-A430-4E02-833A-C8A133A14810}"/>
                </a:ext>
              </a:extLst>
            </p:cNvPr>
            <p:cNvCxnSpPr>
              <a:cxnSpLocks/>
            </p:cNvCxnSpPr>
            <p:nvPr/>
          </p:nvCxnSpPr>
          <p:spPr>
            <a:xfrm flipH="1">
              <a:off x="7745813" y="2725397"/>
              <a:ext cx="2215" cy="8455138"/>
            </a:xfrm>
            <a:prstGeom prst="line">
              <a:avLst/>
            </a:prstGeom>
            <a:ln w="25400" cmpd="sng">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7">
              <a:extLst>
                <a:ext uri="{FF2B5EF4-FFF2-40B4-BE49-F238E27FC236}">
                  <a16:creationId xmlns:a16="http://schemas.microsoft.com/office/drawing/2014/main" id="{AE166164-EDEB-4D63-8CA1-36FC69A8B9F5}"/>
                </a:ext>
              </a:extLst>
            </p:cNvPr>
            <p:cNvCxnSpPr>
              <a:cxnSpLocks/>
            </p:cNvCxnSpPr>
            <p:nvPr/>
          </p:nvCxnSpPr>
          <p:spPr>
            <a:xfrm flipH="1">
              <a:off x="8594877" y="2702629"/>
              <a:ext cx="4932" cy="8455139"/>
            </a:xfrm>
            <a:prstGeom prst="line">
              <a:avLst/>
            </a:prstGeom>
            <a:ln w="25400" cmpd="sng">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8">
              <a:extLst>
                <a:ext uri="{FF2B5EF4-FFF2-40B4-BE49-F238E27FC236}">
                  <a16:creationId xmlns:a16="http://schemas.microsoft.com/office/drawing/2014/main" id="{728A2646-D21B-4D4A-977B-18B29B3BCCAA}"/>
                </a:ext>
              </a:extLst>
            </p:cNvPr>
            <p:cNvCxnSpPr>
              <a:cxnSpLocks/>
            </p:cNvCxnSpPr>
            <p:nvPr/>
          </p:nvCxnSpPr>
          <p:spPr>
            <a:xfrm>
              <a:off x="9451587" y="2725397"/>
              <a:ext cx="2214" cy="8455138"/>
            </a:xfrm>
            <a:prstGeom prst="line">
              <a:avLst/>
            </a:prstGeom>
            <a:ln w="25400" cmpd="sng">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9">
              <a:extLst>
                <a:ext uri="{FF2B5EF4-FFF2-40B4-BE49-F238E27FC236}">
                  <a16:creationId xmlns:a16="http://schemas.microsoft.com/office/drawing/2014/main" id="{F79CA1E8-80F3-46E0-A9ED-A80762507707}"/>
                </a:ext>
              </a:extLst>
            </p:cNvPr>
            <p:cNvCxnSpPr>
              <a:cxnSpLocks/>
            </p:cNvCxnSpPr>
            <p:nvPr/>
          </p:nvCxnSpPr>
          <p:spPr>
            <a:xfrm>
              <a:off x="10303365" y="2725397"/>
              <a:ext cx="0" cy="8455138"/>
            </a:xfrm>
            <a:prstGeom prst="line">
              <a:avLst/>
            </a:prstGeom>
            <a:ln w="25400" cmpd="sng">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10">
              <a:extLst>
                <a:ext uri="{FF2B5EF4-FFF2-40B4-BE49-F238E27FC236}">
                  <a16:creationId xmlns:a16="http://schemas.microsoft.com/office/drawing/2014/main" id="{275E64A1-DF2F-4262-B9FA-F2368937FE70}"/>
                </a:ext>
              </a:extLst>
            </p:cNvPr>
            <p:cNvCxnSpPr>
              <a:cxnSpLocks/>
            </p:cNvCxnSpPr>
            <p:nvPr/>
          </p:nvCxnSpPr>
          <p:spPr>
            <a:xfrm>
              <a:off x="11155144" y="2725397"/>
              <a:ext cx="0" cy="8455138"/>
            </a:xfrm>
            <a:prstGeom prst="line">
              <a:avLst/>
            </a:prstGeom>
            <a:ln w="25400" cmpd="sng">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1">
              <a:extLst>
                <a:ext uri="{FF2B5EF4-FFF2-40B4-BE49-F238E27FC236}">
                  <a16:creationId xmlns:a16="http://schemas.microsoft.com/office/drawing/2014/main" id="{A15259DE-6C95-4908-9584-8B6171892E4B}"/>
                </a:ext>
              </a:extLst>
            </p:cNvPr>
            <p:cNvCxnSpPr>
              <a:cxnSpLocks/>
            </p:cNvCxnSpPr>
            <p:nvPr/>
          </p:nvCxnSpPr>
          <p:spPr>
            <a:xfrm flipH="1">
              <a:off x="12006921" y="2725397"/>
              <a:ext cx="1" cy="8455138"/>
            </a:xfrm>
            <a:prstGeom prst="line">
              <a:avLst/>
            </a:prstGeom>
            <a:ln w="25400" cmpd="sng">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2">
              <a:extLst>
                <a:ext uri="{FF2B5EF4-FFF2-40B4-BE49-F238E27FC236}">
                  <a16:creationId xmlns:a16="http://schemas.microsoft.com/office/drawing/2014/main" id="{8EA83AF4-F617-49DF-A5CB-874C5804BA9B}"/>
                </a:ext>
              </a:extLst>
            </p:cNvPr>
            <p:cNvCxnSpPr>
              <a:cxnSpLocks/>
            </p:cNvCxnSpPr>
            <p:nvPr/>
          </p:nvCxnSpPr>
          <p:spPr>
            <a:xfrm>
              <a:off x="12858702" y="2725397"/>
              <a:ext cx="0" cy="8455138"/>
            </a:xfrm>
            <a:prstGeom prst="line">
              <a:avLst/>
            </a:prstGeom>
            <a:ln w="25400" cmpd="sng">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3">
              <a:extLst>
                <a:ext uri="{FF2B5EF4-FFF2-40B4-BE49-F238E27FC236}">
                  <a16:creationId xmlns:a16="http://schemas.microsoft.com/office/drawing/2014/main" id="{A739BD2B-4CA3-4907-B1E1-65345C628565}"/>
                </a:ext>
              </a:extLst>
            </p:cNvPr>
            <p:cNvCxnSpPr>
              <a:cxnSpLocks/>
            </p:cNvCxnSpPr>
            <p:nvPr/>
          </p:nvCxnSpPr>
          <p:spPr>
            <a:xfrm>
              <a:off x="13710480" y="2725397"/>
              <a:ext cx="0" cy="8455138"/>
            </a:xfrm>
            <a:prstGeom prst="line">
              <a:avLst/>
            </a:prstGeom>
            <a:ln w="25400" cmpd="sng">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4">
              <a:extLst>
                <a:ext uri="{FF2B5EF4-FFF2-40B4-BE49-F238E27FC236}">
                  <a16:creationId xmlns:a16="http://schemas.microsoft.com/office/drawing/2014/main" id="{4E9AD7E5-7DB8-4562-95C4-45091B43826C}"/>
                </a:ext>
              </a:extLst>
            </p:cNvPr>
            <p:cNvCxnSpPr>
              <a:cxnSpLocks/>
            </p:cNvCxnSpPr>
            <p:nvPr/>
          </p:nvCxnSpPr>
          <p:spPr>
            <a:xfrm>
              <a:off x="14562259" y="2725397"/>
              <a:ext cx="0" cy="8378938"/>
            </a:xfrm>
            <a:prstGeom prst="line">
              <a:avLst/>
            </a:prstGeom>
            <a:ln w="25400" cmpd="sng">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5">
              <a:extLst>
                <a:ext uri="{FF2B5EF4-FFF2-40B4-BE49-F238E27FC236}">
                  <a16:creationId xmlns:a16="http://schemas.microsoft.com/office/drawing/2014/main" id="{240A0A3C-AB4C-406B-8A39-2EFB5394E1F3}"/>
                </a:ext>
              </a:extLst>
            </p:cNvPr>
            <p:cNvCxnSpPr>
              <a:cxnSpLocks/>
            </p:cNvCxnSpPr>
            <p:nvPr/>
          </p:nvCxnSpPr>
          <p:spPr>
            <a:xfrm>
              <a:off x="15414037" y="2725397"/>
              <a:ext cx="0" cy="8378938"/>
            </a:xfrm>
            <a:prstGeom prst="line">
              <a:avLst/>
            </a:prstGeom>
            <a:ln w="25400" cmpd="sng">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16" name="TextBox 17">
              <a:extLst>
                <a:ext uri="{FF2B5EF4-FFF2-40B4-BE49-F238E27FC236}">
                  <a16:creationId xmlns:a16="http://schemas.microsoft.com/office/drawing/2014/main" id="{16226660-80F1-4CF0-887D-51CA3DCBA7C4}"/>
                </a:ext>
              </a:extLst>
            </p:cNvPr>
            <p:cNvSpPr txBox="1"/>
            <p:nvPr/>
          </p:nvSpPr>
          <p:spPr>
            <a:xfrm>
              <a:off x="5198955" y="2188935"/>
              <a:ext cx="1661000" cy="491861"/>
            </a:xfrm>
            <a:prstGeom prst="rect">
              <a:avLst/>
            </a:prstGeom>
            <a:noFill/>
            <a:ln>
              <a:noFill/>
            </a:ln>
            <a:effectLst/>
          </p:spPr>
          <p:txBody>
            <a:bodyPr wrap="square" rtlCol="0">
              <a:spAutoFit/>
            </a:bodyPr>
            <a:lstStyle/>
            <a:p>
              <a:pPr algn="ctr"/>
              <a:r>
                <a:rPr lang="sk-SK" sz="1067" b="1"/>
                <a:t>01/2019</a:t>
              </a:r>
            </a:p>
          </p:txBody>
        </p:sp>
        <p:sp>
          <p:nvSpPr>
            <p:cNvPr id="17" name="TextBox 19">
              <a:extLst>
                <a:ext uri="{FF2B5EF4-FFF2-40B4-BE49-F238E27FC236}">
                  <a16:creationId xmlns:a16="http://schemas.microsoft.com/office/drawing/2014/main" id="{6F08A10C-FB01-45AB-A0EC-7227B18C1581}"/>
                </a:ext>
              </a:extLst>
            </p:cNvPr>
            <p:cNvSpPr txBox="1"/>
            <p:nvPr/>
          </p:nvSpPr>
          <p:spPr>
            <a:xfrm>
              <a:off x="6945850" y="2178940"/>
              <a:ext cx="1615943" cy="491861"/>
            </a:xfrm>
            <a:prstGeom prst="rect">
              <a:avLst/>
            </a:prstGeom>
            <a:noFill/>
            <a:ln>
              <a:noFill/>
            </a:ln>
            <a:effectLst/>
          </p:spPr>
          <p:txBody>
            <a:bodyPr wrap="square" rtlCol="0">
              <a:spAutoFit/>
            </a:bodyPr>
            <a:lstStyle>
              <a:defPPr>
                <a:defRPr lang="uk-UA"/>
              </a:defPPr>
              <a:lvl1pPr algn="ctr">
                <a:defRPr sz="1600" b="1"/>
              </a:lvl1pPr>
            </a:lstStyle>
            <a:p>
              <a:r>
                <a:rPr lang="sk-SK" sz="1067"/>
                <a:t>06/2019</a:t>
              </a:r>
            </a:p>
          </p:txBody>
        </p:sp>
        <p:sp>
          <p:nvSpPr>
            <p:cNvPr id="18" name="TextBox 20">
              <a:extLst>
                <a:ext uri="{FF2B5EF4-FFF2-40B4-BE49-F238E27FC236}">
                  <a16:creationId xmlns:a16="http://schemas.microsoft.com/office/drawing/2014/main" id="{5436289E-5819-4339-98C0-859710CACA73}"/>
                </a:ext>
              </a:extLst>
            </p:cNvPr>
            <p:cNvSpPr txBox="1"/>
            <p:nvPr/>
          </p:nvSpPr>
          <p:spPr>
            <a:xfrm>
              <a:off x="8788521" y="2146604"/>
              <a:ext cx="1223924" cy="491861"/>
            </a:xfrm>
            <a:prstGeom prst="rect">
              <a:avLst/>
            </a:prstGeom>
            <a:noFill/>
            <a:ln>
              <a:noFill/>
            </a:ln>
            <a:effectLst/>
          </p:spPr>
          <p:txBody>
            <a:bodyPr wrap="square" rtlCol="0">
              <a:spAutoFit/>
            </a:bodyPr>
            <a:lstStyle/>
            <a:p>
              <a:pPr algn="ctr"/>
              <a:r>
                <a:rPr lang="sk-SK" sz="1067" b="1"/>
                <a:t>01/2020</a:t>
              </a:r>
            </a:p>
          </p:txBody>
        </p:sp>
      </p:grpSp>
      <p:sp>
        <p:nvSpPr>
          <p:cNvPr id="19" name="TextBox 20">
            <a:extLst>
              <a:ext uri="{FF2B5EF4-FFF2-40B4-BE49-F238E27FC236}">
                <a16:creationId xmlns:a16="http://schemas.microsoft.com/office/drawing/2014/main" id="{6ACA198C-7531-48BA-8D41-DE4C5F00BC2A}"/>
              </a:ext>
            </a:extLst>
          </p:cNvPr>
          <p:cNvSpPr txBox="1"/>
          <p:nvPr/>
        </p:nvSpPr>
        <p:spPr>
          <a:xfrm>
            <a:off x="6002369" y="1616255"/>
            <a:ext cx="920098" cy="256545"/>
          </a:xfrm>
          <a:prstGeom prst="rect">
            <a:avLst/>
          </a:prstGeom>
          <a:noFill/>
          <a:ln>
            <a:noFill/>
          </a:ln>
          <a:effectLst/>
        </p:spPr>
        <p:txBody>
          <a:bodyPr wrap="square" rtlCol="0">
            <a:spAutoFit/>
          </a:bodyPr>
          <a:lstStyle/>
          <a:p>
            <a:pPr algn="ctr"/>
            <a:r>
              <a:rPr lang="sk-SK" sz="1067" b="1"/>
              <a:t>06/2020</a:t>
            </a:r>
          </a:p>
        </p:txBody>
      </p:sp>
      <p:sp>
        <p:nvSpPr>
          <p:cNvPr id="20" name="TextBox 20">
            <a:extLst>
              <a:ext uri="{FF2B5EF4-FFF2-40B4-BE49-F238E27FC236}">
                <a16:creationId xmlns:a16="http://schemas.microsoft.com/office/drawing/2014/main" id="{79D89F3A-B56D-4144-86F1-EE90B3E64EE1}"/>
              </a:ext>
            </a:extLst>
          </p:cNvPr>
          <p:cNvSpPr txBox="1"/>
          <p:nvPr/>
        </p:nvSpPr>
        <p:spPr>
          <a:xfrm>
            <a:off x="7281473" y="1614581"/>
            <a:ext cx="920098" cy="256545"/>
          </a:xfrm>
          <a:prstGeom prst="rect">
            <a:avLst/>
          </a:prstGeom>
          <a:noFill/>
          <a:ln>
            <a:noFill/>
          </a:ln>
          <a:effectLst/>
        </p:spPr>
        <p:txBody>
          <a:bodyPr wrap="square" rtlCol="0">
            <a:spAutoFit/>
          </a:bodyPr>
          <a:lstStyle/>
          <a:p>
            <a:pPr algn="ctr"/>
            <a:r>
              <a:rPr lang="sk-SK" sz="1067" b="1"/>
              <a:t>01/2021</a:t>
            </a:r>
          </a:p>
        </p:txBody>
      </p:sp>
      <p:sp>
        <p:nvSpPr>
          <p:cNvPr id="21" name="TextBox 20">
            <a:extLst>
              <a:ext uri="{FF2B5EF4-FFF2-40B4-BE49-F238E27FC236}">
                <a16:creationId xmlns:a16="http://schemas.microsoft.com/office/drawing/2014/main" id="{94F56F2C-F1A2-49BE-A67E-7780C5C0A63C}"/>
              </a:ext>
            </a:extLst>
          </p:cNvPr>
          <p:cNvSpPr txBox="1"/>
          <p:nvPr/>
        </p:nvSpPr>
        <p:spPr>
          <a:xfrm>
            <a:off x="8558863" y="1603216"/>
            <a:ext cx="920098" cy="256545"/>
          </a:xfrm>
          <a:prstGeom prst="rect">
            <a:avLst/>
          </a:prstGeom>
          <a:noFill/>
          <a:ln>
            <a:noFill/>
          </a:ln>
          <a:effectLst/>
        </p:spPr>
        <p:txBody>
          <a:bodyPr wrap="square" rtlCol="0">
            <a:spAutoFit/>
          </a:bodyPr>
          <a:lstStyle/>
          <a:p>
            <a:pPr algn="ctr"/>
            <a:r>
              <a:rPr lang="sk-SK" sz="1067" b="1"/>
              <a:t>06/2021</a:t>
            </a:r>
          </a:p>
        </p:txBody>
      </p:sp>
      <p:sp>
        <p:nvSpPr>
          <p:cNvPr id="22" name="TextBox 20">
            <a:extLst>
              <a:ext uri="{FF2B5EF4-FFF2-40B4-BE49-F238E27FC236}">
                <a16:creationId xmlns:a16="http://schemas.microsoft.com/office/drawing/2014/main" id="{0F912B28-F676-4E70-87A2-F66F155CDAC5}"/>
              </a:ext>
            </a:extLst>
          </p:cNvPr>
          <p:cNvSpPr txBox="1"/>
          <p:nvPr/>
        </p:nvSpPr>
        <p:spPr>
          <a:xfrm>
            <a:off x="9843769" y="1616255"/>
            <a:ext cx="920098" cy="256545"/>
          </a:xfrm>
          <a:prstGeom prst="rect">
            <a:avLst/>
          </a:prstGeom>
          <a:noFill/>
          <a:ln>
            <a:noFill/>
          </a:ln>
          <a:effectLst/>
        </p:spPr>
        <p:txBody>
          <a:bodyPr wrap="square" rtlCol="0">
            <a:spAutoFit/>
          </a:bodyPr>
          <a:lstStyle/>
          <a:p>
            <a:pPr algn="ctr"/>
            <a:r>
              <a:rPr lang="sk-SK" sz="1067" b="1"/>
              <a:t>01/2022</a:t>
            </a:r>
          </a:p>
        </p:txBody>
      </p:sp>
      <p:cxnSp>
        <p:nvCxnSpPr>
          <p:cNvPr id="23" name="Straight Connector 15">
            <a:extLst>
              <a:ext uri="{FF2B5EF4-FFF2-40B4-BE49-F238E27FC236}">
                <a16:creationId xmlns:a16="http://schemas.microsoft.com/office/drawing/2014/main" id="{AE8E16B1-E1A1-478C-AEB4-0E340417BB5B}"/>
              </a:ext>
            </a:extLst>
          </p:cNvPr>
          <p:cNvCxnSpPr>
            <a:cxnSpLocks/>
          </p:cNvCxnSpPr>
          <p:nvPr/>
        </p:nvCxnSpPr>
        <p:spPr>
          <a:xfrm flipH="1">
            <a:off x="10363781" y="1917834"/>
            <a:ext cx="76167" cy="4355966"/>
          </a:xfrm>
          <a:prstGeom prst="line">
            <a:avLst/>
          </a:prstGeom>
          <a:ln w="25400" cmpd="sng">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5" name="Šípka: päťuholník 24">
            <a:extLst>
              <a:ext uri="{FF2B5EF4-FFF2-40B4-BE49-F238E27FC236}">
                <a16:creationId xmlns:a16="http://schemas.microsoft.com/office/drawing/2014/main" id="{5D05E337-8592-4762-9869-07FBF9BF17B5}"/>
              </a:ext>
            </a:extLst>
          </p:cNvPr>
          <p:cNvSpPr/>
          <p:nvPr/>
        </p:nvSpPr>
        <p:spPr>
          <a:xfrm>
            <a:off x="2707558" y="1897275"/>
            <a:ext cx="8226223" cy="578893"/>
          </a:xfrm>
          <a:prstGeom prst="homePlate">
            <a:avLst/>
          </a:prstGeom>
          <a:solidFill>
            <a:schemeClr val="tx2">
              <a:lumMod val="75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r>
              <a:rPr lang="sk-SK">
                <a:solidFill>
                  <a:schemeClr val="bg2"/>
                </a:solidFill>
              </a:rPr>
              <a:t>Dátová</a:t>
            </a:r>
            <a:r>
              <a:rPr lang="sk-SK" sz="1400">
                <a:solidFill>
                  <a:schemeClr val="bg2"/>
                </a:solidFill>
              </a:rPr>
              <a:t> </a:t>
            </a:r>
            <a:r>
              <a:rPr lang="sk-SK">
                <a:solidFill>
                  <a:schemeClr val="bg2"/>
                </a:solidFill>
              </a:rPr>
              <a:t>integrácia</a:t>
            </a:r>
            <a:endParaRPr lang="sk-SK" sz="1400">
              <a:solidFill>
                <a:schemeClr val="bg2"/>
              </a:solidFill>
            </a:endParaRPr>
          </a:p>
        </p:txBody>
      </p:sp>
      <p:sp>
        <p:nvSpPr>
          <p:cNvPr id="27" name="Šípka: päťuholník 26">
            <a:extLst>
              <a:ext uri="{FF2B5EF4-FFF2-40B4-BE49-F238E27FC236}">
                <a16:creationId xmlns:a16="http://schemas.microsoft.com/office/drawing/2014/main" id="{FE4CA4EA-A657-4F7D-A905-9B7F9359D2D8}"/>
              </a:ext>
            </a:extLst>
          </p:cNvPr>
          <p:cNvSpPr/>
          <p:nvPr/>
        </p:nvSpPr>
        <p:spPr>
          <a:xfrm>
            <a:off x="3308466" y="6095682"/>
            <a:ext cx="5137077" cy="578893"/>
          </a:xfrm>
          <a:prstGeom prst="homePlate">
            <a:avLst/>
          </a:prstGeom>
          <a:solidFill>
            <a:schemeClr val="tx2">
              <a:lumMod val="75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r>
              <a:rPr lang="sk-SK">
                <a:solidFill>
                  <a:schemeClr val="bg2"/>
                </a:solidFill>
              </a:rPr>
              <a:t>Modernizácia ÚPVS</a:t>
            </a:r>
          </a:p>
        </p:txBody>
      </p:sp>
      <p:sp>
        <p:nvSpPr>
          <p:cNvPr id="28" name="Šípka: päťuholník 27">
            <a:extLst>
              <a:ext uri="{FF2B5EF4-FFF2-40B4-BE49-F238E27FC236}">
                <a16:creationId xmlns:a16="http://schemas.microsoft.com/office/drawing/2014/main" id="{F766308F-DBFF-460B-8904-4041896C99E6}"/>
              </a:ext>
            </a:extLst>
          </p:cNvPr>
          <p:cNvSpPr/>
          <p:nvPr/>
        </p:nvSpPr>
        <p:spPr>
          <a:xfrm>
            <a:off x="3883216" y="4080455"/>
            <a:ext cx="7026815" cy="578893"/>
          </a:xfrm>
          <a:prstGeom prst="homePlate">
            <a:avLst/>
          </a:prstGeom>
          <a:solidFill>
            <a:schemeClr val="tx2">
              <a:lumMod val="75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r>
              <a:rPr lang="sk-SK">
                <a:solidFill>
                  <a:schemeClr val="bg2"/>
                </a:solidFill>
              </a:rPr>
              <a:t>Dopytové projekty</a:t>
            </a:r>
          </a:p>
        </p:txBody>
      </p:sp>
      <p:grpSp>
        <p:nvGrpSpPr>
          <p:cNvPr id="32" name="Group 8">
            <a:extLst>
              <a:ext uri="{FF2B5EF4-FFF2-40B4-BE49-F238E27FC236}">
                <a16:creationId xmlns:a16="http://schemas.microsoft.com/office/drawing/2014/main" id="{C81FA580-25BE-4E18-8559-EA62D4CBB540}"/>
              </a:ext>
            </a:extLst>
          </p:cNvPr>
          <p:cNvGrpSpPr/>
          <p:nvPr/>
        </p:nvGrpSpPr>
        <p:grpSpPr>
          <a:xfrm>
            <a:off x="4775824" y="2047875"/>
            <a:ext cx="4918498" cy="987068"/>
            <a:chOff x="4216853" y="4001864"/>
            <a:chExt cx="7377747" cy="1480601"/>
          </a:xfrm>
        </p:grpSpPr>
        <p:sp>
          <p:nvSpPr>
            <p:cNvPr id="33" name="Oval 12">
              <a:extLst>
                <a:ext uri="{FF2B5EF4-FFF2-40B4-BE49-F238E27FC236}">
                  <a16:creationId xmlns:a16="http://schemas.microsoft.com/office/drawing/2014/main" id="{5F02F3F0-425F-40AC-90F7-1B5A6B6F49B6}"/>
                </a:ext>
              </a:extLst>
            </p:cNvPr>
            <p:cNvSpPr/>
            <p:nvPr/>
          </p:nvSpPr>
          <p:spPr>
            <a:xfrm rot="10800000">
              <a:off x="4724401" y="4861463"/>
              <a:ext cx="457200" cy="457200"/>
            </a:xfrm>
            <a:prstGeom prst="ellipse">
              <a:avLst/>
            </a:prstGeom>
            <a:solidFill>
              <a:schemeClr val="tx1">
                <a:lumMod val="50000"/>
                <a:lumOff val="50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sk-SK" sz="1867">
                <a:solidFill>
                  <a:schemeClr val="tx1">
                    <a:lumMod val="50000"/>
                    <a:lumOff val="50000"/>
                  </a:schemeClr>
                </a:solidFill>
              </a:endParaRPr>
            </a:p>
          </p:txBody>
        </p:sp>
        <p:sp>
          <p:nvSpPr>
            <p:cNvPr id="34" name="TextBox 21">
              <a:extLst>
                <a:ext uri="{FF2B5EF4-FFF2-40B4-BE49-F238E27FC236}">
                  <a16:creationId xmlns:a16="http://schemas.microsoft.com/office/drawing/2014/main" id="{802C9F40-80FC-4AD5-9999-8790EBB2890F}"/>
                </a:ext>
              </a:extLst>
            </p:cNvPr>
            <p:cNvSpPr txBox="1"/>
            <p:nvPr/>
          </p:nvSpPr>
          <p:spPr>
            <a:xfrm>
              <a:off x="5267348" y="4605303"/>
              <a:ext cx="3114828" cy="877162"/>
            </a:xfrm>
            <a:prstGeom prst="rect">
              <a:avLst/>
            </a:prstGeom>
            <a:noFill/>
          </p:spPr>
          <p:txBody>
            <a:bodyPr wrap="square" rtlCol="0">
              <a:spAutoFit/>
            </a:bodyPr>
            <a:lstStyle/>
            <a:p>
              <a:r>
                <a:rPr lang="sk-SK" sz="1600" dirty="0" err="1">
                  <a:latin typeface="+mj-lt"/>
                </a:rPr>
                <a:t>Data</a:t>
              </a:r>
              <a:r>
                <a:rPr lang="sk-SK" sz="1600" dirty="0">
                  <a:latin typeface="+mj-lt"/>
                </a:rPr>
                <a:t> </a:t>
              </a:r>
              <a:r>
                <a:rPr lang="sk-SK" sz="1600" dirty="0" err="1">
                  <a:latin typeface="+mj-lt"/>
                </a:rPr>
                <a:t>market</a:t>
              </a:r>
              <a:r>
                <a:rPr lang="sk-SK" sz="1600" dirty="0">
                  <a:latin typeface="+mj-lt"/>
                </a:rPr>
                <a:t> a nové možnosti API</a:t>
              </a:r>
            </a:p>
          </p:txBody>
        </p:sp>
        <p:sp>
          <p:nvSpPr>
            <p:cNvPr id="35" name="TextBox 22">
              <a:extLst>
                <a:ext uri="{FF2B5EF4-FFF2-40B4-BE49-F238E27FC236}">
                  <a16:creationId xmlns:a16="http://schemas.microsoft.com/office/drawing/2014/main" id="{E5F4BC23-9EA2-4163-9B60-C358F73CB1E7}"/>
                </a:ext>
              </a:extLst>
            </p:cNvPr>
            <p:cNvSpPr txBox="1"/>
            <p:nvPr/>
          </p:nvSpPr>
          <p:spPr>
            <a:xfrm>
              <a:off x="4216853" y="4001864"/>
              <a:ext cx="1472294" cy="754149"/>
            </a:xfrm>
            <a:prstGeom prst="rect">
              <a:avLst/>
            </a:prstGeom>
            <a:noFill/>
          </p:spPr>
          <p:txBody>
            <a:bodyPr wrap="square" rtlCol="0">
              <a:spAutoFit/>
            </a:bodyPr>
            <a:lstStyle/>
            <a:p>
              <a:pPr algn="ctr"/>
              <a:endParaRPr lang="sk-SK" sz="2667">
                <a:solidFill>
                  <a:schemeClr val="accent2"/>
                </a:solidFill>
                <a:latin typeface="+mj-lt"/>
              </a:endParaRPr>
            </a:p>
          </p:txBody>
        </p:sp>
        <p:sp>
          <p:nvSpPr>
            <p:cNvPr id="36" name="TextBox 23">
              <a:extLst>
                <a:ext uri="{FF2B5EF4-FFF2-40B4-BE49-F238E27FC236}">
                  <a16:creationId xmlns:a16="http://schemas.microsoft.com/office/drawing/2014/main" id="{323BB8FA-3238-4B9C-8DF2-EC90EAEEEF48}"/>
                </a:ext>
              </a:extLst>
            </p:cNvPr>
            <p:cNvSpPr txBox="1"/>
            <p:nvPr/>
          </p:nvSpPr>
          <p:spPr>
            <a:xfrm>
              <a:off x="7765550" y="4712007"/>
              <a:ext cx="3829050" cy="692497"/>
            </a:xfrm>
            <a:prstGeom prst="rect">
              <a:avLst/>
            </a:prstGeom>
            <a:noFill/>
          </p:spPr>
          <p:txBody>
            <a:bodyPr wrap="square" rtlCol="0">
              <a:spAutoFit/>
            </a:bodyPr>
            <a:lstStyle/>
            <a:p>
              <a:r>
                <a:rPr lang="sk-SK" sz="1200" dirty="0">
                  <a:solidFill>
                    <a:schemeClr val="tx1">
                      <a:lumMod val="50000"/>
                      <a:lumOff val="50000"/>
                    </a:schemeClr>
                  </a:solidFill>
                </a:rPr>
                <a:t>Dátová integrácia môže byť rýchlejšia a jednoduchšia</a:t>
              </a:r>
            </a:p>
          </p:txBody>
        </p:sp>
      </p:grpSp>
      <p:cxnSp>
        <p:nvCxnSpPr>
          <p:cNvPr id="42" name="Rovná spojovacia šípka 41">
            <a:extLst>
              <a:ext uri="{FF2B5EF4-FFF2-40B4-BE49-F238E27FC236}">
                <a16:creationId xmlns:a16="http://schemas.microsoft.com/office/drawing/2014/main" id="{C94AEA67-0574-4250-9F30-697EF40E43A8}"/>
              </a:ext>
            </a:extLst>
          </p:cNvPr>
          <p:cNvCxnSpPr>
            <a:cxnSpLocks/>
          </p:cNvCxnSpPr>
          <p:nvPr/>
        </p:nvCxnSpPr>
        <p:spPr>
          <a:xfrm>
            <a:off x="3988952" y="3509539"/>
            <a:ext cx="12553" cy="568773"/>
          </a:xfrm>
          <a:prstGeom prst="straightConnector1">
            <a:avLst/>
          </a:prstGeom>
          <a:ln w="25400" cap="sq">
            <a:solidFill>
              <a:schemeClr val="bg1">
                <a:lumMod val="10000"/>
              </a:schemeClr>
            </a:solidFill>
            <a:bevel/>
            <a:headEnd type="none"/>
            <a:tailEnd type="triangle"/>
          </a:ln>
        </p:spPr>
        <p:style>
          <a:lnRef idx="1">
            <a:schemeClr val="accent1"/>
          </a:lnRef>
          <a:fillRef idx="0">
            <a:schemeClr val="accent1"/>
          </a:fillRef>
          <a:effectRef idx="0">
            <a:schemeClr val="accent1"/>
          </a:effectRef>
          <a:fontRef idx="minor">
            <a:schemeClr val="tx1"/>
          </a:fontRef>
        </p:style>
      </p:cxnSp>
      <p:sp>
        <p:nvSpPr>
          <p:cNvPr id="45" name="Oval 12">
            <a:extLst>
              <a:ext uri="{FF2B5EF4-FFF2-40B4-BE49-F238E27FC236}">
                <a16:creationId xmlns:a16="http://schemas.microsoft.com/office/drawing/2014/main" id="{81A2F36E-6557-4AB3-A102-AC7750FAAA9F}"/>
              </a:ext>
            </a:extLst>
          </p:cNvPr>
          <p:cNvSpPr/>
          <p:nvPr/>
        </p:nvSpPr>
        <p:spPr>
          <a:xfrm rot="10800000">
            <a:off x="3853087" y="3644482"/>
            <a:ext cx="304800" cy="304800"/>
          </a:xfrm>
          <a:prstGeom prst="ellipse">
            <a:avLst/>
          </a:prstGeom>
          <a:solidFill>
            <a:schemeClr val="tx1">
              <a:lumMod val="50000"/>
              <a:lumOff val="50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sk-SK" sz="1867">
              <a:solidFill>
                <a:schemeClr val="tx1"/>
              </a:solidFill>
            </a:endParaRPr>
          </a:p>
        </p:txBody>
      </p:sp>
      <p:sp>
        <p:nvSpPr>
          <p:cNvPr id="48" name="TextBox 21">
            <a:extLst>
              <a:ext uri="{FF2B5EF4-FFF2-40B4-BE49-F238E27FC236}">
                <a16:creationId xmlns:a16="http://schemas.microsoft.com/office/drawing/2014/main" id="{B3CB029A-42FC-4CF4-811E-8CC95FC6874F}"/>
              </a:ext>
            </a:extLst>
          </p:cNvPr>
          <p:cNvSpPr txBox="1"/>
          <p:nvPr/>
        </p:nvSpPr>
        <p:spPr>
          <a:xfrm>
            <a:off x="3215356" y="3667630"/>
            <a:ext cx="734112" cy="338554"/>
          </a:xfrm>
          <a:prstGeom prst="rect">
            <a:avLst/>
          </a:prstGeom>
          <a:noFill/>
        </p:spPr>
        <p:txBody>
          <a:bodyPr wrap="square" rtlCol="0">
            <a:spAutoFit/>
          </a:bodyPr>
          <a:lstStyle/>
          <a:p>
            <a:r>
              <a:rPr lang="sk-SK" sz="1600" dirty="0" err="1">
                <a:latin typeface="+mj-lt"/>
              </a:rPr>
              <a:t>iPaaS</a:t>
            </a:r>
            <a:endParaRPr lang="sk-SK" sz="1600" dirty="0">
              <a:latin typeface="+mj-lt"/>
            </a:endParaRPr>
          </a:p>
        </p:txBody>
      </p:sp>
      <p:sp>
        <p:nvSpPr>
          <p:cNvPr id="49" name="TextBox 23">
            <a:extLst>
              <a:ext uri="{FF2B5EF4-FFF2-40B4-BE49-F238E27FC236}">
                <a16:creationId xmlns:a16="http://schemas.microsoft.com/office/drawing/2014/main" id="{528869E6-97BE-41A9-8204-9F1E3223A9CC}"/>
              </a:ext>
            </a:extLst>
          </p:cNvPr>
          <p:cNvSpPr txBox="1"/>
          <p:nvPr/>
        </p:nvSpPr>
        <p:spPr>
          <a:xfrm>
            <a:off x="581871" y="3593567"/>
            <a:ext cx="2803918" cy="461665"/>
          </a:xfrm>
          <a:prstGeom prst="rect">
            <a:avLst/>
          </a:prstGeom>
          <a:noFill/>
        </p:spPr>
        <p:txBody>
          <a:bodyPr wrap="square" rtlCol="0">
            <a:spAutoFit/>
          </a:bodyPr>
          <a:lstStyle/>
          <a:p>
            <a:r>
              <a:rPr lang="sk-SK" sz="1200" dirty="0">
                <a:solidFill>
                  <a:schemeClr val="tx1">
                    <a:lumMod val="50000"/>
                    <a:lumOff val="50000"/>
                  </a:schemeClr>
                </a:solidFill>
              </a:rPr>
              <a:t>Možnosť využiť </a:t>
            </a:r>
            <a:r>
              <a:rPr lang="sk-SK" sz="1200" dirty="0" err="1">
                <a:solidFill>
                  <a:schemeClr val="tx1">
                    <a:lumMod val="50000"/>
                    <a:lumOff val="50000"/>
                  </a:schemeClr>
                </a:solidFill>
              </a:rPr>
              <a:t>cloudové</a:t>
            </a:r>
            <a:r>
              <a:rPr lang="sk-SK" sz="1200" dirty="0">
                <a:solidFill>
                  <a:schemeClr val="tx1">
                    <a:lumMod val="50000"/>
                    <a:lumOff val="50000"/>
                  </a:schemeClr>
                </a:solidFill>
              </a:rPr>
              <a:t> služby na internú konsolidáciu a integráciu dát</a:t>
            </a:r>
          </a:p>
        </p:txBody>
      </p:sp>
      <p:sp>
        <p:nvSpPr>
          <p:cNvPr id="53" name="Oval 12">
            <a:extLst>
              <a:ext uri="{FF2B5EF4-FFF2-40B4-BE49-F238E27FC236}">
                <a16:creationId xmlns:a16="http://schemas.microsoft.com/office/drawing/2014/main" id="{DE8BB64B-0185-4D2C-8072-7B4DD22EBFB9}"/>
              </a:ext>
            </a:extLst>
          </p:cNvPr>
          <p:cNvSpPr/>
          <p:nvPr/>
        </p:nvSpPr>
        <p:spPr>
          <a:xfrm rot="10800000">
            <a:off x="4486435" y="5694969"/>
            <a:ext cx="304800" cy="304800"/>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sk-SK" sz="1867">
              <a:solidFill>
                <a:schemeClr val="tx1"/>
              </a:solidFill>
            </a:endParaRPr>
          </a:p>
        </p:txBody>
      </p:sp>
      <p:sp>
        <p:nvSpPr>
          <p:cNvPr id="56" name="TextBox 21">
            <a:extLst>
              <a:ext uri="{FF2B5EF4-FFF2-40B4-BE49-F238E27FC236}">
                <a16:creationId xmlns:a16="http://schemas.microsoft.com/office/drawing/2014/main" id="{54141190-DBF7-4441-95C2-DC664C6F0886}"/>
              </a:ext>
            </a:extLst>
          </p:cNvPr>
          <p:cNvSpPr txBox="1"/>
          <p:nvPr/>
        </p:nvSpPr>
        <p:spPr>
          <a:xfrm>
            <a:off x="4796420" y="5732260"/>
            <a:ext cx="4644461" cy="338554"/>
          </a:xfrm>
          <a:prstGeom prst="rect">
            <a:avLst/>
          </a:prstGeom>
          <a:noFill/>
        </p:spPr>
        <p:txBody>
          <a:bodyPr wrap="square" rtlCol="0">
            <a:spAutoFit/>
          </a:bodyPr>
          <a:lstStyle/>
          <a:p>
            <a:r>
              <a:rPr lang="sk-SK" sz="1600" dirty="0">
                <a:latin typeface="+mj-lt"/>
              </a:rPr>
              <a:t>API pre osobné údaje</a:t>
            </a:r>
          </a:p>
        </p:txBody>
      </p:sp>
      <p:sp>
        <p:nvSpPr>
          <p:cNvPr id="57" name="TextBox 23">
            <a:extLst>
              <a:ext uri="{FF2B5EF4-FFF2-40B4-BE49-F238E27FC236}">
                <a16:creationId xmlns:a16="http://schemas.microsoft.com/office/drawing/2014/main" id="{214ECA16-64EF-494C-940C-696335B21E6D}"/>
              </a:ext>
            </a:extLst>
          </p:cNvPr>
          <p:cNvSpPr txBox="1"/>
          <p:nvPr/>
        </p:nvSpPr>
        <p:spPr>
          <a:xfrm>
            <a:off x="6595290" y="5765647"/>
            <a:ext cx="2552700" cy="276999"/>
          </a:xfrm>
          <a:prstGeom prst="rect">
            <a:avLst/>
          </a:prstGeom>
          <a:noFill/>
        </p:spPr>
        <p:txBody>
          <a:bodyPr wrap="square" rtlCol="0">
            <a:spAutoFit/>
          </a:bodyPr>
          <a:lstStyle/>
          <a:p>
            <a:r>
              <a:rPr lang="sk-SK" sz="1200" dirty="0">
                <a:solidFill>
                  <a:schemeClr val="accent6"/>
                </a:solidFill>
              </a:rPr>
              <a:t>Zdroj údajov pre </a:t>
            </a:r>
            <a:r>
              <a:rPr lang="sk-SK" sz="1200" dirty="0" err="1">
                <a:solidFill>
                  <a:schemeClr val="accent6"/>
                </a:solidFill>
              </a:rPr>
              <a:t>Por</a:t>
            </a:r>
            <a:r>
              <a:rPr lang="en-US" sz="1200" dirty="0">
                <a:solidFill>
                  <a:schemeClr val="accent6"/>
                </a:solidFill>
              </a:rPr>
              <a:t>t</a:t>
            </a:r>
            <a:r>
              <a:rPr lang="sk-SK" sz="1200" dirty="0" err="1">
                <a:solidFill>
                  <a:schemeClr val="accent6"/>
                </a:solidFill>
              </a:rPr>
              <a:t>fólio</a:t>
            </a:r>
            <a:r>
              <a:rPr lang="sk-SK" sz="1200" dirty="0">
                <a:solidFill>
                  <a:schemeClr val="accent6"/>
                </a:solidFill>
              </a:rPr>
              <a:t> klienta</a:t>
            </a:r>
          </a:p>
        </p:txBody>
      </p:sp>
      <p:sp>
        <p:nvSpPr>
          <p:cNvPr id="58" name="Obdélník 10">
            <a:extLst>
              <a:ext uri="{FF2B5EF4-FFF2-40B4-BE49-F238E27FC236}">
                <a16:creationId xmlns:a16="http://schemas.microsoft.com/office/drawing/2014/main" id="{AE234ABE-52E1-480C-AEC0-F13F3FBEB6CB}"/>
              </a:ext>
            </a:extLst>
          </p:cNvPr>
          <p:cNvSpPr/>
          <p:nvPr/>
        </p:nvSpPr>
        <p:spPr>
          <a:xfrm>
            <a:off x="584200" y="855083"/>
            <a:ext cx="9650413" cy="646331"/>
          </a:xfrm>
          <a:prstGeom prst="rect">
            <a:avLst/>
          </a:prstGeom>
        </p:spPr>
        <p:txBody>
          <a:bodyPr wrap="square">
            <a:spAutoFit/>
          </a:bodyPr>
          <a:lstStyle/>
          <a:p>
            <a:r>
              <a:rPr lang="sk-SK" b="1">
                <a:solidFill>
                  <a:schemeClr val="tx2">
                    <a:lumMod val="50000"/>
                  </a:schemeClr>
                </a:solidFill>
              </a:rPr>
              <a:t>Výstupy projektu sú plánované priebežne</a:t>
            </a:r>
          </a:p>
          <a:p>
            <a:r>
              <a:rPr lang="sk-SK">
                <a:solidFill>
                  <a:schemeClr val="tx2">
                    <a:lumMod val="50000"/>
                  </a:schemeClr>
                </a:solidFill>
              </a:rPr>
              <a:t>Projekt tak výrazne napomôže súvisiacim projektom, ktoré sa momentálne pripravujú</a:t>
            </a:r>
          </a:p>
        </p:txBody>
      </p:sp>
      <p:sp>
        <p:nvSpPr>
          <p:cNvPr id="43" name="Slide Number Placeholder 8"/>
          <p:cNvSpPr>
            <a:spLocks noGrp="1"/>
          </p:cNvSpPr>
          <p:nvPr>
            <p:ph type="sldNum" sz="quarter" idx="10"/>
          </p:nvPr>
        </p:nvSpPr>
        <p:spPr>
          <a:xfrm>
            <a:off x="11277600" y="6048457"/>
            <a:ext cx="1155700" cy="379656"/>
          </a:xfrm>
          <a:prstGeom prst="rect">
            <a:avLst/>
          </a:prstGeom>
          <a:noFill/>
        </p:spPr>
        <p:txBody>
          <a:bodyPr wrap="square" rtlCol="0">
            <a:spAutoFit/>
          </a:bodyPr>
          <a:lstStyle>
            <a:lvl1pPr>
              <a:defRPr lang="uk-UA" sz="1867" b="1" smtClean="0">
                <a:solidFill>
                  <a:schemeClr val="accent2"/>
                </a:solidFill>
              </a:defRPr>
            </a:lvl1pPr>
          </a:lstStyle>
          <a:p>
            <a:pPr algn="l"/>
            <a:r>
              <a:rPr lang="sk-SK" dirty="0"/>
              <a:t>0</a:t>
            </a:r>
            <a:fld id="{37D409AB-2201-4E18-8A34-C31753AD9B06}" type="slidenum">
              <a:rPr lang="sk-SK" smtClean="0"/>
              <a:pPr algn="l"/>
              <a:t>7</a:t>
            </a:fld>
            <a:endParaRPr lang="sk-SK" dirty="0"/>
          </a:p>
        </p:txBody>
      </p:sp>
      <p:sp>
        <p:nvSpPr>
          <p:cNvPr id="51" name="Rovnoramenný trojúhelník 50"/>
          <p:cNvSpPr/>
          <p:nvPr/>
        </p:nvSpPr>
        <p:spPr>
          <a:xfrm rot="5400000">
            <a:off x="8059881" y="3002987"/>
            <a:ext cx="311729" cy="332509"/>
          </a:xfrm>
          <a:prstGeom prst="triangle">
            <a:avLst>
              <a:gd name="adj" fmla="val 10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52" name="Rovnoramenný trojúhelník 51"/>
          <p:cNvSpPr/>
          <p:nvPr/>
        </p:nvSpPr>
        <p:spPr>
          <a:xfrm rot="5400000" flipH="1">
            <a:off x="8078192" y="3270675"/>
            <a:ext cx="275108" cy="332509"/>
          </a:xfrm>
          <a:prstGeom prst="triangle">
            <a:avLst>
              <a:gd name="adj" fmla="val 100000"/>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k-SK" sz="2800">
              <a:solidFill>
                <a:schemeClr val="tx1"/>
              </a:solidFill>
            </a:endParaRPr>
          </a:p>
        </p:txBody>
      </p:sp>
      <p:sp>
        <p:nvSpPr>
          <p:cNvPr id="54" name="Obdélník 53"/>
          <p:cNvSpPr/>
          <p:nvPr/>
        </p:nvSpPr>
        <p:spPr>
          <a:xfrm>
            <a:off x="3313234" y="3013375"/>
            <a:ext cx="4738236" cy="29985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1200"/>
          </a:p>
        </p:txBody>
      </p:sp>
      <p:sp>
        <p:nvSpPr>
          <p:cNvPr id="55" name="Obdélník 54"/>
          <p:cNvSpPr/>
          <p:nvPr/>
        </p:nvSpPr>
        <p:spPr>
          <a:xfrm>
            <a:off x="3311259" y="3284525"/>
            <a:ext cx="4738236" cy="299853"/>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k-SK" sz="2800">
              <a:solidFill>
                <a:schemeClr val="tx1"/>
              </a:solidFill>
            </a:endParaRPr>
          </a:p>
        </p:txBody>
      </p:sp>
      <p:sp>
        <p:nvSpPr>
          <p:cNvPr id="46" name="Obdélník 45"/>
          <p:cNvSpPr/>
          <p:nvPr/>
        </p:nvSpPr>
        <p:spPr>
          <a:xfrm>
            <a:off x="3321887" y="3113719"/>
            <a:ext cx="3771866" cy="369332"/>
          </a:xfrm>
          <a:prstGeom prst="rect">
            <a:avLst/>
          </a:prstGeom>
        </p:spPr>
        <p:txBody>
          <a:bodyPr wrap="none">
            <a:spAutoFit/>
          </a:bodyPr>
          <a:lstStyle/>
          <a:p>
            <a:r>
              <a:rPr lang="sk-SK">
                <a:solidFill>
                  <a:schemeClr val="bg2"/>
                </a:solidFill>
              </a:rPr>
              <a:t>Rozvoj platformy integrácie údajov</a:t>
            </a:r>
          </a:p>
        </p:txBody>
      </p:sp>
      <p:sp>
        <p:nvSpPr>
          <p:cNvPr id="60" name="Šípka: päťuholník 27">
            <a:extLst>
              <a:ext uri="{FF2B5EF4-FFF2-40B4-BE49-F238E27FC236}">
                <a16:creationId xmlns:a16="http://schemas.microsoft.com/office/drawing/2014/main" id="{F766308F-DBFF-460B-8904-4041896C99E6}"/>
              </a:ext>
            </a:extLst>
          </p:cNvPr>
          <p:cNvSpPr/>
          <p:nvPr/>
        </p:nvSpPr>
        <p:spPr>
          <a:xfrm>
            <a:off x="2582592" y="5076006"/>
            <a:ext cx="7026815" cy="578893"/>
          </a:xfrm>
          <a:prstGeom prst="homePlate">
            <a:avLst/>
          </a:prstGeom>
          <a:solidFill>
            <a:schemeClr val="tx2">
              <a:lumMod val="75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r>
              <a:rPr lang="sk-SK" dirty="0">
                <a:solidFill>
                  <a:schemeClr val="bg2"/>
                </a:solidFill>
              </a:rPr>
              <a:t>Rezortné projekty manažmentu údajov (SP, </a:t>
            </a:r>
            <a:r>
              <a:rPr lang="sk-SK" dirty="0" err="1">
                <a:solidFill>
                  <a:schemeClr val="bg2"/>
                </a:solidFill>
              </a:rPr>
              <a:t>MSVVaS</a:t>
            </a:r>
            <a:r>
              <a:rPr lang="sk-SK" dirty="0">
                <a:solidFill>
                  <a:schemeClr val="bg2"/>
                </a:solidFill>
              </a:rPr>
              <a:t>, MZ)</a:t>
            </a:r>
          </a:p>
        </p:txBody>
      </p:sp>
      <p:sp>
        <p:nvSpPr>
          <p:cNvPr id="62" name="Oval 12">
            <a:extLst>
              <a:ext uri="{FF2B5EF4-FFF2-40B4-BE49-F238E27FC236}">
                <a16:creationId xmlns:a16="http://schemas.microsoft.com/office/drawing/2014/main" id="{81A2F36E-6557-4AB3-A102-AC7750FAAA9F}"/>
              </a:ext>
            </a:extLst>
          </p:cNvPr>
          <p:cNvSpPr/>
          <p:nvPr/>
        </p:nvSpPr>
        <p:spPr>
          <a:xfrm rot="10800000">
            <a:off x="3851107" y="4675659"/>
            <a:ext cx="304800" cy="304800"/>
          </a:xfrm>
          <a:prstGeom prst="ellipse">
            <a:avLst/>
          </a:prstGeom>
          <a:solidFill>
            <a:schemeClr val="tx1">
              <a:lumMod val="50000"/>
              <a:lumOff val="50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endParaRPr lang="sk-SK" sz="1867">
              <a:solidFill>
                <a:schemeClr val="tx1"/>
              </a:solidFill>
            </a:endParaRPr>
          </a:p>
        </p:txBody>
      </p:sp>
      <p:sp>
        <p:nvSpPr>
          <p:cNvPr id="66" name="TextBox 21">
            <a:extLst>
              <a:ext uri="{FF2B5EF4-FFF2-40B4-BE49-F238E27FC236}">
                <a16:creationId xmlns:a16="http://schemas.microsoft.com/office/drawing/2014/main" id="{B3CB029A-42FC-4CF4-811E-8CC95FC6874F}"/>
              </a:ext>
            </a:extLst>
          </p:cNvPr>
          <p:cNvSpPr txBox="1"/>
          <p:nvPr/>
        </p:nvSpPr>
        <p:spPr>
          <a:xfrm>
            <a:off x="3237124" y="4639426"/>
            <a:ext cx="734112" cy="338554"/>
          </a:xfrm>
          <a:prstGeom prst="rect">
            <a:avLst/>
          </a:prstGeom>
          <a:noFill/>
        </p:spPr>
        <p:txBody>
          <a:bodyPr wrap="square" rtlCol="0">
            <a:spAutoFit/>
          </a:bodyPr>
          <a:lstStyle/>
          <a:p>
            <a:r>
              <a:rPr lang="sk-SK" sz="1600" dirty="0" err="1">
                <a:latin typeface="+mj-lt"/>
              </a:rPr>
              <a:t>iPaaS</a:t>
            </a:r>
            <a:endParaRPr lang="sk-SK" sz="1600" dirty="0">
              <a:latin typeface="+mj-lt"/>
            </a:endParaRPr>
          </a:p>
        </p:txBody>
      </p:sp>
      <p:sp>
        <p:nvSpPr>
          <p:cNvPr id="67" name="TextBox 23">
            <a:extLst>
              <a:ext uri="{FF2B5EF4-FFF2-40B4-BE49-F238E27FC236}">
                <a16:creationId xmlns:a16="http://schemas.microsoft.com/office/drawing/2014/main" id="{528869E6-97BE-41A9-8204-9F1E3223A9CC}"/>
              </a:ext>
            </a:extLst>
          </p:cNvPr>
          <p:cNvSpPr txBox="1"/>
          <p:nvPr/>
        </p:nvSpPr>
        <p:spPr>
          <a:xfrm>
            <a:off x="603639" y="4565363"/>
            <a:ext cx="2803918" cy="461665"/>
          </a:xfrm>
          <a:prstGeom prst="rect">
            <a:avLst/>
          </a:prstGeom>
          <a:noFill/>
        </p:spPr>
        <p:txBody>
          <a:bodyPr wrap="square" rtlCol="0">
            <a:spAutoFit/>
          </a:bodyPr>
          <a:lstStyle/>
          <a:p>
            <a:r>
              <a:rPr lang="sk-SK" sz="1200" dirty="0">
                <a:solidFill>
                  <a:schemeClr val="tx1">
                    <a:lumMod val="50000"/>
                    <a:lumOff val="50000"/>
                  </a:schemeClr>
                </a:solidFill>
              </a:rPr>
              <a:t>Možnosť využiť </a:t>
            </a:r>
            <a:r>
              <a:rPr lang="sk-SK" sz="1200" dirty="0" err="1">
                <a:solidFill>
                  <a:schemeClr val="tx1">
                    <a:lumMod val="50000"/>
                    <a:lumOff val="50000"/>
                  </a:schemeClr>
                </a:solidFill>
              </a:rPr>
              <a:t>cloudové</a:t>
            </a:r>
            <a:r>
              <a:rPr lang="sk-SK" sz="1200" dirty="0">
                <a:solidFill>
                  <a:schemeClr val="tx1">
                    <a:lumMod val="50000"/>
                    <a:lumOff val="50000"/>
                  </a:schemeClr>
                </a:solidFill>
              </a:rPr>
              <a:t> služby na internú konsolidáciu a integráciu dát</a:t>
            </a:r>
          </a:p>
        </p:txBody>
      </p:sp>
      <p:sp>
        <p:nvSpPr>
          <p:cNvPr id="59" name="Obdélník 58"/>
          <p:cNvSpPr/>
          <p:nvPr/>
        </p:nvSpPr>
        <p:spPr>
          <a:xfrm>
            <a:off x="9203439" y="2489523"/>
            <a:ext cx="2157550" cy="461665"/>
          </a:xfrm>
          <a:prstGeom prst="rect">
            <a:avLst/>
          </a:prstGeom>
        </p:spPr>
        <p:txBody>
          <a:bodyPr wrap="square">
            <a:spAutoFit/>
          </a:bodyPr>
          <a:lstStyle/>
          <a:p>
            <a:r>
              <a:rPr lang="sk-SK" sz="1200" b="1" i="1" dirty="0">
                <a:solidFill>
                  <a:schemeClr val="tx1">
                    <a:lumMod val="50000"/>
                    <a:lumOff val="50000"/>
                  </a:schemeClr>
                </a:solidFill>
              </a:rPr>
              <a:t>Priestor pre </a:t>
            </a:r>
            <a:r>
              <a:rPr lang="en-US" sz="1200" b="1" i="1" dirty="0">
                <a:solidFill>
                  <a:schemeClr val="tx1">
                    <a:lumMod val="50000"/>
                    <a:lumOff val="50000"/>
                  </a:schemeClr>
                </a:solidFill>
              </a:rPr>
              <a:t>30-</a:t>
            </a:r>
            <a:r>
              <a:rPr lang="sk-SK" sz="1200" b="1" i="1" dirty="0">
                <a:solidFill>
                  <a:schemeClr val="tx1">
                    <a:lumMod val="50000"/>
                    <a:lumOff val="50000"/>
                  </a:schemeClr>
                </a:solidFill>
              </a:rPr>
              <a:t>55 nových používateľov platformy</a:t>
            </a:r>
          </a:p>
        </p:txBody>
      </p:sp>
    </p:spTree>
    <p:extLst>
      <p:ext uri="{BB962C8B-B14F-4D97-AF65-F5344CB8AC3E}">
        <p14:creationId xmlns:p14="http://schemas.microsoft.com/office/powerpoint/2010/main" val="2079916490"/>
      </p:ext>
    </p:extLst>
  </p:cSld>
  <p:clrMapOvr>
    <a:masterClrMapping/>
  </p:clrMapOvr>
  <mc:AlternateContent xmlns:mc="http://schemas.openxmlformats.org/markup-compatibility/2006" xmlns:p14="http://schemas.microsoft.com/office/powerpoint/2010/main">
    <mc:Choice Requires="p14">
      <p:transition spd="slow" p14:dur="1750">
        <p14:flip dir="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87800" y="3059668"/>
            <a:ext cx="4216400" cy="769441"/>
          </a:xfrm>
          <a:prstGeom prst="rect">
            <a:avLst/>
          </a:prstGeom>
          <a:noFill/>
        </p:spPr>
        <p:txBody>
          <a:bodyPr wrap="square" rtlCol="0">
            <a:spAutoFit/>
          </a:bodyPr>
          <a:lstStyle/>
          <a:p>
            <a:pPr algn="ctr"/>
            <a:r>
              <a:rPr lang="en-US" sz="4400" b="1" dirty="0" err="1">
                <a:solidFill>
                  <a:schemeClr val="accent1"/>
                </a:solidFill>
                <a:ea typeface="Lato Semibold" panose="020F0502020204030203" pitchFamily="34" charset="0"/>
                <a:cs typeface="Lato Semibold" panose="020F0502020204030203" pitchFamily="34" charset="0"/>
              </a:rPr>
              <a:t>ďakujem</a:t>
            </a:r>
            <a:endParaRPr lang="ru-RU" sz="4400" b="1" dirty="0">
              <a:solidFill>
                <a:schemeClr val="accent1"/>
              </a:solidFill>
              <a:ea typeface="Lato Semibold" panose="020F0502020204030203" pitchFamily="34" charset="0"/>
              <a:cs typeface="Lato Semibold" panose="020F0502020204030203" pitchFamily="34" charset="0"/>
            </a:endParaRPr>
          </a:p>
        </p:txBody>
      </p:sp>
      <p:grpSp>
        <p:nvGrpSpPr>
          <p:cNvPr id="4" name="Group 3"/>
          <p:cNvGrpSpPr/>
          <p:nvPr/>
        </p:nvGrpSpPr>
        <p:grpSpPr>
          <a:xfrm>
            <a:off x="4104217" y="2971800"/>
            <a:ext cx="457200" cy="457200"/>
            <a:chOff x="6324600" y="4114799"/>
            <a:chExt cx="685800" cy="685800"/>
          </a:xfrm>
        </p:grpSpPr>
        <p:cxnSp>
          <p:nvCxnSpPr>
            <p:cNvPr id="6" name="Straight Connector 5"/>
            <p:cNvCxnSpPr/>
            <p:nvPr/>
          </p:nvCxnSpPr>
          <p:spPr>
            <a:xfrm flipV="1">
              <a:off x="6324600" y="4114799"/>
              <a:ext cx="0" cy="68580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6324600" y="4114799"/>
              <a:ext cx="685800" cy="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8" name="Group 7"/>
          <p:cNvGrpSpPr/>
          <p:nvPr/>
        </p:nvGrpSpPr>
        <p:grpSpPr>
          <a:xfrm rot="10800000">
            <a:off x="7630583" y="3429000"/>
            <a:ext cx="457200" cy="457200"/>
            <a:chOff x="6324600" y="4114799"/>
            <a:chExt cx="685800" cy="685800"/>
          </a:xfrm>
        </p:grpSpPr>
        <p:cxnSp>
          <p:nvCxnSpPr>
            <p:cNvPr id="9" name="Straight Connector 8"/>
            <p:cNvCxnSpPr/>
            <p:nvPr/>
          </p:nvCxnSpPr>
          <p:spPr>
            <a:xfrm flipV="1">
              <a:off x="6324600" y="4114799"/>
              <a:ext cx="0" cy="68580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6324600" y="4114799"/>
              <a:ext cx="685800" cy="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1008678"/>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87800" y="3059668"/>
            <a:ext cx="4216400" cy="769441"/>
          </a:xfrm>
          <a:prstGeom prst="rect">
            <a:avLst/>
          </a:prstGeom>
          <a:noFill/>
        </p:spPr>
        <p:txBody>
          <a:bodyPr wrap="square" rtlCol="0">
            <a:spAutoFit/>
          </a:bodyPr>
          <a:lstStyle/>
          <a:p>
            <a:pPr algn="ctr"/>
            <a:r>
              <a:rPr lang="en-US" sz="4400" b="1" dirty="0">
                <a:solidFill>
                  <a:schemeClr val="accent1"/>
                </a:solidFill>
                <a:ea typeface="Lato Semibold" panose="020F0502020204030203" pitchFamily="34" charset="0"/>
                <a:cs typeface="Lato Semibold" panose="020F0502020204030203" pitchFamily="34" charset="0"/>
              </a:rPr>
              <a:t>BACKUP</a:t>
            </a:r>
            <a:endParaRPr lang="ru-RU" sz="4400" b="1" dirty="0">
              <a:solidFill>
                <a:schemeClr val="accent1"/>
              </a:solidFill>
              <a:ea typeface="Lato Semibold" panose="020F0502020204030203" pitchFamily="34" charset="0"/>
              <a:cs typeface="Lato Semibold" panose="020F0502020204030203" pitchFamily="34" charset="0"/>
            </a:endParaRPr>
          </a:p>
        </p:txBody>
      </p:sp>
      <p:grpSp>
        <p:nvGrpSpPr>
          <p:cNvPr id="4" name="Group 3"/>
          <p:cNvGrpSpPr/>
          <p:nvPr/>
        </p:nvGrpSpPr>
        <p:grpSpPr>
          <a:xfrm>
            <a:off x="4104217" y="2971800"/>
            <a:ext cx="457200" cy="457200"/>
            <a:chOff x="6324600" y="4114799"/>
            <a:chExt cx="685800" cy="685800"/>
          </a:xfrm>
        </p:grpSpPr>
        <p:cxnSp>
          <p:nvCxnSpPr>
            <p:cNvPr id="6" name="Straight Connector 5"/>
            <p:cNvCxnSpPr/>
            <p:nvPr/>
          </p:nvCxnSpPr>
          <p:spPr>
            <a:xfrm flipV="1">
              <a:off x="6324600" y="4114799"/>
              <a:ext cx="0" cy="68580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6324600" y="4114799"/>
              <a:ext cx="685800" cy="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8" name="Group 7"/>
          <p:cNvGrpSpPr/>
          <p:nvPr/>
        </p:nvGrpSpPr>
        <p:grpSpPr>
          <a:xfrm rot="10800000">
            <a:off x="7630583" y="3429000"/>
            <a:ext cx="457200" cy="457200"/>
            <a:chOff x="6324600" y="4114799"/>
            <a:chExt cx="685800" cy="685800"/>
          </a:xfrm>
        </p:grpSpPr>
        <p:cxnSp>
          <p:nvCxnSpPr>
            <p:cNvPr id="9" name="Straight Connector 8"/>
            <p:cNvCxnSpPr/>
            <p:nvPr/>
          </p:nvCxnSpPr>
          <p:spPr>
            <a:xfrm flipV="1">
              <a:off x="6324600" y="4114799"/>
              <a:ext cx="0" cy="68580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6324600" y="4114799"/>
              <a:ext cx="685800" cy="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86487287"/>
      </p:ext>
    </p:extLst>
  </p:cSld>
  <p:clrMapOvr>
    <a:masterClrMapping/>
  </p:clrMapOvr>
  <mc:AlternateContent xmlns:mc="http://schemas.openxmlformats.org/markup-compatibility/2006" xmlns:p14="http://schemas.microsoft.com/office/powerpoint/2010/main">
    <mc:Choice Requires="p14">
      <p:transition spd="slow" p14:dur="2500">
        <p14:flip dir="r"/>
      </p:transition>
    </mc:Choice>
    <mc:Fallback xmlns="">
      <p:transition spd="slow">
        <p:fade/>
      </p:transition>
    </mc:Fallback>
  </mc:AlternateContent>
</p:sld>
</file>

<file path=ppt/theme/theme1.xml><?xml version="1.0" encoding="utf-8"?>
<a:theme xmlns:a="http://schemas.openxmlformats.org/drawingml/2006/main" name="GENARAL LAYOUTS">
  <a:themeElements>
    <a:clrScheme name="SIMPLICITY - Raspberry">
      <a:dk1>
        <a:srgbClr val="0A091B"/>
      </a:dk1>
      <a:lt1>
        <a:srgbClr val="F2F2F5"/>
      </a:lt1>
      <a:dk2>
        <a:srgbClr val="858591"/>
      </a:dk2>
      <a:lt2>
        <a:srgbClr val="FFFFFF"/>
      </a:lt2>
      <a:accent1>
        <a:srgbClr val="B32066"/>
      </a:accent1>
      <a:accent2>
        <a:srgbClr val="C0C0C8"/>
      </a:accent2>
      <a:accent3>
        <a:srgbClr val="B32066"/>
      </a:accent3>
      <a:accent4>
        <a:srgbClr val="B32066"/>
      </a:accent4>
      <a:accent5>
        <a:srgbClr val="B32066"/>
      </a:accent5>
      <a:accent6>
        <a:srgbClr val="B32066"/>
      </a:accent6>
      <a:hlink>
        <a:srgbClr val="86174C"/>
      </a:hlink>
      <a:folHlink>
        <a:srgbClr val="E366A2"/>
      </a:folHlink>
    </a:clrScheme>
    <a:fontScheme name="Simplicity - Roboto">
      <a:majorFont>
        <a:latin typeface="Roboto Condensed"/>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63500">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280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25400" cap="sq">
          <a:solidFill>
            <a:schemeClr val="accent2"/>
          </a:solidFill>
          <a:beve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00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kument" ma:contentTypeID="0x0101009CA8111DA4157847AB3D28A315D6E359" ma:contentTypeVersion="1" ma:contentTypeDescription="Umožňuje vytvoriť nový dokument." ma:contentTypeScope="" ma:versionID="1432a405dbc178c3fef641232c2ddf8a">
  <xsd:schema xmlns:xsd="http://www.w3.org/2001/XMLSchema" xmlns:xs="http://www.w3.org/2001/XMLSchema" xmlns:p="http://schemas.microsoft.com/office/2006/metadata/properties" xmlns:ns1="http://schemas.microsoft.com/sharepoint/v3" xmlns:ns2="af457a4c-de28-4d38-bda9-e56a61b168cd" targetNamespace="http://schemas.microsoft.com/office/2006/metadata/properties" ma:root="true" ma:fieldsID="670cec3c361b9a7476bb5ceca5f219d0" ns1:_="" ns2:_="">
    <xsd:import namespace="http://schemas.microsoft.com/sharepoint/v3"/>
    <xsd:import namespace="af457a4c-de28-4d38-bda9-e56a61b168cd"/>
    <xsd:element name="properties">
      <xsd:complexType>
        <xsd:sequence>
          <xsd:element name="documentManagement">
            <xsd:complexType>
              <xsd:all>
                <xsd:element ref="ns2:_dlc_DocId" minOccurs="0"/>
                <xsd:element ref="ns2:_dlc_DocIdUrl" minOccurs="0"/>
                <xsd:element ref="ns2:_dlc_DocIdPersistId" minOccurs="0"/>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11" nillable="true" ma:displayName="Dátum začatia plánovania" ma:description="Počiatočný dátum plánovania predstavuje stĺpec lokality vytvorený funkciou Publikovanie. Používa sa na stanovenie dátumu a času, kedy sa táto stránka prvý raz zobrazí návštevníkom lokality." ma:internalName="PublishingStartDate">
      <xsd:simpleType>
        <xsd:restriction base="dms:Unknown"/>
      </xsd:simpleType>
    </xsd:element>
    <xsd:element name="PublishingExpirationDate" ma:index="12" nillable="true" ma:displayName="Dátum ukončenia plánovania" ma:description="Dátum skončenia plánovania predstavuje stĺpec lokality vytvorený funkciou Publikovanie. Používa sa na zadanie dátumu a času, po uplynutí ktorých sa táto stránka nebude viac zobrazovať návštevníkom lokality."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f457a4c-de28-4d38-bda9-e56a61b168cd" elementFormDefault="qualified">
    <xsd:import namespace="http://schemas.microsoft.com/office/2006/documentManagement/types"/>
    <xsd:import namespace="http://schemas.microsoft.com/office/infopath/2007/PartnerControls"/>
    <xsd:element name="_dlc_DocId" ma:index="8" nillable="true" ma:displayName="Hodnota identifikátora dokumentu" ma:description="Hodnota identifikátora dokumentu priradená k tejto položke." ma:internalName="_dlc_DocId" ma:readOnly="true">
      <xsd:simpleType>
        <xsd:restriction base="dms:Text"/>
      </xsd:simpleType>
    </xsd:element>
    <xsd:element name="_dlc_DocIdUrl" ma:index="9" nillable="true" ma:displayName="Identifikátor dokumentu" ma:description="Trvalé prepojenie na tento dok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_dlc_DocId xmlns="af457a4c-de28-4d38-bda9-e56a61b168cd">CTYWSUCD3UHA-699772915-183</_dlc_DocId>
    <_dlc_DocIdUrl xmlns="af457a4c-de28-4d38-bda9-e56a61b168cd">
      <Url>https://sp.vicepremier.gov.sk/lepsie-data/_layouts/15/DocIdRedir.aspx?ID=CTYWSUCD3UHA-699772915-183</Url>
      <Description>CTYWSUCD3UHA-699772915-183</Description>
    </_dlc_DocIdUrl>
  </documentManagement>
</p:properties>
</file>

<file path=customXml/itemProps1.xml><?xml version="1.0" encoding="utf-8"?>
<ds:datastoreItem xmlns:ds="http://schemas.openxmlformats.org/officeDocument/2006/customXml" ds:itemID="{345D9A5E-B14F-4130-B7C3-CC39DAFB4958}"/>
</file>

<file path=customXml/itemProps2.xml><?xml version="1.0" encoding="utf-8"?>
<ds:datastoreItem xmlns:ds="http://schemas.openxmlformats.org/officeDocument/2006/customXml" ds:itemID="{46B697D9-02E7-4F10-9573-0442D7943E0A}"/>
</file>

<file path=customXml/itemProps3.xml><?xml version="1.0" encoding="utf-8"?>
<ds:datastoreItem xmlns:ds="http://schemas.openxmlformats.org/officeDocument/2006/customXml" ds:itemID="{FF1E71A4-1947-43E1-8AA3-C564FE3B1227}"/>
</file>

<file path=customXml/itemProps4.xml><?xml version="1.0" encoding="utf-8"?>
<ds:datastoreItem xmlns:ds="http://schemas.openxmlformats.org/officeDocument/2006/customXml" ds:itemID="{C4555420-A49F-408B-841F-5B3B4A218A7C}"/>
</file>

<file path=docProps/app.xml><?xml version="1.0" encoding="utf-8"?>
<Properties xmlns="http://schemas.openxmlformats.org/officeDocument/2006/extended-properties" xmlns:vt="http://schemas.openxmlformats.org/officeDocument/2006/docPropsVTypes">
  <TotalTime>27094</TotalTime>
  <Words>2233</Words>
  <Application>Microsoft Office PowerPoint</Application>
  <PresentationFormat>Širokouhlá</PresentationFormat>
  <Paragraphs>324</Paragraphs>
  <Slides>14</Slides>
  <Notes>14</Notes>
  <HiddenSlides>0</HiddenSlides>
  <MMClips>0</MMClips>
  <ScaleCrop>false</ScaleCrop>
  <HeadingPairs>
    <vt:vector size="6" baseType="variant">
      <vt:variant>
        <vt:lpstr>Použité písma</vt:lpstr>
      </vt:variant>
      <vt:variant>
        <vt:i4>7</vt:i4>
      </vt:variant>
      <vt:variant>
        <vt:lpstr>Motív</vt:lpstr>
      </vt:variant>
      <vt:variant>
        <vt:i4>1</vt:i4>
      </vt:variant>
      <vt:variant>
        <vt:lpstr>Nadpisy snímok</vt:lpstr>
      </vt:variant>
      <vt:variant>
        <vt:i4>14</vt:i4>
      </vt:variant>
    </vt:vector>
  </HeadingPairs>
  <TitlesOfParts>
    <vt:vector size="22" baseType="lpstr">
      <vt:lpstr>Wingdings</vt:lpstr>
      <vt:lpstr>Lato Semibold</vt:lpstr>
      <vt:lpstr>Roboto</vt:lpstr>
      <vt:lpstr>Courier New</vt:lpstr>
      <vt:lpstr>Roboto Condensed</vt:lpstr>
      <vt:lpstr>Calibri</vt:lpstr>
      <vt:lpstr>Arial</vt:lpstr>
      <vt:lpstr>GENARAL LAYOUTS</vt:lpstr>
      <vt:lpstr>Prezentácia programu PowerPoint</vt:lpstr>
      <vt:lpstr>vízia postupu pre lepšie dáta</vt:lpstr>
      <vt:lpstr>benefity rozvoja platformy integrácie údajov pre občanov a podnikateľov </vt:lpstr>
      <vt:lpstr>príklady benefitov rozvoja platformy integrácie údajov pre občanov a podnikateľov </vt:lpstr>
      <vt:lpstr>benefity rozvoja platformy integrácie údajov pre OVM </vt:lpstr>
      <vt:lpstr>príklady benefitov rozvoja platformy integrácie údajov pre inštitúcie</vt:lpstr>
      <vt:lpstr>náväznosť projektu na ďalšie aktivity akčného plánu</vt:lpstr>
      <vt:lpstr>Prezentácia programu PowerPoint</vt:lpstr>
      <vt:lpstr>Prezentácia programu PowerPoint</vt:lpstr>
      <vt:lpstr>príklady benefitov rozvoja platformy integrácie údajov pre občanov a podnikateľov </vt:lpstr>
      <vt:lpstr>príklady benefitov rozvoja platformy integrácie údajov pre inštitúcie</vt:lpstr>
      <vt:lpstr>potenciál na integráciu vďaka projektu</vt:lpstr>
      <vt:lpstr>použitie IPaaS (výstup tohto projektu) pre internú konsolidáciu údajov</vt:lpstr>
      <vt:lpstr>aplikačné služby platformy dátovej integrácie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Juraj Bardy</dc:creator>
  <cp:lastModifiedBy>Juraj Bardy</cp:lastModifiedBy>
  <cp:revision>201</cp:revision>
  <dcterms:created xsi:type="dcterms:W3CDTF">2017-08-01T15:02:45Z</dcterms:created>
  <dcterms:modified xsi:type="dcterms:W3CDTF">2018-03-05T10:21:28Z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0x0101009CA8111DA4157847AB3D28A315D6E359</vt:lpwstr>
  </property>
  <property fmtid="{D5CDD505-2E9C-101B-9397-08002B2CF9AE}" pid="3" name="_dlc_DocIdItemGuid">
    <vt:lpwstr>dfc5491e-eb53-4d12-826d-7961d3bd9dbf</vt:lpwstr>
  </property>
</Properties>
</file>