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8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9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8.xml" ContentType="application/vnd.openxmlformats-officedocument.theme+xml"/>
  <Override PartName="/ppt/theme/theme6.xml" ContentType="application/vnd.openxmlformats-officedocument.theme+xml"/>
  <Override PartName="/ppt/theme/theme4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7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</p:sldMasterIdLst>
  <p:notesMasterIdLst>
    <p:notesMasterId r:id="rId16"/>
  </p:notesMasterIdLst>
  <p:sldIdLst>
    <p:sldId id="256" r:id="rId9"/>
    <p:sldId id="257" r:id="rId10"/>
    <p:sldId id="263" r:id="rId11"/>
    <p:sldId id="264" r:id="rId12"/>
    <p:sldId id="260" r:id="rId13"/>
    <p:sldId id="261" r:id="rId14"/>
    <p:sldId id="262" r:id="rId15"/>
  </p:sldIdLst>
  <p:sldSz cx="12193588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customXml" Target="../customXml/item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customXml" Target="../customXml/item3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38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06280" y="812880"/>
            <a:ext cx="5343480" cy="4006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pre presun snímky</a:t>
            </a: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755280" y="5078160"/>
            <a:ext cx="6046920" cy="48099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sk-SK" sz="1200" b="0" strike="noStrike" spc="-1">
                <a:solidFill>
                  <a:srgbClr val="000000"/>
                </a:solidFill>
                <a:latin typeface="Times New Roman"/>
              </a:rPr>
              <a:t>Kliknúť pre úpravu formátu poznámok</a:t>
            </a:r>
          </a:p>
        </p:txBody>
      </p:sp>
      <p:sp>
        <p:nvSpPr>
          <p:cNvPr id="386" name="PlaceHolder 4"/>
          <p:cNvSpPr>
            <a:spLocks noGrp="1"/>
          </p:cNvSpPr>
          <p:nvPr>
            <p:ph type="hdr"/>
          </p:nvPr>
        </p:nvSpPr>
        <p:spPr>
          <a:xfrm>
            <a:off x="0" y="0"/>
            <a:ext cx="3279600" cy="5335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 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PlaceHolder 5"/>
          <p:cNvSpPr>
            <a:spLocks noGrp="1"/>
          </p:cNvSpPr>
          <p:nvPr>
            <p:ph type="dt"/>
          </p:nvPr>
        </p:nvSpPr>
        <p:spPr>
          <a:xfrm>
            <a:off x="4277880" y="0"/>
            <a:ext cx="3279960" cy="53352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 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6"/>
          <p:cNvSpPr>
            <a:spLocks noGrp="1"/>
          </p:cNvSpPr>
          <p:nvPr>
            <p:ph type="ftr"/>
          </p:nvPr>
        </p:nvSpPr>
        <p:spPr>
          <a:xfrm>
            <a:off x="0" y="10156680"/>
            <a:ext cx="3279600" cy="53352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&lt;päta&gt;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7"/>
          <p:cNvSpPr>
            <a:spLocks noGrp="1"/>
          </p:cNvSpPr>
          <p:nvPr>
            <p:ph type="sldNum"/>
          </p:nvPr>
        </p:nvSpPr>
        <p:spPr>
          <a:xfrm>
            <a:off x="4277880" y="10156680"/>
            <a:ext cx="3279960" cy="53352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5D3899EC-D763-4031-A9E0-2CB198DC2BAA}" type="slidenum"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‹#›</a:t>
            </a:fld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481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2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471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3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271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4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096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21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2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ADEA2B4E-625D-44BC-AFE5-724E401BC168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5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1148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5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1CC506AA-59D8-4CD3-AF95-D6D516278DDB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6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1267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18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7" name="CustomShape 2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52CDCA5D-86B1-4700-A49D-8BDD9C3C4127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7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PlaceHolder 3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999061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5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3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4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2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3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4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40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41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0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8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0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6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7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3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5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0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1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2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62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2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Obrázok 1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Obrázok 4"/>
          <p:cNvPicPr/>
          <p:nvPr/>
        </p:nvPicPr>
        <p:blipFill>
          <a:blip r:embed="rId16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6" name="CustomShape 4"/>
          <p:cNvSpPr/>
          <p:nvPr/>
        </p:nvSpPr>
        <p:spPr>
          <a:xfrm>
            <a:off x="0" y="4281480"/>
            <a:ext cx="12192120" cy="25765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7272000" y="4867200"/>
            <a:ext cx="4233960" cy="413172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8" name="Line 6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Obrázok 8"/>
          <p:cNvPicPr/>
          <p:nvPr/>
        </p:nvPicPr>
        <p:blipFill>
          <a:blip r:embed="rId17"/>
          <a:stretch/>
        </p:blipFill>
        <p:spPr>
          <a:xfrm>
            <a:off x="490680" y="4938840"/>
            <a:ext cx="3284280" cy="596880"/>
          </a:xfrm>
          <a:prstGeom prst="rect">
            <a:avLst/>
          </a:prstGeom>
          <a:ln>
            <a:noFill/>
          </a:ln>
        </p:spPr>
      </p:pic>
      <p:sp>
        <p:nvSpPr>
          <p:cNvPr id="10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Obrázok 46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48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9" name="Obrázok 48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0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53" name="CustomShape 5"/>
          <p:cNvSpPr/>
          <p:nvPr/>
        </p:nvSpPr>
        <p:spPr>
          <a:xfrm>
            <a:off x="0" y="0"/>
            <a:ext cx="12192120" cy="685800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4" name="Obrázok 53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5" name="CustomShape 6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Line 7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Line 8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Line 9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PlaceHolder 10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Obrázok 95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97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8" name="Obrázok 97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99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title"/>
          </p:nvPr>
        </p:nvSpPr>
        <p:spPr>
          <a:xfrm>
            <a:off x="849240" y="363240"/>
            <a:ext cx="10514160" cy="5144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1792440" y="894960"/>
            <a:ext cx="8627760" cy="406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103" name="CustomShape 6"/>
          <p:cNvSpPr/>
          <p:nvPr/>
        </p:nvSpPr>
        <p:spPr>
          <a:xfrm>
            <a:off x="4264200" y="1955880"/>
            <a:ext cx="3551040" cy="3551040"/>
          </a:xfrm>
          <a:prstGeom prst="ellipse">
            <a:avLst/>
          </a:prstGeom>
          <a:noFill/>
          <a:ln w="12708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7"/>
          <p:cNvSpPr/>
          <p:nvPr/>
        </p:nvSpPr>
        <p:spPr>
          <a:xfrm>
            <a:off x="704880" y="1955880"/>
            <a:ext cx="3551040" cy="3551040"/>
          </a:xfrm>
          <a:prstGeom prst="ellipse">
            <a:avLst/>
          </a:prstGeom>
          <a:noFill/>
          <a:ln w="127080">
            <a:solidFill>
              <a:srgbClr val="80808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8"/>
          <p:cNvSpPr/>
          <p:nvPr/>
        </p:nvSpPr>
        <p:spPr>
          <a:xfrm>
            <a:off x="-2841840" y="1264680"/>
            <a:ext cx="7096320" cy="8484120"/>
          </a:xfrm>
          <a:custGeom>
            <a:avLst/>
            <a:gdLst/>
            <a:ahLst/>
            <a:cxnLst/>
            <a:rect l="0" t="0" r="r" b="b"/>
            <a:pathLst>
              <a:path w="9857" h="9884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</a:path>
            </a:pathLst>
          </a:custGeom>
          <a:noFill/>
          <a:ln w="127080">
            <a:solidFill>
              <a:srgbClr val="BFBFB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9"/>
          <p:cNvSpPr/>
          <p:nvPr/>
        </p:nvSpPr>
        <p:spPr>
          <a:xfrm rot="10800000">
            <a:off x="4267080" y="-2282040"/>
            <a:ext cx="7096320" cy="8484840"/>
          </a:xfrm>
          <a:custGeom>
            <a:avLst/>
            <a:gdLst/>
            <a:ahLst/>
            <a:cxnLst/>
            <a:rect l="0" t="0" r="r" b="b"/>
            <a:pathLst>
              <a:path w="9857" h="9885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  <a:lnTo>
                  <a:pt x="0" y="9884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</a:path>
            </a:pathLst>
          </a:custGeom>
          <a:noFill/>
          <a:ln w="12708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10"/>
          <p:cNvSpPr/>
          <p:nvPr/>
        </p:nvSpPr>
        <p:spPr>
          <a:xfrm>
            <a:off x="7812000" y="1955880"/>
            <a:ext cx="3551400" cy="3551040"/>
          </a:xfrm>
          <a:prstGeom prst="ellipse">
            <a:avLst/>
          </a:prstGeom>
          <a:noFill/>
          <a:ln w="12708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CustomShape 11"/>
          <p:cNvSpPr/>
          <p:nvPr/>
        </p:nvSpPr>
        <p:spPr>
          <a:xfrm>
            <a:off x="4265640" y="1264680"/>
            <a:ext cx="7095600" cy="8484120"/>
          </a:xfrm>
          <a:custGeom>
            <a:avLst/>
            <a:gdLst/>
            <a:ahLst/>
            <a:cxnLst/>
            <a:rect l="0" t="0" r="r" b="b"/>
            <a:pathLst>
              <a:path w="9856" h="9884"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</a:path>
            </a:pathLst>
          </a:custGeom>
          <a:noFill/>
          <a:ln w="12708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Obrázok 144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46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7" name="Obrázok 146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48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Obrázok 149"/>
          <p:cNvPicPr/>
          <p:nvPr/>
        </p:nvPicPr>
        <p:blipFill>
          <a:blip r:embed="rId16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51" name="CustomShape 4"/>
          <p:cNvSpPr/>
          <p:nvPr/>
        </p:nvSpPr>
        <p:spPr>
          <a:xfrm>
            <a:off x="0" y="0"/>
            <a:ext cx="4703760" cy="6858000"/>
          </a:xfrm>
          <a:custGeom>
            <a:avLst/>
            <a:gdLst/>
            <a:ahLst/>
            <a:cxnLst/>
            <a:rect l="0" t="0" r="r" b="b"/>
            <a:pathLst>
              <a:path w="13068" h="19052">
                <a:moveTo>
                  <a:pt x="0" y="0"/>
                </a:moveTo>
                <a:lnTo>
                  <a:pt x="9800" y="0"/>
                </a:lnTo>
                <a:lnTo>
                  <a:pt x="13067" y="9525"/>
                </a:lnTo>
                <a:lnTo>
                  <a:pt x="9800" y="19051"/>
                </a:lnTo>
                <a:lnTo>
                  <a:pt x="0" y="19051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Line 5"/>
          <p:cNvSpPr/>
          <p:nvPr/>
        </p:nvSpPr>
        <p:spPr>
          <a:xfrm flipH="1">
            <a:off x="-1800" y="186696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Line 6"/>
          <p:cNvSpPr/>
          <p:nvPr/>
        </p:nvSpPr>
        <p:spPr>
          <a:xfrm flipH="1">
            <a:off x="3693960" y="2776680"/>
            <a:ext cx="339840" cy="144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Line 7"/>
          <p:cNvSpPr/>
          <p:nvPr/>
        </p:nvSpPr>
        <p:spPr>
          <a:xfrm flipH="1">
            <a:off x="639720" y="5045040"/>
            <a:ext cx="339840" cy="180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PlaceHolder 8"/>
          <p:cNvSpPr>
            <a:spLocks noGrp="1"/>
          </p:cNvSpPr>
          <p:nvPr>
            <p:ph type="body"/>
          </p:nvPr>
        </p:nvSpPr>
        <p:spPr>
          <a:xfrm>
            <a:off x="553680" y="2109960"/>
            <a:ext cx="3475080" cy="5792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pic>
        <p:nvPicPr>
          <p:cNvPr id="156" name="Obrázok 155"/>
          <p:cNvPicPr/>
          <p:nvPr/>
        </p:nvPicPr>
        <p:blipFill>
          <a:blip r:embed="rId17"/>
          <a:stretch/>
        </p:blipFill>
        <p:spPr>
          <a:xfrm>
            <a:off x="554040" y="528480"/>
            <a:ext cx="2894040" cy="525600"/>
          </a:xfrm>
          <a:prstGeom prst="rect">
            <a:avLst/>
          </a:prstGeom>
          <a:ln>
            <a:noFill/>
          </a:ln>
        </p:spPr>
      </p:pic>
      <p:sp>
        <p:nvSpPr>
          <p:cNvPr id="157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Obrázok 193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95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96" name="Obrázok 195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97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9" name="Obrázok 198"/>
          <p:cNvPicPr/>
          <p:nvPr/>
        </p:nvPicPr>
        <p:blipFill>
          <a:blip r:embed="rId16"/>
          <a:srcRect t="11211" b="11211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00" name="CustomShape 4"/>
          <p:cNvSpPr/>
          <p:nvPr/>
        </p:nvSpPr>
        <p:spPr>
          <a:xfrm>
            <a:off x="838080" y="1187280"/>
            <a:ext cx="3963960" cy="195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r>
              <a:rPr lang="sk-SK" sz="4000" b="1" strike="noStrike" spc="-1">
                <a:solidFill>
                  <a:srgbClr val="263C80"/>
                </a:solidFill>
                <a:latin typeface="Asap"/>
                <a:ea typeface="Roboto"/>
              </a:rPr>
              <a:t>Ďakujem </a:t>
            </a:r>
            <a:r>
              <a:t/>
            </a:r>
            <a:br/>
            <a:r>
              <a:rPr lang="sk-SK" sz="4000" b="1" strike="noStrike" spc="-1">
                <a:solidFill>
                  <a:srgbClr val="263C80"/>
                </a:solidFill>
                <a:latin typeface="Asap"/>
                <a:ea typeface="Roboto"/>
              </a:rPr>
              <a:t>za pozornosť</a:t>
            </a:r>
            <a:endParaRPr lang="sk-SK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Line 5"/>
          <p:cNvSpPr/>
          <p:nvPr/>
        </p:nvSpPr>
        <p:spPr>
          <a:xfrm flipH="1">
            <a:off x="-1800" y="363060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Line 6"/>
          <p:cNvSpPr/>
          <p:nvPr/>
        </p:nvSpPr>
        <p:spPr>
          <a:xfrm flipH="1">
            <a:off x="7889760" y="1384200"/>
            <a:ext cx="339840" cy="180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Line 7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PlaceHolder 8"/>
          <p:cNvSpPr>
            <a:spLocks noGrp="1"/>
          </p:cNvSpPr>
          <p:nvPr>
            <p:ph type="body"/>
          </p:nvPr>
        </p:nvSpPr>
        <p:spPr>
          <a:xfrm>
            <a:off x="838080" y="5510160"/>
            <a:ext cx="3476880" cy="5792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05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Obrázok 241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43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44" name="Obrázok 243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45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7" name="Obrázok 246"/>
          <p:cNvPicPr/>
          <p:nvPr/>
        </p:nvPicPr>
        <p:blipFill>
          <a:blip r:embed="rId16"/>
          <a:srcRect l="5972" r="5972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48" name="Line 4"/>
          <p:cNvSpPr/>
          <p:nvPr/>
        </p:nvSpPr>
        <p:spPr>
          <a:xfrm flipH="1">
            <a:off x="5748120" y="6829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4157280" y="4730760"/>
            <a:ext cx="3876840" cy="4667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50" name="CustomShape 6"/>
          <p:cNvSpPr/>
          <p:nvPr/>
        </p:nvSpPr>
        <p:spPr>
          <a:xfrm>
            <a:off x="4856040" y="5815080"/>
            <a:ext cx="24796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1400" b="0" strike="noStrike" spc="-1">
                <a:solidFill>
                  <a:srgbClr val="263C80"/>
                </a:solidFill>
                <a:latin typeface="Asap"/>
              </a:rPr>
              <a:t>www.vicepremier.gov.sk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1" name="Obrázok 250"/>
          <p:cNvPicPr/>
          <p:nvPr/>
        </p:nvPicPr>
        <p:blipFill>
          <a:blip r:embed="rId17"/>
          <a:stretch/>
        </p:blipFill>
        <p:spPr>
          <a:xfrm>
            <a:off x="5637240" y="760320"/>
            <a:ext cx="919080" cy="871560"/>
          </a:xfrm>
          <a:prstGeom prst="rect">
            <a:avLst/>
          </a:prstGeom>
          <a:ln>
            <a:noFill/>
          </a:ln>
        </p:spPr>
      </p:pic>
      <p:sp>
        <p:nvSpPr>
          <p:cNvPr id="252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Obrázok 288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90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1" name="Obrázok 290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2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CustomShape 4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5" name="Obrázok 294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6" name="PlaceHolder 5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297" name="PlaceHolder 6"/>
          <p:cNvSpPr>
            <a:spLocks noGrp="1"/>
          </p:cNvSpPr>
          <p:nvPr>
            <p:ph type="body"/>
          </p:nvPr>
        </p:nvSpPr>
        <p:spPr>
          <a:xfrm>
            <a:off x="837720" y="1825560"/>
            <a:ext cx="5180040" cy="406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98" name="CustomShape 7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Line 8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Line 9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Line 10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Obrázok 337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339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40" name="Obrázok 339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41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Line 4"/>
          <p:cNvSpPr/>
          <p:nvPr/>
        </p:nvSpPr>
        <p:spPr>
          <a:xfrm>
            <a:off x="1459080" y="3459240"/>
            <a:ext cx="9272520" cy="1440"/>
          </a:xfrm>
          <a:prstGeom prst="line">
            <a:avLst/>
          </a:prstGeom>
          <a:ln w="12600">
            <a:solidFill>
              <a:srgbClr val="263C80"/>
            </a:solidFill>
            <a:custDash>
              <a:ds d="100000" sp="1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CustomShape 5"/>
          <p:cNvSpPr/>
          <p:nvPr/>
        </p:nvSpPr>
        <p:spPr>
          <a:xfrm>
            <a:off x="0" y="0"/>
            <a:ext cx="12192120" cy="22986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sk-SK" sz="1600" b="0" strike="noStrike" spc="-1">
                <a:solidFill>
                  <a:srgbClr val="263C80"/>
                </a:solidFill>
                <a:latin typeface="Roboto Regular"/>
              </a:rPr>
              <a:t>Insert Image</a:t>
            </a:r>
            <a:endParaRPr lang="sk-SK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PlaceHolder 6"/>
          <p:cNvSpPr>
            <a:spLocks noGrp="1"/>
          </p:cNvSpPr>
          <p:nvPr>
            <p:ph type="body"/>
          </p:nvPr>
        </p:nvSpPr>
        <p:spPr>
          <a:xfrm>
            <a:off x="880560" y="5067000"/>
            <a:ext cx="2249640" cy="218628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346" name="PlaceHolder 7"/>
          <p:cNvSpPr>
            <a:spLocks noGrp="1"/>
          </p:cNvSpPr>
          <p:nvPr>
            <p:ph type="title"/>
          </p:nvPr>
        </p:nvSpPr>
        <p:spPr>
          <a:xfrm>
            <a:off x="838080" y="348840"/>
            <a:ext cx="10514160" cy="7938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qCMGoX4nND5T9hLQr1klt7Waw3ZzC5qZiboGj4FbCJ0/edit#gid=191414329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htkLkndUppCv469v6WZFwL7LBK9CUj9w?usp=shari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5" Type="http://schemas.openxmlformats.org/officeDocument/2006/relationships/hyperlink" Target="https://docs.google.com/spreadsheets/d/1l7WWzvCnc1KZfiNeuP-mnyY9C4mzxQh6sWhqM5SAmJ0/edit#gid=0" TargetMode="External"/><Relationship Id="rId4" Type="http://schemas.openxmlformats.org/officeDocument/2006/relationships/hyperlink" Target="https://sp1.prod.metais.local/lepsie-data/SitePages/Domov.asp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ustomShape 1"/>
          <p:cNvSpPr/>
          <p:nvPr/>
        </p:nvSpPr>
        <p:spPr>
          <a:xfrm>
            <a:off x="7272360" y="4867200"/>
            <a:ext cx="4235400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400" b="0" strike="noStrike" spc="-1">
                <a:solidFill>
                  <a:srgbClr val="808080"/>
                </a:solidFill>
                <a:latin typeface="Asap"/>
              </a:rPr>
              <a:t>K9.4 Lepšie dáta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CustomShape 2"/>
          <p:cNvSpPr/>
          <p:nvPr/>
        </p:nvSpPr>
        <p:spPr>
          <a:xfrm>
            <a:off x="7272360" y="5251320"/>
            <a:ext cx="4235400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800" b="0" strike="noStrike" spc="-1">
                <a:solidFill>
                  <a:srgbClr val="808080"/>
                </a:solidFill>
                <a:latin typeface="Asap"/>
              </a:rPr>
              <a:t>04.12.2018 – 13:00</a:t>
            </a:r>
            <a:endParaRPr lang="sk-SK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CustomShape 3"/>
          <p:cNvSpPr/>
          <p:nvPr/>
        </p:nvSpPr>
        <p:spPr>
          <a:xfrm>
            <a:off x="7272360" y="5630760"/>
            <a:ext cx="4235400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800" b="0" strike="noStrike" spc="-1">
                <a:solidFill>
                  <a:srgbClr val="808080"/>
                </a:solidFill>
                <a:latin typeface="Asap"/>
              </a:rPr>
              <a:t>ÚPPVII/ Londýn</a:t>
            </a:r>
            <a:endParaRPr lang="sk-SK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Program: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1.            PS My </a:t>
            </a:r>
            <a:r>
              <a:rPr lang="sk-SK" sz="2400" b="0" strike="noStrike" spc="-1" dirty="0" err="1">
                <a:solidFill>
                  <a:srgbClr val="FFFFFF"/>
                </a:solidFill>
                <a:latin typeface="Arial"/>
              </a:rPr>
              <a:t>data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2.            PS k dopytovým výzvam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3.            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PS </a:t>
            </a:r>
            <a:r>
              <a:rPr lang="sk-SK" sz="2400" b="0" strike="noStrike" spc="-1" dirty="0" err="1">
                <a:solidFill>
                  <a:srgbClr val="FFFFFF"/>
                </a:solidFill>
                <a:latin typeface="Arial"/>
              </a:rPr>
              <a:t>Open</a:t>
            </a: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400" b="0" strike="noStrike" spc="-1" dirty="0" err="1">
                <a:solidFill>
                  <a:srgbClr val="FFFFFF"/>
                </a:solidFill>
                <a:latin typeface="Arial"/>
              </a:rPr>
              <a:t>data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4. </a:t>
            </a: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	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   PS </a:t>
            </a: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Zákon o údajoch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spc="-1" dirty="0">
                <a:solidFill>
                  <a:srgbClr val="FFFFFF"/>
                </a:solidFill>
                <a:latin typeface="Arial"/>
              </a:rPr>
              <a:t>5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.	    </a:t>
            </a: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i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né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PS </a:t>
            </a: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Open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data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u="sng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400" b="0" u="sng" strike="noStrike" spc="-1" dirty="0" smtClean="0">
                <a:solidFill>
                  <a:srgbClr val="FFFFFF"/>
                </a:solidFill>
                <a:latin typeface="Arial"/>
              </a:rPr>
              <a:t>1. zasadnutie 11.12.2018 – 13:00 Londýn</a:t>
            </a:r>
          </a:p>
          <a:p>
            <a:pPr>
              <a:lnSpc>
                <a:spcPct val="93000"/>
              </a:lnSpc>
            </a:pPr>
            <a:endParaRPr lang="sk-SK" sz="2400" u="sng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Prioritizácia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úloh: </a:t>
            </a:r>
          </a:p>
          <a:p>
            <a:pPr>
              <a:lnSpc>
                <a:spcPct val="93000"/>
              </a:lnSpc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OGP (ÚSVROS) + 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NKIVS (ÚPPVII)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Stratégia.. (NASES)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Úlohy PS Lepšie dáta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Iné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spc="-1" dirty="0">
                <a:solidFill>
                  <a:srgbClr val="FFFFFF"/>
                </a:solidFill>
                <a:hlinkClick r:id="rId3"/>
              </a:rPr>
              <a:t>https://</a:t>
            </a:r>
            <a:r>
              <a:rPr lang="sk-SK" sz="2400" spc="-1" dirty="0" smtClean="0">
                <a:solidFill>
                  <a:srgbClr val="FFFFFF"/>
                </a:solidFill>
                <a:hlinkClick r:id="rId3"/>
              </a:rPr>
              <a:t>docs.google.com/spreadsheets/d/1qCMGoX4nND5T9hLQr1klt7Waw3ZzC5qZiboGj4FbCJ0/edit#gid=1914143292</a:t>
            </a:r>
            <a:endParaRPr lang="sk-SK" sz="2400" spc="-1" dirty="0" smtClean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34980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PS </a:t>
            </a: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Open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data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:	(NKIVS):					???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u="sng" spc="-1" dirty="0" smtClean="0">
                <a:solidFill>
                  <a:srgbClr val="FF0000"/>
                </a:solidFill>
              </a:rPr>
              <a:t>Podiel dát publikovaných ako otvorené dáta – 98%</a:t>
            </a:r>
          </a:p>
          <a:p>
            <a:pPr>
              <a:lnSpc>
                <a:spcPct val="93000"/>
              </a:lnSpc>
            </a:pPr>
            <a:endParaRPr lang="sk-SK" sz="2400" spc="-1" dirty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r>
              <a:rPr lang="sk-SK" sz="2000" spc="-1" dirty="0" smtClean="0">
                <a:solidFill>
                  <a:srgbClr val="FFFFFF"/>
                </a:solidFill>
              </a:rPr>
              <a:t>Ukazovateľ </a:t>
            </a:r>
            <a:r>
              <a:rPr lang="sk-SK" sz="2000" spc="-1" dirty="0">
                <a:solidFill>
                  <a:srgbClr val="FFFFFF"/>
                </a:solidFill>
              </a:rPr>
              <a:t>vyjadruje pomer objektov evidencie, ktoré sú v informačných systémoch verejnej správy a sú prístupné vo forme otvorených údajov, vo vzťahu k celkovému počtu objektov evidencie. </a:t>
            </a:r>
            <a:endParaRPr lang="sk-SK" sz="2000" spc="-1" dirty="0" smtClean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endParaRPr lang="sk-SK" sz="2000" spc="-1" dirty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r>
              <a:rPr lang="sk-SK" sz="2000" spc="-1" dirty="0">
                <a:solidFill>
                  <a:srgbClr val="FFFFFF"/>
                </a:solidFill>
              </a:rPr>
              <a:t>V súčasnosti vieme merať počet objektov evidencie (</a:t>
            </a:r>
            <a:r>
              <a:rPr lang="sk-SK" sz="2000" spc="-1" dirty="0" err="1">
                <a:solidFill>
                  <a:srgbClr val="FFFFFF"/>
                </a:solidFill>
              </a:rPr>
              <a:t>datasetov</a:t>
            </a:r>
            <a:r>
              <a:rPr lang="sk-SK" sz="2000" spc="-1" dirty="0">
                <a:solidFill>
                  <a:srgbClr val="FFFFFF"/>
                </a:solidFill>
              </a:rPr>
              <a:t>) publikovaných na data.gov.sk. Aby bolo možné určiť percento je potrebné identifikovať celkový počet relevantných objektov evidencie. </a:t>
            </a:r>
            <a:endParaRPr lang="sk-SK" sz="2000" spc="-1" dirty="0" smtClean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endParaRPr lang="sk-SK" sz="2000" spc="-1" dirty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r>
              <a:rPr lang="sk-SK" sz="2000" spc="-1" dirty="0" smtClean="0">
                <a:solidFill>
                  <a:srgbClr val="FFFFFF"/>
                </a:solidFill>
              </a:rPr>
              <a:t>V </a:t>
            </a:r>
            <a:r>
              <a:rPr lang="sk-SK" sz="2000" spc="-1" dirty="0">
                <a:solidFill>
                  <a:srgbClr val="FFFFFF"/>
                </a:solidFill>
              </a:rPr>
              <a:t>rámci plnenia úlohy B.13. uznesenia vlády SR 346/2017, kde povinné osoby vypracúvajú každoročne harmonogram sprístupňovania </a:t>
            </a:r>
            <a:r>
              <a:rPr lang="sk-SK" sz="2000" spc="-1" dirty="0" err="1">
                <a:solidFill>
                  <a:srgbClr val="FFFFFF"/>
                </a:solidFill>
              </a:rPr>
              <a:t>datasetov</a:t>
            </a:r>
            <a:r>
              <a:rPr lang="sk-SK" sz="2000" spc="-1" dirty="0">
                <a:solidFill>
                  <a:srgbClr val="FFFFFF"/>
                </a:solidFill>
              </a:rPr>
              <a:t>. Preto je potrebné, aby povinné osoby v harmonograme a hlásení k B.11. uvádzali aj celkový počet objektov evidencie.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52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CustomShape 2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CustomShape 3"/>
          <p:cNvSpPr/>
          <p:nvPr/>
        </p:nvSpPr>
        <p:spPr>
          <a:xfrm>
            <a:off x="2160000" y="432000"/>
            <a:ext cx="899460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6. Iné: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b="0" u="sng" strike="noStrike" spc="-1" dirty="0">
                <a:solidFill>
                  <a:srgbClr val="FFFFFF"/>
                </a:solidFill>
                <a:latin typeface="Arial"/>
              </a:rPr>
              <a:t>1. </a:t>
            </a:r>
            <a:r>
              <a:rPr lang="sk-SK" sz="1800" b="0" u="sng" strike="noStrike" spc="-1" dirty="0">
                <a:solidFill>
                  <a:srgbClr val="FFFFFF"/>
                </a:solidFill>
                <a:latin typeface="Arial"/>
              </a:rPr>
              <a:t>Zdieľaný </a:t>
            </a:r>
            <a:r>
              <a:rPr lang="sk-SK" sz="1800" b="0" u="sng" strike="noStrike" spc="-1" dirty="0" err="1">
                <a:solidFill>
                  <a:srgbClr val="FFFFFF"/>
                </a:solidFill>
                <a:latin typeface="Arial"/>
              </a:rPr>
              <a:t>folder</a:t>
            </a:r>
            <a:r>
              <a:rPr lang="sk-SK" sz="1800" b="0" u="sng" strike="noStrike" spc="-1" dirty="0">
                <a:solidFill>
                  <a:srgbClr val="FFFFFF"/>
                </a:solidFill>
                <a:latin typeface="Arial"/>
              </a:rPr>
              <a:t>:</a:t>
            </a:r>
            <a:endParaRPr lang="sk-SK" sz="1800" b="0" u="sng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  <a:hlinkClick r:id="rId3"/>
              </a:rPr>
              <a:t>https://drive.google.com/drive/folders/1htkLkndUppCv469v6WZFwL7LBK9CUj9w?usp=sharing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Obsahuje prezentácie a ďalšie materiály zo zasadnutí Lepšie dáta 2H/2018 +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u="sng" strike="noStrike" spc="-1" dirty="0">
                <a:solidFill>
                  <a:srgbClr val="FFFFFF"/>
                </a:solidFill>
                <a:latin typeface="Arial"/>
              </a:rPr>
              <a:t>2. Doplnené materiály a zápisy z predchádzajúcich zasadnutí Lepšie dáta</a:t>
            </a:r>
            <a:r>
              <a:rPr lang="sk-SK" sz="1800" b="0" u="sng" strike="noStrike" spc="-1" dirty="0" smtClean="0">
                <a:solidFill>
                  <a:srgbClr val="FFFFFF"/>
                </a:solidFill>
                <a:latin typeface="Arial"/>
              </a:rPr>
              <a:t>:</a:t>
            </a:r>
          </a:p>
          <a:p>
            <a:pPr>
              <a:lnSpc>
                <a:spcPct val="93000"/>
              </a:lnSpc>
            </a:pPr>
            <a:endParaRPr lang="sk-SK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pc="-1" dirty="0">
                <a:solidFill>
                  <a:srgbClr val="000000"/>
                </a:solidFill>
                <a:hlinkClick r:id="rId4"/>
              </a:rPr>
              <a:t>https://</a:t>
            </a:r>
            <a:r>
              <a:rPr lang="sk-SK" spc="-1" dirty="0" smtClean="0">
                <a:solidFill>
                  <a:srgbClr val="000000"/>
                </a:solidFill>
                <a:hlinkClick r:id="rId4"/>
              </a:rPr>
              <a:t>sp.finance.gov.sk/lepsie-data/SitePages/Domov.aspx</a:t>
            </a:r>
            <a:r>
              <a:rPr lang="sk-SK" spc="-1" dirty="0" smtClean="0">
                <a:solidFill>
                  <a:srgbClr val="000000"/>
                </a:solidFill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Obsahuje prezentácie a ďalšie materiály zo zasadnutí Lepšie dáta 2H/2018 -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u="sng" strike="noStrike" spc="-1" dirty="0">
                <a:solidFill>
                  <a:srgbClr val="FFFFFF"/>
                </a:solidFill>
                <a:latin typeface="Arial"/>
              </a:rPr>
              <a:t>3. Členovia pracovných skupín:</a:t>
            </a:r>
            <a:endParaRPr lang="sk-SK" sz="1800" b="0" u="sng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  <a:hlinkClick r:id="rId5"/>
              </a:rPr>
              <a:t>https://docs.google.com/spreadsheets/d/1l7WWzvCnc1KZfiNeuP-mnyY9C4mzxQh6sWhqM5SAmJ0/edit#gid=0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4. Zdieľané </a:t>
            </a:r>
            <a:r>
              <a:rPr lang="sk-SK" sz="1800" b="0" strike="noStrike" spc="-1" dirty="0" err="1">
                <a:solidFill>
                  <a:srgbClr val="FFFFFF"/>
                </a:solidFill>
                <a:latin typeface="Arial"/>
              </a:rPr>
              <a:t>foldre</a:t>
            </a: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pracovných </a:t>
            </a:r>
            <a:r>
              <a:rPr lang="sk-SK" sz="1800" b="0" strike="noStrike" spc="-1" dirty="0" smtClean="0">
                <a:solidFill>
                  <a:srgbClr val="FFFFFF"/>
                </a:solidFill>
                <a:latin typeface="Arial"/>
              </a:rPr>
              <a:t>podskupín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CustomShape 2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CustomShape 3"/>
          <p:cNvSpPr/>
          <p:nvPr/>
        </p:nvSpPr>
        <p:spPr>
          <a:xfrm>
            <a:off x="2160000" y="432000"/>
            <a:ext cx="899460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6. Iné: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5. Stretnutie dátových kurátorov: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 smtClean="0">
                <a:solidFill>
                  <a:srgbClr val="FFFFFF"/>
                </a:solidFill>
                <a:latin typeface="Arial"/>
              </a:rPr>
              <a:t>11.12.2018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6. Stretnutie analytických jednotiek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 smtClean="0">
                <a:solidFill>
                  <a:srgbClr val="FFFFFF"/>
                </a:solidFill>
                <a:latin typeface="Arial"/>
              </a:rPr>
              <a:t>XX.XX.2019</a:t>
            </a:r>
          </a:p>
          <a:p>
            <a:endParaRPr lang="sk-SK" spc="-1" dirty="0">
              <a:solidFill>
                <a:srgbClr val="FFFFFF"/>
              </a:solidFill>
              <a:latin typeface="Arial"/>
            </a:endParaRPr>
          </a:p>
          <a:p>
            <a:r>
              <a:rPr lang="sk-SK" sz="1800" b="0" strike="noStrike" spc="-1" dirty="0" smtClean="0">
                <a:solidFill>
                  <a:srgbClr val="FFFFFF"/>
                </a:solidFill>
                <a:latin typeface="Arial"/>
              </a:rPr>
              <a:t>7. </a:t>
            </a:r>
            <a:r>
              <a:rPr lang="sk-SK" spc="-1" dirty="0" smtClean="0">
                <a:solidFill>
                  <a:srgbClr val="FFFFFF"/>
                </a:solidFill>
                <a:latin typeface="Arial"/>
              </a:rPr>
              <a:t>Stretnutie PS Lepšie dáta:</a:t>
            </a:r>
          </a:p>
          <a:p>
            <a:endParaRPr lang="sk-SK" sz="1800" b="0" strike="noStrike" spc="-1" dirty="0">
              <a:solidFill>
                <a:srgbClr val="FFFFFF"/>
              </a:solidFill>
              <a:latin typeface="Arial"/>
            </a:endParaRPr>
          </a:p>
          <a:p>
            <a:r>
              <a:rPr lang="sk-SK" spc="-1" dirty="0" smtClean="0">
                <a:solidFill>
                  <a:srgbClr val="FFFFFF"/>
                </a:solidFill>
                <a:latin typeface="Arial"/>
              </a:rPr>
              <a:t>XX.XX.2019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TextShape 1"/>
          <p:cNvSpPr txBox="1"/>
          <p:nvPr/>
        </p:nvSpPr>
        <p:spPr>
          <a:xfrm>
            <a:off x="2079360" y="1549080"/>
            <a:ext cx="8032680" cy="2855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</a:pPr>
            <a:r>
              <a:rPr lang="en-US" sz="19900" b="0" strike="noStrike" spc="-1">
                <a:solidFill>
                  <a:srgbClr val="263C80"/>
                </a:solidFill>
                <a:latin typeface="Arial Black"/>
              </a:rPr>
              <a:t>DÁTA</a:t>
            </a:r>
            <a:endParaRPr lang="sk-SK" sz="199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408" name="CustomShape 2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CustomShape 3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" name="CustomShape 4"/>
          <p:cNvSpPr/>
          <p:nvPr/>
        </p:nvSpPr>
        <p:spPr>
          <a:xfrm>
            <a:off x="1081080" y="446040"/>
            <a:ext cx="1008072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>
                <a:solidFill>
                  <a:srgbClr val="FFFFFF"/>
                </a:solidFill>
                <a:latin typeface="Arial"/>
              </a:rPr>
              <a:t>Záver: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>
                <a:solidFill>
                  <a:srgbClr val="FFFFFF"/>
                </a:solidFill>
                <a:latin typeface="Arial"/>
              </a:rPr>
              <a:t>Úlohy: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>
                <a:solidFill>
                  <a:srgbClr val="FFFFFF"/>
                </a:solidFill>
                <a:latin typeface="Arial"/>
              </a:rPr>
              <a:t>1. 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>
                <a:solidFill>
                  <a:srgbClr val="FFFFFF"/>
                </a:solidFill>
                <a:latin typeface="Arial"/>
              </a:rPr>
              <a:t>Ďalšie stretnutie: ……...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CA8111DA4157847AB3D28A315D6E359" ma:contentTypeVersion="1" ma:contentTypeDescription="Umožňuje vytvoriť nový dokument." ma:contentTypeScope="" ma:versionID="1432a405dbc178c3fef641232c2ddf8a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CTYWSUCD3UHA-699772915-137</_dlc_DocId>
    <_dlc_DocIdUrl xmlns="af457a4c-de28-4d38-bda9-e56a61b168cd">
      <Url>https://sp1.prod.metais.local/lepsie-data/_layouts/15/DocIdRedir.aspx?ID=CTYWSUCD3UHA-699772915-137</Url>
      <Description>CTYWSUCD3UHA-699772915-137</Description>
    </_dlc_DocIdUrl>
  </documentManagement>
</p:properties>
</file>

<file path=customXml/itemProps1.xml><?xml version="1.0" encoding="utf-8"?>
<ds:datastoreItem xmlns:ds="http://schemas.openxmlformats.org/officeDocument/2006/customXml" ds:itemID="{26AE0CA8-5DD1-419D-832D-AA87647C789D}"/>
</file>

<file path=customXml/itemProps2.xml><?xml version="1.0" encoding="utf-8"?>
<ds:datastoreItem xmlns:ds="http://schemas.openxmlformats.org/officeDocument/2006/customXml" ds:itemID="{361FC55A-EF09-4699-8421-8C6C0B514581}"/>
</file>

<file path=customXml/itemProps3.xml><?xml version="1.0" encoding="utf-8"?>
<ds:datastoreItem xmlns:ds="http://schemas.openxmlformats.org/officeDocument/2006/customXml" ds:itemID="{02995335-93B3-4393-A24A-27D9C61A2AE9}"/>
</file>

<file path=customXml/itemProps4.xml><?xml version="1.0" encoding="utf-8"?>
<ds:datastoreItem xmlns:ds="http://schemas.openxmlformats.org/officeDocument/2006/customXml" ds:itemID="{CFAB90B4-FD15-4B3E-BB07-A9CC8E7FC8B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3126952</TotalTime>
  <Words>309</Words>
  <Application>Microsoft Office PowerPoint</Application>
  <PresentationFormat>Vlastná</PresentationFormat>
  <Paragraphs>109</Paragraphs>
  <Slides>7</Slides>
  <Notes>6</Notes>
  <HiddenSlides>0</HiddenSlides>
  <MMClips>0</MMClips>
  <ScaleCrop>false</ScaleCrop>
  <HeadingPairs>
    <vt:vector size="6" baseType="variant">
      <vt:variant>
        <vt:lpstr>Použité písma</vt:lpstr>
      </vt:variant>
      <vt:variant>
        <vt:i4>9</vt:i4>
      </vt:variant>
      <vt:variant>
        <vt:lpstr>Motív</vt:lpstr>
      </vt:variant>
      <vt:variant>
        <vt:i4>8</vt:i4>
      </vt:variant>
      <vt:variant>
        <vt:lpstr>Nadpisy snímok</vt:lpstr>
      </vt:variant>
      <vt:variant>
        <vt:i4>7</vt:i4>
      </vt:variant>
    </vt:vector>
  </HeadingPairs>
  <TitlesOfParts>
    <vt:vector size="24" baseType="lpstr">
      <vt:lpstr>Microsoft YaHei</vt:lpstr>
      <vt:lpstr>Arial</vt:lpstr>
      <vt:lpstr>Arial Black</vt:lpstr>
      <vt:lpstr>Asap</vt:lpstr>
      <vt:lpstr>DejaVu Sans</vt:lpstr>
      <vt:lpstr>Lucida Sans Unicode</vt:lpstr>
      <vt:lpstr>Roboto</vt:lpstr>
      <vt:lpstr>Roboto Regular</vt:lpstr>
      <vt:lpstr>Times New Roman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subject/>
  <dc:creator>Milan Andrejkovič</dc:creator>
  <dc:description/>
  <cp:lastModifiedBy>Milan Andrejkovič</cp:lastModifiedBy>
  <cp:revision>15</cp:revision>
  <dcterms:modified xsi:type="dcterms:W3CDTF">2018-12-04T07:45:33Z</dcterms:modified>
  <dc:language>sk-SK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c10f4076-1a84-4171-b4f4-8aee4f148932</vt:lpwstr>
  </property>
</Properties>
</file>