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17"/>
  </p:notesMasterIdLst>
  <p:sldIdLst>
    <p:sldId id="256" r:id="rId9"/>
    <p:sldId id="257" r:id="rId10"/>
    <p:sldId id="263" r:id="rId11"/>
    <p:sldId id="265" r:id="rId12"/>
    <p:sldId id="266" r:id="rId13"/>
    <p:sldId id="268" r:id="rId14"/>
    <p:sldId id="269" r:id="rId15"/>
    <p:sldId id="267" r:id="rId16"/>
  </p:sldIdLst>
  <p:sldSz cx="12193588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customXml" Target="../customXml/item2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8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06280" y="812880"/>
            <a:ext cx="5343480" cy="4006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pre presun snímky</a:t>
            </a: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920" cy="4809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200" b="0" strike="noStrike" spc="-1">
                <a:solidFill>
                  <a:srgbClr val="000000"/>
                </a:solidFill>
                <a:latin typeface="Times New Roman"/>
              </a:rPr>
              <a:t>Kliknúť pre úpravu formátu poznámok</a:t>
            </a:r>
          </a:p>
        </p:txBody>
      </p:sp>
      <p:sp>
        <p:nvSpPr>
          <p:cNvPr id="386" name="PlaceHolder 4"/>
          <p:cNvSpPr>
            <a:spLocks noGrp="1"/>
          </p:cNvSpPr>
          <p:nvPr>
            <p:ph type="hdr"/>
          </p:nvPr>
        </p:nvSpPr>
        <p:spPr>
          <a:xfrm>
            <a:off x="0" y="0"/>
            <a:ext cx="3279600" cy="533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dt"/>
          </p:nvPr>
        </p:nvSpPr>
        <p:spPr>
          <a:xfrm>
            <a:off x="4277880" y="0"/>
            <a:ext cx="3279960" cy="53352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ftr"/>
          </p:nvPr>
        </p:nvSpPr>
        <p:spPr>
          <a:xfrm>
            <a:off x="0" y="10156680"/>
            <a:ext cx="327960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&lt;päta&gt;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sldNum"/>
          </p:nvPr>
        </p:nvSpPr>
        <p:spPr>
          <a:xfrm>
            <a:off x="4277880" y="10156680"/>
            <a:ext cx="327996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5D3899EC-D763-4031-A9E0-2CB198DC2BAA}" type="slidenum"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‹#›</a:t>
            </a:fld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481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2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71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3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7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4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2624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5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054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6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706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7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243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8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734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1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1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2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2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Obrázok 1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Obrázok 4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0" y="4281480"/>
            <a:ext cx="12192120" cy="25765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7272000" y="4867200"/>
            <a:ext cx="4233960" cy="41317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8" name="Line 6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Obrázok 8"/>
          <p:cNvPicPr/>
          <p:nvPr/>
        </p:nvPicPr>
        <p:blipFill>
          <a:blip r:embed="rId17"/>
          <a:stretch/>
        </p:blipFill>
        <p:spPr>
          <a:xfrm>
            <a:off x="490680" y="4938840"/>
            <a:ext cx="3284280" cy="59688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ok 46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" name="Obrázok 48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53" name="CustomShape 5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4" name="Obrázok 5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5" name="CustomShape 6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Line 7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Line 8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Line 9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Obrázok 95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8" name="Obrázok 97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title"/>
          </p:nvPr>
        </p:nvSpPr>
        <p:spPr>
          <a:xfrm>
            <a:off x="849240" y="363240"/>
            <a:ext cx="10514160" cy="5144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792440" y="894960"/>
            <a:ext cx="862776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103" name="CustomShape 6"/>
          <p:cNvSpPr/>
          <p:nvPr/>
        </p:nvSpPr>
        <p:spPr>
          <a:xfrm>
            <a:off x="4264200" y="1955880"/>
            <a:ext cx="3551040" cy="3551040"/>
          </a:xfrm>
          <a:prstGeom prst="ellipse">
            <a:avLst/>
          </a:pr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7"/>
          <p:cNvSpPr/>
          <p:nvPr/>
        </p:nvSpPr>
        <p:spPr>
          <a:xfrm>
            <a:off x="704880" y="1955880"/>
            <a:ext cx="3551040" cy="3551040"/>
          </a:xfrm>
          <a:prstGeom prst="ellipse">
            <a:avLst/>
          </a:prstGeom>
          <a:noFill/>
          <a:ln w="127080">
            <a:solidFill>
              <a:srgbClr val="80808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8"/>
          <p:cNvSpPr/>
          <p:nvPr/>
        </p:nvSpPr>
        <p:spPr>
          <a:xfrm>
            <a:off x="-2841840" y="1264680"/>
            <a:ext cx="7096320" cy="8484120"/>
          </a:xfrm>
          <a:custGeom>
            <a:avLst/>
            <a:gdLst/>
            <a:ahLst/>
            <a:cxnLst/>
            <a:rect l="0" t="0" r="r" b="b"/>
            <a:pathLst>
              <a:path w="9857" h="9884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</a:path>
            </a:pathLst>
          </a:custGeom>
          <a:noFill/>
          <a:ln w="127080">
            <a:solidFill>
              <a:srgbClr val="BFBFB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9"/>
          <p:cNvSpPr/>
          <p:nvPr/>
        </p:nvSpPr>
        <p:spPr>
          <a:xfrm rot="10800000">
            <a:off x="4267080" y="-2282040"/>
            <a:ext cx="7096320" cy="8484840"/>
          </a:xfrm>
          <a:custGeom>
            <a:avLst/>
            <a:gdLst/>
            <a:ahLst/>
            <a:cxnLst/>
            <a:rect l="0" t="0" r="r" b="b"/>
            <a:pathLst>
              <a:path w="9857" h="9885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  <a:lnTo>
                  <a:pt x="0" y="9884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</a:path>
            </a:pathLst>
          </a:cu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10"/>
          <p:cNvSpPr/>
          <p:nvPr/>
        </p:nvSpPr>
        <p:spPr>
          <a:xfrm>
            <a:off x="7812000" y="1955880"/>
            <a:ext cx="3551400" cy="3551040"/>
          </a:xfrm>
          <a:prstGeom prst="ellipse">
            <a:avLst/>
          </a:pr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11"/>
          <p:cNvSpPr/>
          <p:nvPr/>
        </p:nvSpPr>
        <p:spPr>
          <a:xfrm>
            <a:off x="4265640" y="1264680"/>
            <a:ext cx="7095600" cy="8484120"/>
          </a:xfrm>
          <a:custGeom>
            <a:avLst/>
            <a:gdLst/>
            <a:ahLst/>
            <a:cxnLst/>
            <a:rect l="0" t="0" r="r" b="b"/>
            <a:pathLst>
              <a:path w="9856" h="9884"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</a:path>
            </a:pathLst>
          </a:cu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Obrázok 144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Obrázok 146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48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Obrázok 149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0" y="0"/>
            <a:ext cx="4703760" cy="6858000"/>
          </a:xfrm>
          <a:custGeom>
            <a:avLst/>
            <a:gdLst/>
            <a:ahLst/>
            <a:cxnLst/>
            <a:rect l="0" t="0" r="r" b="b"/>
            <a:pathLst>
              <a:path w="13068" h="19052">
                <a:moveTo>
                  <a:pt x="0" y="0"/>
                </a:moveTo>
                <a:lnTo>
                  <a:pt x="9800" y="0"/>
                </a:lnTo>
                <a:lnTo>
                  <a:pt x="13067" y="9525"/>
                </a:lnTo>
                <a:lnTo>
                  <a:pt x="9800" y="19051"/>
                </a:lnTo>
                <a:lnTo>
                  <a:pt x="0" y="1905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5"/>
          <p:cNvSpPr/>
          <p:nvPr/>
        </p:nvSpPr>
        <p:spPr>
          <a:xfrm flipH="1">
            <a:off x="-1800" y="186696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Line 6"/>
          <p:cNvSpPr/>
          <p:nvPr/>
        </p:nvSpPr>
        <p:spPr>
          <a:xfrm flipH="1">
            <a:off x="3693960" y="2776680"/>
            <a:ext cx="339840" cy="144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Line 7"/>
          <p:cNvSpPr/>
          <p:nvPr/>
        </p:nvSpPr>
        <p:spPr>
          <a:xfrm flipH="1">
            <a:off x="639720" y="5045040"/>
            <a:ext cx="339840" cy="180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553680" y="2109960"/>
            <a:ext cx="34750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pic>
        <p:nvPicPr>
          <p:cNvPr id="156" name="Obrázok 155"/>
          <p:cNvPicPr/>
          <p:nvPr/>
        </p:nvPicPr>
        <p:blipFill>
          <a:blip r:embed="rId17"/>
          <a:stretch/>
        </p:blipFill>
        <p:spPr>
          <a:xfrm>
            <a:off x="554040" y="528480"/>
            <a:ext cx="2894040" cy="525600"/>
          </a:xfrm>
          <a:prstGeom prst="rect">
            <a:avLst/>
          </a:prstGeom>
          <a:ln>
            <a:noFill/>
          </a:ln>
        </p:spPr>
      </p:pic>
      <p:sp>
        <p:nvSpPr>
          <p:cNvPr id="157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Obrázok 193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95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6" name="Obrázok 195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Obrázok 198"/>
          <p:cNvPicPr/>
          <p:nvPr/>
        </p:nvPicPr>
        <p:blipFill>
          <a:blip r:embed="rId16"/>
          <a:srcRect t="11211" b="1121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00" name="CustomShape 4"/>
          <p:cNvSpPr/>
          <p:nvPr/>
        </p:nvSpPr>
        <p:spPr>
          <a:xfrm>
            <a:off x="838080" y="1187280"/>
            <a:ext cx="3963960" cy="195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Ďakujem </a:t>
            </a:r>
            <a:r>
              <a:t/>
            </a:r>
            <a:br/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za pozornosť</a:t>
            </a:r>
            <a:endParaRPr lang="sk-SK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Line 5"/>
          <p:cNvSpPr/>
          <p:nvPr/>
        </p:nvSpPr>
        <p:spPr>
          <a:xfrm flipH="1">
            <a:off x="-1800" y="363060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6"/>
          <p:cNvSpPr/>
          <p:nvPr/>
        </p:nvSpPr>
        <p:spPr>
          <a:xfrm flipH="1">
            <a:off x="7889760" y="1384200"/>
            <a:ext cx="339840" cy="180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Line 7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PlaceHolder 8"/>
          <p:cNvSpPr>
            <a:spLocks noGrp="1"/>
          </p:cNvSpPr>
          <p:nvPr>
            <p:ph type="body"/>
          </p:nvPr>
        </p:nvSpPr>
        <p:spPr>
          <a:xfrm>
            <a:off x="838080" y="5510160"/>
            <a:ext cx="34768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05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Obrázok 241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4" name="Obrázok 24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45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Obrázok 246"/>
          <p:cNvPicPr/>
          <p:nvPr/>
        </p:nvPicPr>
        <p:blipFill>
          <a:blip r:embed="rId16"/>
          <a:srcRect l="5972" r="5972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48" name="Line 4"/>
          <p:cNvSpPr/>
          <p:nvPr/>
        </p:nvSpPr>
        <p:spPr>
          <a:xfrm flipH="1">
            <a:off x="5748120" y="6829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157280" y="4730760"/>
            <a:ext cx="3876840" cy="4667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50" name="CustomShape 6"/>
          <p:cNvSpPr/>
          <p:nvPr/>
        </p:nvSpPr>
        <p:spPr>
          <a:xfrm>
            <a:off x="4856040" y="5815080"/>
            <a:ext cx="24796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1400" b="0" strike="noStrike" spc="-1">
                <a:solidFill>
                  <a:srgbClr val="263C80"/>
                </a:solidFill>
                <a:latin typeface="Asap"/>
              </a:rPr>
              <a:t>www.vicepremier.gov.sk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Obrázok 250"/>
          <p:cNvPicPr/>
          <p:nvPr/>
        </p:nvPicPr>
        <p:blipFill>
          <a:blip r:embed="rId17"/>
          <a:stretch/>
        </p:blipFill>
        <p:spPr>
          <a:xfrm>
            <a:off x="5637240" y="760320"/>
            <a:ext cx="919080" cy="871560"/>
          </a:xfrm>
          <a:prstGeom prst="rect">
            <a:avLst/>
          </a:prstGeom>
          <a:ln>
            <a:noFill/>
          </a:ln>
        </p:spPr>
      </p:pic>
      <p:sp>
        <p:nvSpPr>
          <p:cNvPr id="252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Obrázok 288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1" name="Obrázok 290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2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5" name="Obrázok 294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6" name="PlaceHolder 5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297" name="PlaceHolder 6"/>
          <p:cNvSpPr>
            <a:spLocks noGrp="1"/>
          </p:cNvSpPr>
          <p:nvPr>
            <p:ph type="body"/>
          </p:nvPr>
        </p:nvSpPr>
        <p:spPr>
          <a:xfrm>
            <a:off x="837720" y="1825560"/>
            <a:ext cx="518004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98" name="CustomShape 7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Line 8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Line 9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10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Obrázok 337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0" name="Obrázok 339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41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Line 4"/>
          <p:cNvSpPr/>
          <p:nvPr/>
        </p:nvSpPr>
        <p:spPr>
          <a:xfrm>
            <a:off x="1459080" y="3459240"/>
            <a:ext cx="9272520" cy="1440"/>
          </a:xfrm>
          <a:prstGeom prst="line">
            <a:avLst/>
          </a:prstGeom>
          <a:ln w="12600">
            <a:solidFill>
              <a:srgbClr val="263C80"/>
            </a:solidFill>
            <a:custDash>
              <a:ds d="100000" sp="1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5"/>
          <p:cNvSpPr/>
          <p:nvPr/>
        </p:nvSpPr>
        <p:spPr>
          <a:xfrm>
            <a:off x="0" y="0"/>
            <a:ext cx="12192120" cy="2298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k-SK" sz="1600" b="0" strike="noStrike" spc="-1">
                <a:solidFill>
                  <a:srgbClr val="263C80"/>
                </a:solidFill>
                <a:latin typeface="Roboto Regular"/>
              </a:rPr>
              <a:t>Insert Image</a:t>
            </a:r>
            <a:endParaRPr lang="sk-SK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880560" y="5067000"/>
            <a:ext cx="2249640" cy="218628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838080" y="348840"/>
            <a:ext cx="10514160" cy="793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CustomShape 2"/>
          <p:cNvSpPr/>
          <p:nvPr/>
        </p:nvSpPr>
        <p:spPr>
          <a:xfrm>
            <a:off x="6167692" y="5258904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 dirty="0" smtClean="0">
                <a:solidFill>
                  <a:schemeClr val="bg1"/>
                </a:solidFill>
                <a:latin typeface="Asap"/>
              </a:rPr>
              <a:t>11.12.2018 </a:t>
            </a:r>
            <a:r>
              <a:rPr lang="en-US" sz="2800" b="0" strike="noStrike" spc="-1" dirty="0">
                <a:solidFill>
                  <a:schemeClr val="bg1"/>
                </a:solidFill>
                <a:latin typeface="Asap"/>
              </a:rPr>
              <a:t>– 13:00</a:t>
            </a:r>
            <a:endParaRPr lang="sk-SK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6167692" y="5630424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 dirty="0">
                <a:solidFill>
                  <a:schemeClr val="bg1"/>
                </a:solidFill>
                <a:latin typeface="Asap"/>
              </a:rPr>
              <a:t>ÚPPVII/ </a:t>
            </a:r>
            <a:r>
              <a:rPr lang="en-US" sz="2800" b="0" strike="noStrike" spc="-1" dirty="0" err="1">
                <a:solidFill>
                  <a:schemeClr val="bg1"/>
                </a:solidFill>
                <a:latin typeface="Asap"/>
              </a:rPr>
              <a:t>Londýn</a:t>
            </a:r>
            <a:endParaRPr lang="sk-SK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6167692" y="4381824"/>
            <a:ext cx="6194996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spc="-1" dirty="0" err="1" smtClean="0">
                <a:solidFill>
                  <a:schemeClr val="bg1"/>
                </a:solidFill>
                <a:latin typeface="Asap"/>
              </a:rPr>
              <a:t>Pracovn</a:t>
            </a:r>
            <a:r>
              <a:rPr lang="sk-SK" sz="2800" spc="-1" dirty="0" smtClean="0">
                <a:solidFill>
                  <a:schemeClr val="bg1"/>
                </a:solidFill>
                <a:latin typeface="Asap"/>
              </a:rPr>
              <a:t>á podskupina </a:t>
            </a:r>
            <a:br>
              <a:rPr lang="sk-SK" sz="2800" spc="-1" dirty="0" smtClean="0">
                <a:solidFill>
                  <a:schemeClr val="bg1"/>
                </a:solidFill>
                <a:latin typeface="Asap"/>
              </a:rPr>
            </a:br>
            <a:r>
              <a:rPr lang="sk-SK" sz="2800" spc="-1" dirty="0" smtClean="0">
                <a:solidFill>
                  <a:schemeClr val="bg1"/>
                </a:solidFill>
                <a:latin typeface="Asap"/>
              </a:rPr>
              <a:t>1 x a dosť a Referenčné údaje</a:t>
            </a:r>
            <a:endParaRPr lang="sk-SK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170432" y="217440"/>
            <a:ext cx="10771632" cy="58084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800" b="1" strike="noStrike" spc="-1" dirty="0" smtClean="0">
                <a:solidFill>
                  <a:srgbClr val="FFFFFF"/>
                </a:solidFill>
                <a:latin typeface="Arial"/>
              </a:rPr>
              <a:t>Program:  Návrh plánu práce prac. skupiny:</a:t>
            </a:r>
            <a:endParaRPr lang="sk-SK" sz="2800" b="1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300"/>
              </a:spcAft>
            </a:pPr>
            <a:r>
              <a:rPr lang="en-US" sz="2400" b="1" strike="noStrike" spc="-1" dirty="0" smtClean="0">
                <a:solidFill>
                  <a:srgbClr val="FFFFFF"/>
                </a:solidFill>
                <a:latin typeface="Arial"/>
              </a:rPr>
              <a:t>1. </a:t>
            </a:r>
            <a:r>
              <a:rPr lang="sk-SK" sz="2400" b="1" strike="noStrike" spc="-1" dirty="0" smtClean="0">
                <a:solidFill>
                  <a:srgbClr val="FFFFFF"/>
                </a:solidFill>
                <a:latin typeface="Arial"/>
              </a:rPr>
              <a:t>Legislatíva a metodika </a:t>
            </a:r>
            <a:r>
              <a:rPr lang="sk-SK" strike="noStrike" spc="-1" dirty="0" smtClean="0">
                <a:solidFill>
                  <a:srgbClr val="FF0000"/>
                </a:solidFill>
                <a:latin typeface="Arial"/>
              </a:rPr>
              <a:t>(Poskytovanie vstupov pre podskupinu k Zákonu o dátach)</a:t>
            </a:r>
            <a:r>
              <a:rPr lang="sk-SK" sz="2400" b="1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revízia aktuálneho legislatívneho stavu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aplikačné problémy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Vyhlášky / metodiky k vyhlasovaniu referenčných údajov a registrov a ku riadeniu kvality dát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300"/>
              </a:spcAft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2. Kandidáti na referenčné údaje a registre </a:t>
            </a:r>
            <a:r>
              <a:rPr lang="sk-SK" spc="-1" dirty="0" smtClean="0">
                <a:solidFill>
                  <a:srgbClr val="FF0000"/>
                </a:solidFill>
                <a:latin typeface="Arial"/>
              </a:rPr>
              <a:t>(Vstupy pre Plán vyhlasovania RR a CDM)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identifikácia evidovaných technických a iných požiadaviek na referenčné registre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b="0" strike="noStrike" spc="-1" dirty="0" err="1" smtClean="0">
                <a:solidFill>
                  <a:srgbClr val="FFFFFF"/>
                </a:solidFill>
                <a:latin typeface="Arial"/>
              </a:rPr>
              <a:t>quick</a:t>
            </a: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200" b="0" strike="noStrike" spc="-1" dirty="0" err="1" smtClean="0">
                <a:solidFill>
                  <a:srgbClr val="FFFFFF"/>
                </a:solidFill>
                <a:latin typeface="Arial"/>
              </a:rPr>
              <a:t>wins</a:t>
            </a: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 2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projekt dátovej integrácie</a:t>
            </a:r>
            <a:endParaRPr lang="sk-SK" sz="22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300"/>
              </a:spcAft>
            </a:pPr>
            <a:r>
              <a:rPr lang="sk-SK" sz="2400" b="1" spc="-1" dirty="0" smtClean="0">
                <a:solidFill>
                  <a:schemeClr val="bg1"/>
                </a:solidFill>
                <a:latin typeface="Arial"/>
              </a:rPr>
              <a:t>3. Kvalita údajov súvisiaca s registrami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návrh </a:t>
            </a:r>
            <a:r>
              <a:rPr lang="sk-SK" sz="2200" spc="-1" dirty="0">
                <a:solidFill>
                  <a:srgbClr val="FFFFFF"/>
                </a:solidFill>
                <a:latin typeface="Arial"/>
              </a:rPr>
              <a:t>doporučení pre riadenie kvality údajov a postupov pre trvalú udržateľnosť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949248" y="455184"/>
            <a:ext cx="10252152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 marL="457200" indent="-457200">
              <a:lnSpc>
                <a:spcPct val="93000"/>
              </a:lnSpc>
              <a:buAutoNum type="arabicPeriod"/>
            </a:pPr>
            <a:r>
              <a:rPr lang="sk-SK" sz="2800" b="1" strike="noStrike" spc="-1" dirty="0" smtClean="0">
                <a:solidFill>
                  <a:srgbClr val="FFFFFF"/>
                </a:solidFill>
                <a:latin typeface="Arial"/>
              </a:rPr>
              <a:t>Legislatíva a metodika</a:t>
            </a:r>
          </a:p>
          <a:p>
            <a:pPr>
              <a:lnSpc>
                <a:spcPct val="93000"/>
              </a:lnSpc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</a:rPr>
              <a:t>Zákon č. 305/2013 </a:t>
            </a:r>
            <a:r>
              <a:rPr lang="sk-SK" sz="2400" dirty="0" smtClean="0">
                <a:solidFill>
                  <a:schemeClr val="bg1"/>
                </a:solidFill>
              </a:rPr>
              <a:t>o </a:t>
            </a:r>
            <a:r>
              <a:rPr lang="sk-SK" sz="2400" dirty="0">
                <a:solidFill>
                  <a:schemeClr val="bg1"/>
                </a:solidFill>
              </a:rPr>
              <a:t>elektronickej podobe výkonu pôsobnosti </a:t>
            </a:r>
            <a:r>
              <a:rPr lang="sk-SK" sz="2400" dirty="0" smtClean="0">
                <a:solidFill>
                  <a:schemeClr val="bg1"/>
                </a:solidFill>
              </a:rPr>
              <a:t>orgánov verejnej </a:t>
            </a:r>
            <a:r>
              <a:rPr lang="sk-SK" sz="2400" dirty="0">
                <a:solidFill>
                  <a:schemeClr val="bg1"/>
                </a:solidFill>
              </a:rPr>
              <a:t>moci </a:t>
            </a:r>
            <a:r>
              <a:rPr lang="sk-SK" sz="2400" dirty="0" smtClean="0">
                <a:solidFill>
                  <a:schemeClr val="bg1"/>
                </a:solidFill>
              </a:rPr>
              <a:t>(Zákon </a:t>
            </a:r>
            <a:r>
              <a:rPr lang="sk-SK" sz="2400" spc="-1" dirty="0" smtClean="0">
                <a:solidFill>
                  <a:schemeClr val="bg1"/>
                </a:solidFill>
              </a:rPr>
              <a:t>o </a:t>
            </a:r>
            <a:r>
              <a:rPr lang="sk-SK" sz="2400" spc="-1" dirty="0" err="1" smtClean="0">
                <a:solidFill>
                  <a:schemeClr val="bg1"/>
                </a:solidFill>
              </a:rPr>
              <a:t>eGovermente</a:t>
            </a:r>
            <a:r>
              <a:rPr lang="sk-SK" sz="2400" spc="-1" dirty="0" smtClean="0">
                <a:solidFill>
                  <a:schemeClr val="bg1"/>
                </a:solidFill>
              </a:rPr>
              <a:t>)   </a:t>
            </a:r>
            <a:r>
              <a:rPr lang="sk-SK" sz="2400" dirty="0" smtClean="0">
                <a:solidFill>
                  <a:schemeClr val="bg1"/>
                </a:solidFill>
              </a:rPr>
              <a:t>- </a:t>
            </a:r>
            <a:r>
              <a:rPr lang="sk-SK" sz="2400" dirty="0" smtClean="0">
                <a:solidFill>
                  <a:srgbClr val="FF0000"/>
                </a:solidFill>
              </a:rPr>
              <a:t>REVÍZIA</a:t>
            </a:r>
            <a:endParaRPr lang="sk-SK" sz="2400" spc="-1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definovanie </a:t>
            </a:r>
            <a:r>
              <a:rPr lang="sk-SK" sz="2200" spc="-1" dirty="0">
                <a:solidFill>
                  <a:srgbClr val="FFFFFF"/>
                </a:solidFill>
              </a:rPr>
              <a:t>základných pojmov </a:t>
            </a:r>
            <a:r>
              <a:rPr lang="sk-SK" sz="2200" spc="-1" dirty="0" smtClean="0">
                <a:solidFill>
                  <a:srgbClr val="FFFFFF"/>
                </a:solidFill>
              </a:rPr>
              <a:t>§3, §10, §17 (referenčné registre, subjekt</a:t>
            </a:r>
            <a:r>
              <a:rPr lang="sk-SK" sz="2200" spc="-1" dirty="0">
                <a:solidFill>
                  <a:srgbClr val="FFFFFF"/>
                </a:solidFill>
              </a:rPr>
              <a:t>, objekt </a:t>
            </a:r>
            <a:r>
              <a:rPr lang="sk-SK" sz="2200" spc="-1" dirty="0" smtClean="0">
                <a:solidFill>
                  <a:srgbClr val="FFFFFF"/>
                </a:solidFill>
              </a:rPr>
              <a:t>evidencie, orgán verejnej moci, modul procesnej integrácie a integrácie údajov, ...),</a:t>
            </a:r>
          </a:p>
          <a:p>
            <a:pPr lvl="1"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Vyhláška (vyhlasovanie </a:t>
            </a:r>
            <a:r>
              <a:rPr lang="sk-SK" sz="2400" spc="-1" dirty="0">
                <a:solidFill>
                  <a:srgbClr val="FFFFFF"/>
                </a:solidFill>
                <a:latin typeface="Arial"/>
              </a:rPr>
              <a:t>referenčných údajov a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registrov)  - </a:t>
            </a:r>
            <a:r>
              <a:rPr lang="sk-SK" sz="2400" spc="-1" dirty="0" smtClean="0">
                <a:solidFill>
                  <a:srgbClr val="FF0000"/>
                </a:solidFill>
                <a:latin typeface="Arial"/>
              </a:rPr>
              <a:t>NOVÉ</a:t>
            </a:r>
            <a:endParaRPr lang="sk-SK" sz="2400" spc="-1" dirty="0">
              <a:solidFill>
                <a:srgbClr val="FF0000"/>
              </a:solidFill>
              <a:latin typeface="Arial"/>
            </a:endParaRP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Postup k zaradeniu do zoznamu RR, zmeny, .... 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Povinnosti správcu referenčného registra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Povinnosti / postavenie dátového kurátora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Povinnosti správcu zdrojového registra pre </a:t>
            </a:r>
            <a:r>
              <a:rPr lang="sk-SK" sz="2200" spc="-1" dirty="0" err="1" smtClean="0">
                <a:solidFill>
                  <a:srgbClr val="FFFFFF"/>
                </a:solidFill>
              </a:rPr>
              <a:t>ref</a:t>
            </a:r>
            <a:r>
              <a:rPr lang="sk-SK" sz="2200" spc="-1" dirty="0" smtClean="0">
                <a:solidFill>
                  <a:srgbClr val="FFFFFF"/>
                </a:solidFill>
              </a:rPr>
              <a:t>. register</a:t>
            </a:r>
          </a:p>
          <a:p>
            <a:pPr marL="342900" indent="-342900">
              <a:lnSpc>
                <a:spcPct val="93000"/>
              </a:lnSpc>
              <a:buFontTx/>
              <a:buChar char="-"/>
            </a:pPr>
            <a:endParaRPr lang="sk-SK" sz="2400" spc="-1" dirty="0" smtClean="0">
              <a:solidFill>
                <a:srgbClr val="FFFFFF"/>
              </a:solidFill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</a:rPr>
              <a:t>Metodické usmernenie pre riadenie kvality údajov  - </a:t>
            </a:r>
            <a:r>
              <a:rPr lang="sk-SK" sz="2400" spc="-1" dirty="0" smtClean="0">
                <a:solidFill>
                  <a:srgbClr val="FF0000"/>
                </a:solidFill>
              </a:rPr>
              <a:t>NOVÉ</a:t>
            </a:r>
            <a:endParaRPr lang="sk-SK" sz="2400" spc="-1" dirty="0">
              <a:solidFill>
                <a:srgbClr val="FF0000"/>
              </a:solidFill>
            </a:endParaRP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34980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 dirty="0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448056" y="446040"/>
            <a:ext cx="11745532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600" b="1" strike="noStrike" spc="-1" dirty="0" smtClean="0">
                <a:solidFill>
                  <a:srgbClr val="FFFFFF"/>
                </a:solidFill>
                <a:latin typeface="Arial"/>
              </a:rPr>
              <a:t>2. Kandidáti na referenčné údaje a registre </a:t>
            </a:r>
          </a:p>
          <a:p>
            <a:pPr>
              <a:lnSpc>
                <a:spcPct val="93000"/>
              </a:lnSpc>
            </a:pPr>
            <a:r>
              <a:rPr lang="sk-SK" sz="2600" b="1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600" b="1" spc="-1" dirty="0" smtClean="0">
                <a:solidFill>
                  <a:srgbClr val="FFFFFF"/>
                </a:solidFill>
                <a:latin typeface="Arial"/>
              </a:rPr>
              <a:t>    </a:t>
            </a:r>
            <a:r>
              <a:rPr lang="sk-SK" sz="2000" strike="noStrike" spc="-1" dirty="0" smtClean="0">
                <a:solidFill>
                  <a:srgbClr val="FF0000"/>
                </a:solidFill>
                <a:latin typeface="Arial"/>
              </a:rPr>
              <a:t>(Vstupy do Plánu vyhlasovania RR a Centrálneho Dátového Modelu)</a:t>
            </a:r>
            <a:endParaRPr lang="sk-SK" sz="2000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600"/>
              </a:spcAft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</a:rPr>
              <a:t>Identifikácia </a:t>
            </a:r>
            <a:r>
              <a:rPr lang="sk-SK" sz="2400" spc="-1" dirty="0">
                <a:solidFill>
                  <a:srgbClr val="FFFFFF"/>
                </a:solidFill>
              </a:rPr>
              <a:t>evidovaných technických a iných požiadaviek na referenčné </a:t>
            </a:r>
            <a:r>
              <a:rPr lang="sk-SK" sz="2400" spc="-1" dirty="0" smtClean="0">
                <a:solidFill>
                  <a:srgbClr val="FFFFFF"/>
                </a:solidFill>
              </a:rPr>
              <a:t>registre. 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požiadavka konzumentov na historické údaje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err="1" smtClean="0">
                <a:solidFill>
                  <a:srgbClr val="FFFFFF"/>
                </a:solidFill>
                <a:latin typeface="Arial"/>
              </a:rPr>
              <a:t>auditovateľnosť</a:t>
            </a: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 transakcií 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end – end šifrovanie údajov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nové možnosti / spôsoby poskytovania údajov pre/z CSRÚ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napojenie zdrojových registrov  ...</a:t>
            </a: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err="1" smtClean="0">
                <a:solidFill>
                  <a:srgbClr val="FFFFFF"/>
                </a:solidFill>
              </a:rPr>
              <a:t>Quick</a:t>
            </a:r>
            <a:r>
              <a:rPr lang="sk-SK" sz="2400" spc="-1" dirty="0" smtClean="0">
                <a:solidFill>
                  <a:srgbClr val="FFFFFF"/>
                </a:solidFill>
              </a:rPr>
              <a:t> </a:t>
            </a:r>
            <a:r>
              <a:rPr lang="sk-SK" sz="2400" spc="-1" dirty="0" err="1" smtClean="0">
                <a:solidFill>
                  <a:srgbClr val="FFFFFF"/>
                </a:solidFill>
              </a:rPr>
              <a:t>wins</a:t>
            </a:r>
            <a:r>
              <a:rPr lang="sk-SK" sz="2400" spc="-1" dirty="0" smtClean="0">
                <a:solidFill>
                  <a:srgbClr val="FFFFFF"/>
                </a:solidFill>
              </a:rPr>
              <a:t> </a:t>
            </a:r>
            <a:r>
              <a:rPr lang="sk-SK" sz="2400" spc="-1" dirty="0">
                <a:solidFill>
                  <a:srgbClr val="FFFFFF"/>
                </a:solidFill>
              </a:rPr>
              <a:t>2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b="0" strike="noStrike" spc="-1" dirty="0" err="1" smtClean="0">
                <a:solidFill>
                  <a:srgbClr val="FFFFFF"/>
                </a:solidFill>
                <a:latin typeface="Arial"/>
              </a:rPr>
              <a:t>Scope</a:t>
            </a: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000" b="0" strike="noStrike" spc="-1" dirty="0" smtClean="0">
                <a:solidFill>
                  <a:srgbClr val="FFFFFF"/>
                </a:solidFill>
                <a:latin typeface="Arial"/>
              </a:rPr>
              <a:t>(potvrdenia o návšteve školy, potvrdenia o nedoplatkoch)</a:t>
            </a:r>
          </a:p>
          <a:p>
            <a:pPr lvl="1">
              <a:lnSpc>
                <a:spcPct val="93000"/>
              </a:lnSpc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spc="-1" dirty="0" smtClean="0">
                <a:solidFill>
                  <a:srgbClr val="FFFFFF"/>
                </a:solidFill>
              </a:rPr>
              <a:t>Projekt </a:t>
            </a:r>
            <a:r>
              <a:rPr lang="sk-SK" sz="2400" spc="-1" dirty="0">
                <a:solidFill>
                  <a:srgbClr val="FFFFFF"/>
                </a:solidFill>
              </a:rPr>
              <a:t>dátovej integrácie</a:t>
            </a:r>
          </a:p>
          <a:p>
            <a:pPr lvl="1">
              <a:lnSpc>
                <a:spcPct val="93000"/>
              </a:lnSpc>
            </a:pPr>
            <a:r>
              <a:rPr lang="sk-SK" sz="2400" spc="-1" dirty="0">
                <a:solidFill>
                  <a:srgbClr val="FFFFFF"/>
                </a:solidFill>
              </a:rPr>
              <a:t>-   </a:t>
            </a:r>
            <a:r>
              <a:rPr lang="sk-SK" sz="2200" spc="-1" dirty="0" err="1" smtClean="0">
                <a:solidFill>
                  <a:srgbClr val="FFFFFF"/>
                </a:solidFill>
              </a:rPr>
              <a:t>scope</a:t>
            </a:r>
            <a:r>
              <a:rPr lang="sk-SK" sz="2200" spc="-1" dirty="0" smtClean="0">
                <a:solidFill>
                  <a:srgbClr val="FFFFFF"/>
                </a:solidFill>
              </a:rPr>
              <a:t> </a:t>
            </a:r>
            <a:r>
              <a:rPr lang="sk-SK" sz="2200" spc="-1" dirty="0">
                <a:solidFill>
                  <a:srgbClr val="FFFFFF"/>
                </a:solidFill>
              </a:rPr>
              <a:t>(</a:t>
            </a:r>
            <a:r>
              <a:rPr lang="sk-SK" sz="2000" spc="-1" dirty="0">
                <a:solidFill>
                  <a:srgbClr val="FFFFFF"/>
                </a:solidFill>
              </a:rPr>
              <a:t>39 nových konzumentov</a:t>
            </a:r>
            <a:r>
              <a:rPr lang="sk-SK" sz="2200" spc="-1" dirty="0">
                <a:solidFill>
                  <a:srgbClr val="FFFFFF"/>
                </a:solidFill>
              </a:rPr>
              <a:t> </a:t>
            </a:r>
            <a:r>
              <a:rPr lang="sk-SK" sz="1600" spc="-1" dirty="0">
                <a:solidFill>
                  <a:srgbClr val="FFFFFF"/>
                </a:solidFill>
              </a:rPr>
              <a:t>(515 </a:t>
            </a:r>
            <a:r>
              <a:rPr lang="sk-SK" sz="1600" spc="-1" dirty="0" err="1">
                <a:solidFill>
                  <a:srgbClr val="FFFFFF"/>
                </a:solidFill>
              </a:rPr>
              <a:t>int</a:t>
            </a:r>
            <a:r>
              <a:rPr lang="sk-SK" sz="1600" spc="-1" dirty="0">
                <a:solidFill>
                  <a:srgbClr val="FFFFFF"/>
                </a:solidFill>
              </a:rPr>
              <a:t>.)</a:t>
            </a:r>
            <a:r>
              <a:rPr lang="sk-SK" sz="2200" spc="-1" dirty="0">
                <a:solidFill>
                  <a:srgbClr val="FFFFFF"/>
                </a:solidFill>
              </a:rPr>
              <a:t>, </a:t>
            </a:r>
            <a:r>
              <a:rPr lang="sk-SK" sz="2000" spc="-1" dirty="0">
                <a:solidFill>
                  <a:srgbClr val="FFFFFF"/>
                </a:solidFill>
              </a:rPr>
              <a:t>31 nových poskytovateľov </a:t>
            </a:r>
            <a:r>
              <a:rPr lang="sk-SK" sz="1600" spc="-1" dirty="0">
                <a:solidFill>
                  <a:srgbClr val="FFFFFF"/>
                </a:solidFill>
              </a:rPr>
              <a:t>(223 </a:t>
            </a:r>
            <a:r>
              <a:rPr lang="sk-SK" sz="1600" spc="-1" dirty="0" err="1">
                <a:solidFill>
                  <a:srgbClr val="FFFFFF"/>
                </a:solidFill>
              </a:rPr>
              <a:t>int</a:t>
            </a:r>
            <a:r>
              <a:rPr lang="sk-SK" sz="1600" spc="-1" dirty="0">
                <a:solidFill>
                  <a:srgbClr val="FFFFFF"/>
                </a:solidFill>
              </a:rPr>
              <a:t>.)</a:t>
            </a:r>
            <a:r>
              <a:rPr lang="sk-SK" sz="2200" spc="-1" dirty="0">
                <a:solidFill>
                  <a:srgbClr val="FFFFFF"/>
                </a:solidFill>
              </a:rPr>
              <a:t>)</a:t>
            </a:r>
          </a:p>
          <a:p>
            <a:pPr lvl="1">
              <a:lnSpc>
                <a:spcPct val="93000"/>
              </a:lnSpc>
            </a:pPr>
            <a:r>
              <a:rPr lang="sk-SK" sz="2200" spc="-1" dirty="0">
                <a:solidFill>
                  <a:srgbClr val="FFFFFF"/>
                </a:solidFill>
              </a:rPr>
              <a:t>- </a:t>
            </a:r>
            <a:r>
              <a:rPr lang="sk-SK" sz="2200" spc="-1" dirty="0" smtClean="0">
                <a:solidFill>
                  <a:srgbClr val="FFFFFF"/>
                </a:solidFill>
              </a:rPr>
              <a:t>  Memorandum </a:t>
            </a:r>
            <a:r>
              <a:rPr lang="sk-SK" sz="2200" spc="-1" dirty="0">
                <a:solidFill>
                  <a:srgbClr val="FFFFFF"/>
                </a:solidFill>
              </a:rPr>
              <a:t>o spolupráci</a:t>
            </a:r>
          </a:p>
          <a:p>
            <a:pPr>
              <a:lnSpc>
                <a:spcPct val="93000"/>
              </a:lnSpc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49494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160834" y="446040"/>
            <a:ext cx="999916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800" b="1" spc="-1" dirty="0" smtClean="0">
                <a:solidFill>
                  <a:srgbClr val="FFFFFF"/>
                </a:solidFill>
                <a:latin typeface="Arial"/>
              </a:rPr>
              <a:t>3. Kvalita údajov súvisiaca s registrami </a:t>
            </a:r>
            <a:r>
              <a:rPr lang="sk-SK" sz="2000" spc="-1" dirty="0" smtClean="0">
                <a:solidFill>
                  <a:srgbClr val="FF0000"/>
                </a:solidFill>
                <a:latin typeface="Arial"/>
              </a:rPr>
              <a:t>(vstupy z merania DQ)</a:t>
            </a:r>
          </a:p>
          <a:p>
            <a:pPr>
              <a:lnSpc>
                <a:spcPct val="93000"/>
              </a:lnSpc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0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k-SK" sz="2400" spc="-1" dirty="0">
                <a:solidFill>
                  <a:srgbClr val="FFFFFF"/>
                </a:solidFill>
              </a:rPr>
              <a:t>návrh doporučení pre riadenie kvality údajov a postupov pre trvalú </a:t>
            </a:r>
            <a:r>
              <a:rPr lang="sk-SK" sz="2400" spc="-1" dirty="0" smtClean="0">
                <a:solidFill>
                  <a:srgbClr val="FFFFFF"/>
                </a:solidFill>
              </a:rPr>
              <a:t>udržateľnosť vo vzťahu k </a:t>
            </a:r>
            <a:r>
              <a:rPr lang="sk-SK" sz="2400" spc="-1" dirty="0" err="1" smtClean="0">
                <a:solidFill>
                  <a:srgbClr val="FFFFFF"/>
                </a:solidFill>
              </a:rPr>
              <a:t>exist</a:t>
            </a:r>
            <a:r>
              <a:rPr lang="sk-SK" sz="2400" spc="-1" dirty="0" smtClean="0">
                <a:solidFill>
                  <a:srgbClr val="FFFFFF"/>
                </a:solidFill>
              </a:rPr>
              <a:t>. a novým RR </a:t>
            </a:r>
            <a:endParaRPr lang="sk-SK" sz="2400" spc="-1" dirty="0">
              <a:solidFill>
                <a:srgbClr val="FFFFFF"/>
              </a:solidFill>
            </a:endParaRPr>
          </a:p>
          <a:p>
            <a:pPr marL="800100" lvl="1" indent="-342900">
              <a:lnSpc>
                <a:spcPct val="93000"/>
              </a:lnSpc>
              <a:spcAft>
                <a:spcPts val="12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vypracovať súvisiace metodické usmernenie, ktorého predmetom budú: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definovanie pojmov zodpovedností  (atribúty, kritériá dát. kvality, procedúry, scenáre DQ, dátoví </a:t>
            </a:r>
            <a:r>
              <a:rPr lang="sk-SK" sz="2000" spc="-1" dirty="0" err="1" smtClean="0">
                <a:solidFill>
                  <a:srgbClr val="FFFFFF"/>
                </a:solidFill>
                <a:latin typeface="Arial"/>
              </a:rPr>
              <a:t>stewardi</a:t>
            </a: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, kurátori, ...)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postupy plánovanie, realizáciu a monitoring dátovej kvality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postupy pre trvalú udržateľnosť kvality 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endParaRPr lang="sk-SK" sz="20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2400" spc="-1" dirty="0">
                <a:solidFill>
                  <a:srgbClr val="FFFFFF"/>
                </a:solidFill>
                <a:latin typeface="Arial"/>
              </a:rPr>
              <a:t>podpora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OVM pri nasadení procesov riadenia kvality údajov</a:t>
            </a: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lvl="1"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-   </a:t>
            </a:r>
            <a:r>
              <a:rPr lang="sk-SK" sz="2200" spc="-1" dirty="0" smtClean="0">
                <a:solidFill>
                  <a:srgbClr val="FFFFFF"/>
                </a:solidFill>
              </a:rPr>
              <a:t>komunikácia s dátovými kurátormi a správcami registrov</a:t>
            </a:r>
            <a:endParaRPr lang="sk-SK" sz="2200" spc="-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291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 dirty="0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968810" y="199152"/>
            <a:ext cx="1045204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    NÁVRH </a:t>
            </a: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ĎALŠIEHO </a:t>
            </a: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POSTUPU / 1</a:t>
            </a:r>
            <a:endParaRPr lang="sk-SK" sz="2400" b="1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Nominovanie / odsúhlasenie členov podskupiny       T: 8.1.2019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Nasledovné stretnutie pracovnej podskupiny             T: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8.1.2019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– 15:00</a:t>
            </a:r>
            <a:endParaRPr lang="sk-SK" sz="2400" b="0" strike="noStrike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Poskytnutie zoznamu aplikačných problémov pri vyhlasovaní a práci s RR za jednotlivé agendové oblasti v rozdelení na legislatívne, technické a kvalitatívne:                                    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        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T:  21.12.2018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Označenie / doplnenie prioritných oblastí údajov na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referencovanie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, ktoré majú byť predmetom projektu Dátová integrácia   T:  4.1.2018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Iniciovanie prác na legislatíve a metodickým usmerneniam vo vzťahu k podskupine Zákon o dátach          T: 8.1.2019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Podpis Memoranda o spolupráci s jednotlivými OVM zapojenými do projektu Dátová Integrácia a predstavenie projektu:     T: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máj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4872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 dirty="0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968810" y="199152"/>
            <a:ext cx="1045204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    </a:t>
            </a:r>
            <a:r>
              <a:rPr lang="sk-SK" sz="2400" b="1" spc="-1" dirty="0" smtClean="0">
                <a:solidFill>
                  <a:srgbClr val="FF0000"/>
                </a:solidFill>
                <a:latin typeface="Arial"/>
              </a:rPr>
              <a:t>NÁVRH </a:t>
            </a:r>
            <a:r>
              <a:rPr lang="sk-SK" sz="2400" b="1" spc="-1" dirty="0" smtClean="0">
                <a:solidFill>
                  <a:srgbClr val="FF0000"/>
                </a:solidFill>
                <a:latin typeface="Arial"/>
              </a:rPr>
              <a:t>ĎALŠIEHO </a:t>
            </a:r>
            <a:r>
              <a:rPr lang="sk-SK" sz="2400" b="1" spc="-1" dirty="0" smtClean="0">
                <a:solidFill>
                  <a:srgbClr val="FF0000"/>
                </a:solidFill>
                <a:latin typeface="Arial"/>
              </a:rPr>
              <a:t>POSTUPU / 2</a:t>
            </a:r>
            <a:endParaRPr lang="sk-SK" sz="2400" b="1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Prizvanie ŠU SR na ďalšie rokovanie za účelom vypracovania modelového príkladu / návodu pre budúcich správcov referenčných registrov vychádzajúc z príkladu RPO                  T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: 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8.1.2019</a:t>
            </a: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Nadefinovanie otázok voči ŠU SR / RPO, ktoré budú vstupom do diskusie s jeho zástupcami na ďalšom stretnutí skupiny    T: 21.12.2018</a:t>
            </a: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Vypracovanie vzorového postupu - manuálu pre OVM, ktoré chcú / majú byť pripojené do systému CSRÚ             T: 8.1.2019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Poskytnutie informácií od členov PS za jednotlivé 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OVM za účelom 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zavedenia </a:t>
            </a:r>
            <a:r>
              <a:rPr lang="sk-SK" sz="2400" spc="-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Issue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 </a:t>
            </a:r>
            <a:r>
              <a:rPr lang="sk-SK" sz="2400" spc="-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Tracking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 vo vzťahu k riešeným integráciám poskytovateľov a konzumentov údajov z registrov          T: 8.1.2019</a:t>
            </a:r>
            <a:endParaRPr lang="sk-SK" sz="2400" spc="-1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55142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160834" y="446040"/>
            <a:ext cx="999916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ĎAKUJEME ZA POZORNOSŤ</a:t>
            </a:r>
          </a:p>
          <a:p>
            <a:pPr algn="ctr">
              <a:lnSpc>
                <a:spcPct val="93000"/>
              </a:lnSpc>
            </a:pPr>
            <a:endParaRPr lang="sk-SK" sz="2400" b="1" strike="noStrike" spc="-1" dirty="0" smtClean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endParaRPr lang="sk-SK" sz="2400" b="1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endParaRPr lang="sk-SK" sz="2400" b="1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n-US" sz="2400" b="1" spc="-1" dirty="0" err="1" smtClean="0">
                <a:solidFill>
                  <a:srgbClr val="FFFFFF"/>
                </a:solidFill>
                <a:latin typeface="Arial"/>
              </a:rPr>
              <a:t>Ing</a:t>
            </a:r>
            <a:r>
              <a:rPr lang="en-US" sz="2400" b="1" spc="-1" dirty="0" smtClean="0">
                <a:solidFill>
                  <a:srgbClr val="FFFFFF"/>
                </a:solidFill>
                <a:latin typeface="Arial"/>
              </a:rPr>
              <a:t>. Andrej </a:t>
            </a:r>
            <a:r>
              <a:rPr lang="en-US" sz="2400" b="1" spc="-1" dirty="0" err="1" smtClean="0">
                <a:solidFill>
                  <a:srgbClr val="FFFFFF"/>
                </a:solidFill>
                <a:latin typeface="Arial"/>
              </a:rPr>
              <a:t>Hajd</a:t>
            </a: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úch, PhD.</a:t>
            </a:r>
          </a:p>
          <a:p>
            <a:pPr algn="ctr">
              <a:lnSpc>
                <a:spcPct val="93000"/>
              </a:lnSpc>
            </a:pPr>
            <a:endParaRPr lang="sk-SK" sz="2400" spc="-1" dirty="0" smtClean="0">
              <a:solidFill>
                <a:schemeClr val="bg1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n-US" sz="2400" spc="-1" dirty="0" smtClean="0">
                <a:solidFill>
                  <a:schemeClr val="bg1"/>
                </a:solidFill>
                <a:latin typeface="Arial"/>
              </a:rPr>
              <a:t>a</a:t>
            </a:r>
            <a:r>
              <a:rPr lang="sk-SK" sz="2400" strike="noStrike" spc="-1" dirty="0" err="1" smtClean="0">
                <a:solidFill>
                  <a:schemeClr val="bg1"/>
                </a:solidFill>
                <a:latin typeface="Arial"/>
              </a:rPr>
              <a:t>ndrej.hajduch</a:t>
            </a:r>
            <a:r>
              <a:rPr lang="en-US" sz="2400" strike="noStrike" spc="-1" dirty="0" smtClean="0">
                <a:solidFill>
                  <a:schemeClr val="bg1"/>
                </a:solidFill>
                <a:latin typeface="Arial"/>
              </a:rPr>
              <a:t>@vicepremier.gov.sk</a:t>
            </a:r>
          </a:p>
          <a:p>
            <a:pPr algn="ctr">
              <a:lnSpc>
                <a:spcPct val="93000"/>
              </a:lnSpc>
            </a:pPr>
            <a:r>
              <a:rPr lang="en-US" sz="2400" spc="-1" dirty="0" smtClean="0">
                <a:solidFill>
                  <a:srgbClr val="FFFFFF"/>
                </a:solidFill>
                <a:latin typeface="Arial"/>
              </a:rPr>
              <a:t>+421 905 597 573</a:t>
            </a:r>
            <a:endParaRPr lang="sk-SK" sz="240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74023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CTYWSUCD3UHA-699772915-134</_dlc_DocId>
    <_dlc_DocIdUrl xmlns="af457a4c-de28-4d38-bda9-e56a61b168cd">
      <Url>https://sp1.prod.metais.local/lepsie-data/_layouts/15/DocIdRedir.aspx?ID=CTYWSUCD3UHA-699772915-134</Url>
      <Description>CTYWSUCD3UHA-699772915-134</Description>
    </_dlc_DocIdUrl>
  </documentManagement>
</p:properties>
</file>

<file path=customXml/itemProps1.xml><?xml version="1.0" encoding="utf-8"?>
<ds:datastoreItem xmlns:ds="http://schemas.openxmlformats.org/officeDocument/2006/customXml" ds:itemID="{1EF69CA5-3AB2-48D8-878E-AFF7DD2A08CC}"/>
</file>

<file path=customXml/itemProps2.xml><?xml version="1.0" encoding="utf-8"?>
<ds:datastoreItem xmlns:ds="http://schemas.openxmlformats.org/officeDocument/2006/customXml" ds:itemID="{0020439E-26DE-47A7-B707-0982194A16EF}"/>
</file>

<file path=customXml/itemProps3.xml><?xml version="1.0" encoding="utf-8"?>
<ds:datastoreItem xmlns:ds="http://schemas.openxmlformats.org/officeDocument/2006/customXml" ds:itemID="{3BAAD2B7-6E8C-4EA0-98CB-E7C6E19FA1A1}"/>
</file>

<file path=customXml/itemProps4.xml><?xml version="1.0" encoding="utf-8"?>
<ds:datastoreItem xmlns:ds="http://schemas.openxmlformats.org/officeDocument/2006/customXml" ds:itemID="{BFE43142-99B5-4776-AADD-C9D59717B00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3127652</TotalTime>
  <Words>702</Words>
  <Application>Microsoft Office PowerPoint</Application>
  <PresentationFormat>Vlastná</PresentationFormat>
  <Paragraphs>119</Paragraphs>
  <Slides>8</Slides>
  <Notes>7</Notes>
  <HiddenSlides>0</HiddenSlides>
  <MMClips>0</MMClips>
  <ScaleCrop>false</ScaleCrop>
  <HeadingPairs>
    <vt:vector size="6" baseType="variant">
      <vt:variant>
        <vt:lpstr>Použité písma</vt:lpstr>
      </vt:variant>
      <vt:variant>
        <vt:i4>9</vt:i4>
      </vt:variant>
      <vt:variant>
        <vt:lpstr>Motív</vt:lpstr>
      </vt:variant>
      <vt:variant>
        <vt:i4>8</vt:i4>
      </vt:variant>
      <vt:variant>
        <vt:lpstr>Nadpisy snímok</vt:lpstr>
      </vt:variant>
      <vt:variant>
        <vt:i4>8</vt:i4>
      </vt:variant>
    </vt:vector>
  </HeadingPairs>
  <TitlesOfParts>
    <vt:vector size="25" baseType="lpstr">
      <vt:lpstr>Microsoft YaHei</vt:lpstr>
      <vt:lpstr>Arial</vt:lpstr>
      <vt:lpstr>Asap</vt:lpstr>
      <vt:lpstr>DejaVu Sans</vt:lpstr>
      <vt:lpstr>Lucida Sans Unicode</vt:lpstr>
      <vt:lpstr>Roboto</vt:lpstr>
      <vt:lpstr>Roboto Regular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>Milan Andrejkovič</dc:creator>
  <dc:description/>
  <cp:lastModifiedBy>Andrej Hajduch</cp:lastModifiedBy>
  <cp:revision>61</cp:revision>
  <dcterms:modified xsi:type="dcterms:W3CDTF">2018-12-13T08:53:53Z</dcterms:modified>
  <dc:language>sk-SK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d9165c53-298f-426c-bdf1-8f346b6b75b4</vt:lpwstr>
  </property>
</Properties>
</file>