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93" r:id="rId7"/>
    <p:sldId id="295" r:id="rId8"/>
    <p:sldId id="294" r:id="rId9"/>
    <p:sldId id="296" r:id="rId10"/>
    <p:sldId id="297" r:id="rId11"/>
    <p:sldId id="298" r:id="rId12"/>
    <p:sldId id="299" r:id="rId13"/>
    <p:sldId id="300" r:id="rId14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20CDB9-AE22-1B08-CF2D-C0F1D1D5EF22}" name="Andrejkovič, Milan" initials="AM" userId="S::milan.andrejkovic@mirri.gov.sk::e44ed0e5-e435-4d7c-adee-78d5fd03904d" providerId="AD"/>
  <p188:author id="{1E6041CD-D72C-EEA0-233F-C71AAD993008}" name="Ferčíková, Iveta" initials="FI" userId="S::iveta.fercikova@mirri.gov.sk::2d58c1cd-36fb-4858-82a7-443d74043b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4EC47-2E9F-4A61-A49A-0E132A1D89A1}" v="1" dt="2022-05-30T10:03:17.783"/>
    <p1510:client id="{036A3122-BE27-42A4-AED0-09192910AC01}" v="4" dt="2022-02-17T08:46:18.218"/>
    <p1510:client id="{03C303F0-DDC9-42E5-BB29-82760AC111CA}" v="46" dt="2022-01-25T08:07:07.873"/>
    <p1510:client id="{04D9C846-DF18-465F-9539-776BBEEFB4EB}" v="109" dt="2022-02-22T09:30:21.014"/>
    <p1510:client id="{06913F84-7310-4289-8968-F88AEA6816E6}" v="6" dt="2021-12-13T11:02:59.444"/>
    <p1510:client id="{06A9DF3F-9719-4226-9D51-B8E3344C81AA}" v="112" dt="2022-01-25T09:57:09.763"/>
    <p1510:client id="{06D9D248-A732-44A4-956F-AA90EF83B230}" v="834" dt="2022-05-18T08:31:49.361"/>
    <p1510:client id="{07A6CA68-8EFA-4DEC-B146-8AEA1FE585D9}" v="55" dt="2022-05-18T07:14:47.497"/>
    <p1510:client id="{0802253A-538B-491F-A585-16DEB5F9C53A}" v="2" dt="2022-05-16T07:33:22.174"/>
    <p1510:client id="{0857D7DC-A7FA-4F2C-9174-4C7CD9EA01A3}" v="1211" dt="2022-02-21T12:28:42.679"/>
    <p1510:client id="{093A7C02-0FD2-46BD-9BD1-DF35AC168D7D}" v="33" dt="2022-01-25T09:23:14.434"/>
    <p1510:client id="{09E63E0A-C994-4974-98DB-2D9F6783F42F}" v="4" dt="2022-05-16T13:45:05.165"/>
    <p1510:client id="{114860E0-5D4B-4639-9E73-5B3B129A1E4B}" v="294" dt="2022-02-09T15:15:01.360"/>
    <p1510:client id="{14514D0A-46C6-48D2-96E9-D4B9A76DC240}" v="1778" dt="2022-02-22T11:56:46.627"/>
    <p1510:client id="{1501CEFE-0631-4248-92C3-242FBA210455}" v="326" dt="2022-01-25T10:16:30.840"/>
    <p1510:client id="{1F4948DA-4041-4CFF-9B62-F98B6DFB2B27}" v="383" dt="2022-01-19T12:13:05.515"/>
    <p1510:client id="{23D0F041-C21A-43AF-944E-43784A1046A6}" v="101" dt="2022-01-24T13:23:28.075"/>
    <p1510:client id="{2467A2D2-29C7-4D98-A095-0E14256CDA3D}" v="83" dt="2022-01-25T10:47:14.984"/>
    <p1510:client id="{24F25028-30F1-F7A5-B7E8-6348326C3B04}" v="746" dt="2022-05-17T08:12:43.839"/>
    <p1510:client id="{28A2960E-39C4-4D50-8085-02689C1DC8B3}" v="299" dt="2022-02-22T11:49:09.338"/>
    <p1510:client id="{2A2A47A3-4D6C-E050-6180-FD4B299ACA05}" v="303" dt="2022-02-22T09:52:56.176"/>
    <p1510:client id="{2A5C7EC3-5806-447D-A62E-A3C54DCA91B3}" v="3" dt="2022-02-22T09:18:30.142"/>
    <p1510:client id="{2D79C2F8-C3BE-4F94-BA03-8294BF073F3B}" v="977" dt="2022-05-18T07:38:53.927"/>
    <p1510:client id="{304A043A-D603-400D-8007-70EE011E226A}" v="57" dt="2022-01-25T10:04:18.770"/>
    <p1510:client id="{36E7E81F-6A2C-4876-8341-5DBFA56BC702}" v="111" dt="2022-02-09T15:00:31.650"/>
    <p1510:client id="{39D5D27E-036C-4A77-A56C-CBF463CE50F1}" v="152" dt="2022-01-25T11:47:34.596"/>
    <p1510:client id="{3B6CD23F-93A8-4A27-AB4C-86FE74D006F5}" v="101" dt="2022-05-16T08:17:48.646"/>
    <p1510:client id="{3E7069B5-681E-F92A-0BF0-83688B466916}" v="21" dt="2022-02-22T10:08:39.466"/>
    <p1510:client id="{416D45E7-30DE-4E91-839A-82DEA6C39985}" v="146" dt="2022-01-25T10:35:22.333"/>
    <p1510:client id="{4240757C-3D89-4EC7-9AED-B64470DCDCFE}" v="35" dt="2022-02-22T12:30:43.440"/>
    <p1510:client id="{47D31BAF-E7B9-41FF-8037-12B6386B806C}" v="158" dt="2022-05-17T08:23:48.842"/>
    <p1510:client id="{490AF6FE-6B4B-43EC-B034-0544CAE2C169}" v="86" dt="2022-05-30T09:53:59.903"/>
    <p1510:client id="{497062BD-6F7A-44E8-A4D4-3CCF4626D493}" v="4" dt="2021-12-13T12:26:34.507"/>
    <p1510:client id="{4A0DD4AE-9240-C2E3-7FA3-73CD8F5F10D4}" v="184" dt="2022-02-22T10:55:03.259"/>
    <p1510:client id="{4B0387A3-3F5F-4CC2-8B0D-004B38CE1769}" v="61" dt="2022-01-21T13:53:46.590"/>
    <p1510:client id="{4B8CE57D-72AC-4A1B-8B64-30A6E9DE3ED8}" v="74" dt="2022-01-25T10:48:17.071"/>
    <p1510:client id="{50C546BF-9933-4FE5-9BEE-530A1FD94DA2}" v="1083" dt="2022-01-25T10:49:18.030"/>
    <p1510:client id="{51DD069E-E207-A146-CF0C-47FAEBCB934F}" v="5" dt="2022-02-22T12:02:09.223"/>
    <p1510:client id="{523F2D50-AC4E-49F8-84AD-AA6778F0CA7B}" v="86" dt="2021-12-14T08:05:48.668"/>
    <p1510:client id="{58FF2731-754D-409C-9889-064357D1CF0D}" v="152" dt="2022-05-03T08:37:22.979"/>
    <p1510:client id="{5ADE7C63-6A2E-420B-87CA-EB04B7A3BC1A}" v="123" dt="2022-01-24T09:23:59.951"/>
    <p1510:client id="{5B7AA9C4-81F6-4B09-8AD7-E9EBB9422AD8}" v="506" dt="2022-05-17T20:40:51.418"/>
    <p1510:client id="{5D56F454-0A3C-4140-99D0-12ADA576D329}" v="202" dt="2022-05-17T12:33:10.813"/>
    <p1510:client id="{5EDC7D74-3774-44D6-BACA-1FB7AB0903B4}" v="29" dt="2022-01-24T09:47:02.198"/>
    <p1510:client id="{5F0B62ED-46BD-4BA0-82B0-14845D247ABF}" v="3" dt="2021-12-14T09:47:31.077"/>
    <p1510:client id="{6518BC2D-9A27-4BBF-B7A3-6478817B8BB4}" v="18" dt="2021-12-14T07:59:42.608"/>
    <p1510:client id="{699ECB7B-7250-4F82-B905-97962DE6D046}" v="4913" dt="2022-02-22T12:20:57.678"/>
    <p1510:client id="{6A20808E-3DA4-4340-B744-BE72EAFDE03E}" v="5" dt="2022-02-22T09:20:24.106"/>
    <p1510:client id="{6D06BF09-5B3B-6D76-E8D4-EA1D61C4695D}" v="392" dt="2022-02-22T12:49:08.640"/>
    <p1510:client id="{78836D62-CAD9-4B15-8720-A9DA850B9B64}" v="1142" dt="2022-01-20T09:02:09.960"/>
    <p1510:client id="{7F8DE6ED-7394-4A9F-9A38-2F88D1BA46DB}" v="12" dt="2022-05-30T09:46:17.696"/>
    <p1510:client id="{7F9FBD13-9464-4D37-8C1B-6B20BFEA0A88}" v="503" dt="2022-02-11T21:59:06.797"/>
    <p1510:client id="{84BE4736-307E-4968-A197-52BE918D39FD}" v="6" dt="2021-12-14T11:35:15.305"/>
    <p1510:client id="{84EFC098-3518-47F9-AD17-633CE5DA63B0}" v="104" dt="2021-12-06T12:14:07.472"/>
    <p1510:client id="{8C86E3E8-9B50-444D-9526-3201957C9ECA}" v="26" dt="2022-01-25T11:41:55.794"/>
    <p1510:client id="{8D5CE949-48F6-4526-B705-B7FD290AE104}" v="356" dt="2021-12-13T10:41:07.791"/>
    <p1510:client id="{93CE3201-2CDE-46D1-A8DF-B61472F1041C}" v="76" dt="2021-12-13T11:59:11.165"/>
    <p1510:client id="{977A534F-3EBD-4461-B71F-036BF98AD9E6}" v="740" dt="2021-12-13T23:20:46.089"/>
    <p1510:client id="{9D418FD9-E7B7-4A2F-8BE1-A89F7FCB5B7F}" v="155" dt="2022-02-09T15:23:50.193"/>
    <p1510:client id="{9EBC548F-A1F8-42E1-A464-A8928A064849}" v="28" dt="2022-01-25T10:16:34.715"/>
    <p1510:client id="{A1062D04-4DA6-464E-954C-0CB1D89ECA97}" v="644" dt="2022-05-17T08:00:07.386"/>
    <p1510:client id="{A45ED014-673D-4F16-8EFA-561494319AB7}" v="413" dt="2021-12-13T13:48:05.442"/>
    <p1510:client id="{AABC8A2F-86D9-451A-8828-AF7C5CBCB99C}" v="408" dt="2022-02-22T11:46:06.078"/>
    <p1510:client id="{ABBA60A3-09BE-47A1-A124-DCC1D625545E}" v="164" dt="2022-05-17T19:03:56.936"/>
    <p1510:client id="{AE3C017A-A0EA-4FA5-C503-FBD101EBE3AA}" v="10" dt="2022-02-22T10:13:40.613"/>
    <p1510:client id="{B07644B7-DFE0-499C-A2FA-DC176E0EB39C}" v="35" dt="2022-01-25T11:20:02.942"/>
    <p1510:client id="{B0B3CD44-7767-4EEE-93EB-FC81FAC53A77}" v="10" dt="2021-12-13T12:20:06.529"/>
    <p1510:client id="{BCD42347-414B-4933-A199-F5C100781A12}" v="131" dt="2021-12-14T11:44:28.418"/>
    <p1510:client id="{BE6A2974-D390-49F3-A4BB-8BE690C2F251}" v="67" dt="2022-05-30T09:45:42.677"/>
    <p1510:client id="{C0993F54-6C35-446E-AA94-4DED09E1972A}" v="92" dt="2022-05-03T08:27:34.631"/>
    <p1510:client id="{C34CFDED-CF71-F116-3A58-28694BAB0A79}" v="144" dt="2022-02-22T11:38:02"/>
    <p1510:client id="{C5C0187D-30D7-4569-B19C-12CA253E0A63}" v="153" dt="2022-05-17T08:23:29.822"/>
    <p1510:client id="{D090E313-243E-4CB6-B293-D7E03E39C24E}" v="41" dt="2022-01-24T12:29:04.398"/>
    <p1510:client id="{D11F97A1-48B7-4632-9CF9-70A271B650ED}" v="7" dt="2022-02-22T08:56:35.086"/>
    <p1510:client id="{D516AF41-FEA8-405E-B8DC-9614CFC5981C}" v="54" dt="2022-01-25T12:15:25.116"/>
    <p1510:client id="{D6918EB3-D251-477A-90A0-D969A321C803}" v="296" dt="2022-01-25T11:44:50.868"/>
    <p1510:client id="{D6929064-61DE-48A1-90FD-D4C39660E771}" v="6" dt="2022-05-17T13:06:14.185"/>
    <p1510:client id="{D90429DA-8741-4980-AE76-7F1B4C960ACD}" v="1" dt="2021-12-14T09:31:58.597"/>
    <p1510:client id="{DAA525E9-52E8-4BD7-A730-4D8D89B6B780}" v="8" dt="2022-01-24T09:54:59.212"/>
    <p1510:client id="{DCFF703C-DBBC-4725-AF1F-8704B2BAAFB7}" v="11" dt="2021-12-14T11:59:42.061"/>
    <p1510:client id="{DD0F07AE-2FCC-446C-96E8-83A449ABFB5E}" v="57" dt="2022-01-25T07:12:40.501"/>
    <p1510:client id="{DDD5D42C-9A32-4B80-8E75-82EB61A00CD6}" v="19" dt="2022-01-17T13:51:01.089"/>
    <p1510:client id="{DE2A31C5-8603-49BE-BAD4-47F9DC13F7C6}" v="24" dt="2022-01-24T12:19:01.491"/>
    <p1510:client id="{E2FE3318-8DF6-4AA5-990B-88EF4660FC3E}" v="711" dt="2022-01-24T21:57:38.370"/>
    <p1510:client id="{E6BC516A-0378-4A3F-8E94-CA317C76A7C3}" v="63" dt="2022-01-25T11:18:44.279"/>
    <p1510:client id="{E80C7BE2-A705-4270-A3C1-F8E9352A9159}" v="37" dt="2021-12-14T11:30:34.654"/>
    <p1510:client id="{EBD174D4-4B35-4FE7-BB72-44FF524D4460}" v="149" dt="2021-12-14T11:58:23.323"/>
    <p1510:client id="{EE6304CD-0A64-42EC-80C9-0F6FF2A27D61}" v="26" dt="2022-02-14T11:18:31.687"/>
    <p1510:client id="{EE89FE23-F21C-40A6-BB41-A710A17E7939}" v="117" dt="2022-02-21T12:49:45.051"/>
    <p1510:client id="{F5033F03-BB6B-416F-8E8E-67FE2270A021}" v="1266" dt="2022-01-25T00:04:13.336"/>
    <p1510:client id="{F6784786-1D95-4E2B-BB18-D4DAC5351136}" v="2" dt="2022-01-25T11:02:50.162"/>
    <p1510:client id="{F6D179DC-44A1-4CD3-AAF7-084817A29509}" v="432" dt="2021-12-14T11:26:06.118"/>
    <p1510:client id="{FA5BE9D3-5F88-48B9-A550-9649BB997F2F}" v="855" dt="2022-05-17T08:22:21.194"/>
    <p1510:client id="{FF3E719A-B1C0-4111-8C34-D03D2DB7954C}" v="363" dt="2021-12-14T10:02:58.827"/>
    <p1510:client id="{FFCEB6C7-6CAD-4F20-9D51-CA45A1C001AB}" v="466" dt="2022-01-24T10:58:06.4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imoni, Markéta" userId="S::marketa.simoni@mirri.gov.sk::500cebd9-8587-47bc-949d-70d66b1a4796" providerId="AD" clId="Web-{0034EC47-2E9F-4A61-A49A-0E132A1D89A1}"/>
    <pc:docChg chg="modSld">
      <pc:chgData name="Šimoni, Markéta" userId="S::marketa.simoni@mirri.gov.sk::500cebd9-8587-47bc-949d-70d66b1a4796" providerId="AD" clId="Web-{0034EC47-2E9F-4A61-A49A-0E132A1D89A1}" dt="2022-05-30T10:03:17.783" v="0"/>
      <pc:docMkLst>
        <pc:docMk/>
      </pc:docMkLst>
      <pc:sldChg chg="modSp">
        <pc:chgData name="Šimoni, Markéta" userId="S::marketa.simoni@mirri.gov.sk::500cebd9-8587-47bc-949d-70d66b1a4796" providerId="AD" clId="Web-{0034EC47-2E9F-4A61-A49A-0E132A1D89A1}" dt="2022-05-30T10:03:17.783" v="0"/>
        <pc:sldMkLst>
          <pc:docMk/>
          <pc:sldMk cId="0" sldId="257"/>
        </pc:sldMkLst>
        <pc:spChg chg="mod">
          <ac:chgData name="Šimoni, Markéta" userId="S::marketa.simoni@mirri.gov.sk::500cebd9-8587-47bc-949d-70d66b1a4796" providerId="AD" clId="Web-{0034EC47-2E9F-4A61-A49A-0E132A1D89A1}" dt="2022-05-30T10:03:17.783" v="0"/>
          <ac:spMkLst>
            <pc:docMk/>
            <pc:sldMk cId="0" sldId="257"/>
            <ac:spMk id="2" creationId="{9BBF27CC-6689-B5BB-C5D2-CCDA72A1967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40E01-02BD-4C62-9ADA-571D1C173C30}" type="datetimeFigureOut">
              <a:rPr lang="sk-SK" smtClean="0"/>
              <a:t>3. 6. 2022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46FB3-4C6A-4BDE-9BCF-08446A73D0A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049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042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3175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053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85356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5839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0585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4193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4421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275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Zástupný symbol obsahu 5"/>
          <p:cNvSpPr/>
          <p:nvPr/>
        </p:nvSpPr>
        <p:spPr>
          <a:xfrm>
            <a:off x="484920" y="732240"/>
            <a:ext cx="9363600" cy="391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Zástupný symbol obsahu 2_0"/>
          <p:cNvSpPr/>
          <p:nvPr/>
        </p:nvSpPr>
        <p:spPr>
          <a:xfrm>
            <a:off x="205560" y="1877040"/>
            <a:ext cx="9642600" cy="302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40" name="Zaoblený obdĺžnik 4_0"/>
          <p:cNvSpPr/>
          <p:nvPr/>
        </p:nvSpPr>
        <p:spPr>
          <a:xfrm>
            <a:off x="7408800" y="206640"/>
            <a:ext cx="2666880" cy="77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Zástupný symbol obsahu 2_1"/>
          <p:cNvSpPr/>
          <p:nvPr/>
        </p:nvSpPr>
        <p:spPr>
          <a:xfrm>
            <a:off x="25560" y="26640"/>
            <a:ext cx="9642600" cy="469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sk-SK" sz="1100" b="0" strike="noStrike" spc="-1" dirty="0">
                <a:solidFill>
                  <a:srgbClr val="000000"/>
                </a:solidFill>
                <a:latin typeface="Verdana"/>
                <a:ea typeface="Verdana"/>
              </a:rPr>
              <a:t>Názov projektu: Zlepšenie využívania údajov vo verejnej správe</a:t>
            </a:r>
            <a:endParaRPr lang="en-US" sz="11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sk-SK" sz="1100" b="0" strike="noStrike" spc="-1" dirty="0">
                <a:solidFill>
                  <a:srgbClr val="000000"/>
                </a:solidFill>
                <a:latin typeface="Verdana"/>
                <a:ea typeface="Verdana"/>
              </a:rPr>
              <a:t>Kód projektu: 314011S979</a:t>
            </a:r>
            <a:r>
              <a:rPr lang="sk-SK" sz="1400" b="0" strike="noStrike" spc="-1" dirty="0">
                <a:solidFill>
                  <a:srgbClr val="FFFFFF"/>
                </a:solidFill>
                <a:latin typeface="Verdana"/>
                <a:ea typeface="Verdana"/>
              </a:rPr>
              <a:t>	 		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</p:txBody>
      </p:sp>
      <p:sp>
        <p:nvSpPr>
          <p:cNvPr id="42" name="BlokTextu 1_0"/>
          <p:cNvSpPr/>
          <p:nvPr/>
        </p:nvSpPr>
        <p:spPr>
          <a:xfrm>
            <a:off x="195480" y="5438880"/>
            <a:ext cx="539784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sk-SK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Tento projekt je podporený z Európskeho sociálneho fondu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43" name="TextShape 1_1"/>
          <p:cNvSpPr/>
          <p:nvPr/>
        </p:nvSpPr>
        <p:spPr>
          <a:xfrm>
            <a:off x="457200" y="1371600"/>
            <a:ext cx="2465640" cy="594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Pracovná</a:t>
            </a: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skupina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44" name="Picture 44_12"/>
          <p:cNvPicPr/>
          <p:nvPr/>
        </p:nvPicPr>
        <p:blipFill>
          <a:blip r:embed="rId3"/>
          <a:stretch/>
        </p:blipFill>
        <p:spPr>
          <a:xfrm>
            <a:off x="8228160" y="5028480"/>
            <a:ext cx="1848960" cy="615240"/>
          </a:xfrm>
          <a:prstGeom prst="rect">
            <a:avLst/>
          </a:prstGeom>
          <a:ln w="25560">
            <a:noFill/>
          </a:ln>
        </p:spPr>
      </p:pic>
      <p:sp>
        <p:nvSpPr>
          <p:cNvPr id="45" name="Rectangle 45"/>
          <p:cNvSpPr/>
          <p:nvPr/>
        </p:nvSpPr>
        <p:spPr>
          <a:xfrm>
            <a:off x="457200" y="1703739"/>
            <a:ext cx="8941320" cy="111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K 9.4 - </a:t>
            </a:r>
            <a:r>
              <a:rPr lang="en-US" sz="4000" b="1" spc="-1" dirty="0" err="1">
                <a:solidFill>
                  <a:srgbClr val="00008B"/>
                </a:solidFill>
                <a:latin typeface="Arial"/>
              </a:rPr>
              <a:t>Lepšie</a:t>
            </a:r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 </a:t>
            </a:r>
            <a:r>
              <a:rPr lang="en-US" sz="4000" b="1" spc="-1" dirty="0" err="1">
                <a:solidFill>
                  <a:srgbClr val="00008B"/>
                </a:solidFill>
                <a:latin typeface="Arial"/>
              </a:rPr>
              <a:t>údaje</a:t>
            </a:r>
            <a:endParaRPr lang="en-US" sz="4000" b="1" strike="noStrike" spc="-1" dirty="0">
              <a:solidFill>
                <a:srgbClr val="00008B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4000" b="0" strike="noStrike" spc="-1" dirty="0"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0020" y="3654000"/>
            <a:ext cx="1902960" cy="77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k-SK" sz="2400" b="1" spc="-1" dirty="0">
                <a:solidFill>
                  <a:srgbClr val="000000"/>
                </a:solidFill>
                <a:latin typeface="Arial"/>
              </a:rPr>
              <a:t>01. 06. 2022</a:t>
            </a: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r>
              <a:rPr lang="sk-SK" sz="2000" b="1" dirty="0" smtClean="0">
                <a:solidFill>
                  <a:srgbClr val="00008B"/>
                </a:solidFill>
              </a:rPr>
              <a:t>Ďakujeme za pozornosť</a:t>
            </a:r>
          </a:p>
          <a:p>
            <a:pPr algn="ctr"/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-5493704" y="15989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76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Agenda</a:t>
            </a:r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539179" y="1137590"/>
            <a:ext cx="8958845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Úvod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Stav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 a </a:t>
            </a:r>
            <a:r>
              <a:rPr lang="sk-SK" sz="1400" b="1" dirty="0" err="1">
                <a:ea typeface="+mn-lt"/>
                <a:cs typeface="+mn-lt"/>
              </a:rPr>
              <a:t>stotožnovania</a:t>
            </a:r>
            <a:r>
              <a:rPr lang="sk-SK" sz="1400" b="1" dirty="0">
                <a:ea typeface="+mn-lt"/>
                <a:cs typeface="+mn-lt"/>
              </a:rPr>
              <a:t> referenčných údajov v jednotlivých registroch </a:t>
            </a:r>
            <a:r>
              <a:rPr lang="sk-SK" sz="1400" b="1" dirty="0" smtClean="0">
                <a:ea typeface="+mn-lt"/>
                <a:cs typeface="+mn-lt"/>
              </a:rPr>
              <a:t>ISVS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>
                <a:ea typeface="+mn-lt"/>
                <a:cs typeface="+mn-lt"/>
              </a:rPr>
              <a:t>Identifikácia bariér (legislatívne, technické, finančné) vo vzťahu k aplikácii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/stotožňovania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Zhodnotenie </a:t>
            </a:r>
            <a:r>
              <a:rPr lang="sk-SK" sz="1400" b="1" dirty="0">
                <a:ea typeface="+mn-lt"/>
                <a:cs typeface="+mn-lt"/>
              </a:rPr>
              <a:t>doterajšej aplikácie konceptu referenčných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Nastavenie </a:t>
            </a:r>
            <a:r>
              <a:rPr lang="sk-SK" sz="1400" b="1" dirty="0">
                <a:ea typeface="+mn-lt"/>
                <a:cs typeface="+mn-lt"/>
              </a:rPr>
              <a:t>dátového manažmentu verejnej správy založeného na princípoch </a:t>
            </a:r>
            <a:r>
              <a:rPr lang="sk-SK" sz="1400" b="1" dirty="0" err="1">
                <a:ea typeface="+mn-lt"/>
                <a:cs typeface="+mn-lt"/>
              </a:rPr>
              <a:t>interoperability</a:t>
            </a:r>
            <a:r>
              <a:rPr lang="sk-SK" sz="1400" b="1" dirty="0">
                <a:ea typeface="+mn-lt"/>
                <a:cs typeface="+mn-lt"/>
              </a:rPr>
              <a:t>, dôsledného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 a uplatňovaní moderných konceptov </a:t>
            </a:r>
            <a:r>
              <a:rPr lang="sk-SK" sz="1400" b="1" dirty="0" err="1">
                <a:ea typeface="+mn-lt"/>
                <a:cs typeface="+mn-lt"/>
              </a:rPr>
              <a:t>MyData</a:t>
            </a:r>
            <a:r>
              <a:rPr lang="sk-SK" sz="1400" b="1" dirty="0">
                <a:ea typeface="+mn-lt"/>
                <a:cs typeface="+mn-lt"/>
              </a:rPr>
              <a:t>, analytického spracúvania údajov a širokého sprístupňovania otvorených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  <a:endParaRPr lang="sk-SK" sz="1400" b="1" dirty="0"/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Zásadné </a:t>
            </a:r>
            <a:r>
              <a:rPr lang="sk-SK" sz="1400" b="1" dirty="0">
                <a:ea typeface="+mn-lt"/>
                <a:cs typeface="+mn-lt"/>
              </a:rPr>
              <a:t>zvýšenie dátovej kvality a rozšírenie zdieľanej údajovej základne verejnej správy v rámci národného projektu Dátová </a:t>
            </a:r>
            <a:r>
              <a:rPr lang="sk-SK" sz="1400" b="1" dirty="0" smtClean="0">
                <a:ea typeface="+mn-lt"/>
                <a:cs typeface="+mn-lt"/>
              </a:rPr>
              <a:t>integrácia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Koncipovanie </a:t>
            </a:r>
            <a:r>
              <a:rPr lang="sk-SK" sz="1400" b="1" dirty="0">
                <a:ea typeface="+mn-lt"/>
                <a:cs typeface="+mn-lt"/>
              </a:rPr>
              <a:t>právnej úpravy zákona o údajoch s cieľom odstránenia bariér podľa bodu 3 a nastavenie dátového manažmentu verejnej správy podľa bodu </a:t>
            </a:r>
            <a:r>
              <a:rPr lang="sk-SK" sz="1400" b="1" dirty="0" smtClean="0">
                <a:ea typeface="+mn-lt"/>
                <a:cs typeface="+mn-lt"/>
              </a:rPr>
              <a:t>4.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Diskusia</a:t>
            </a:r>
            <a:r>
              <a:rPr lang="sk-SK" sz="1400" b="1" dirty="0">
                <a:ea typeface="+mn-lt"/>
                <a:cs typeface="+mn-lt"/>
              </a:rPr>
              <a:t>, rôzne a záver</a:t>
            </a:r>
            <a:endParaRPr lang="sk-SK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2. 	Stav 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referencovania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 a 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stotožnovania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 referenčných 	údajov v jednotlivých registroch ISVS</a:t>
            </a: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§ </a:t>
            </a:r>
            <a:r>
              <a:rPr lang="sk-SK" sz="1400" b="1" dirty="0">
                <a:ea typeface="+mn-lt"/>
                <a:cs typeface="+mn-lt"/>
              </a:rPr>
              <a:t>49 až § 55 zákona č. 305/2013 Z. z. o </a:t>
            </a:r>
            <a:r>
              <a:rPr lang="sk-SK" sz="1400" b="1" dirty="0" err="1" smtClean="0">
                <a:ea typeface="+mn-lt"/>
                <a:cs typeface="+mn-lt"/>
              </a:rPr>
              <a:t>eGovernmente</a:t>
            </a: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Referenčné </a:t>
            </a:r>
            <a:r>
              <a:rPr lang="sk-SK" sz="1400" b="1" dirty="0">
                <a:ea typeface="+mn-lt"/>
                <a:cs typeface="+mn-lt"/>
              </a:rPr>
              <a:t>registre: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>
                <a:ea typeface="+mn-lt"/>
                <a:cs typeface="+mn-lt"/>
              </a:rPr>
              <a:t>Register právnických osôb, podnikateľov a orgánov verejnej </a:t>
            </a:r>
            <a:r>
              <a:rPr lang="sk-SK" sz="1400" b="1" dirty="0" smtClean="0">
                <a:ea typeface="+mn-lt"/>
                <a:cs typeface="+mn-lt"/>
              </a:rPr>
              <a:t>moci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</a:t>
            </a:r>
            <a:r>
              <a:rPr lang="sk-SK" sz="1400" b="1" dirty="0">
                <a:ea typeface="+mn-lt"/>
                <a:cs typeface="+mn-lt"/>
              </a:rPr>
              <a:t>fyzických </a:t>
            </a:r>
            <a:r>
              <a:rPr lang="sk-SK" sz="1400" b="1" dirty="0" smtClean="0">
                <a:ea typeface="+mn-lt"/>
                <a:cs typeface="+mn-lt"/>
              </a:rPr>
              <a:t>osôb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</a:t>
            </a:r>
            <a:r>
              <a:rPr lang="sk-SK" sz="1400" b="1" dirty="0">
                <a:ea typeface="+mn-lt"/>
                <a:cs typeface="+mn-lt"/>
              </a:rPr>
              <a:t>daňových subjektov (IČ </a:t>
            </a:r>
            <a:r>
              <a:rPr lang="sk-SK" sz="1400" b="1" dirty="0" smtClean="0">
                <a:ea typeface="+mn-lt"/>
                <a:cs typeface="+mn-lt"/>
              </a:rPr>
              <a:t>DPH)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adries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Informačný </a:t>
            </a:r>
            <a:r>
              <a:rPr lang="sk-SK" sz="1400" b="1" dirty="0">
                <a:ea typeface="+mn-lt"/>
                <a:cs typeface="+mn-lt"/>
              </a:rPr>
              <a:t>systém </a:t>
            </a:r>
            <a:r>
              <a:rPr lang="sk-SK" sz="1400" b="1">
                <a:ea typeface="+mn-lt"/>
                <a:cs typeface="+mn-lt"/>
              </a:rPr>
              <a:t>služieb </a:t>
            </a:r>
            <a:r>
              <a:rPr lang="sk-SK" sz="1400" b="1" smtClean="0">
                <a:ea typeface="+mn-lt"/>
                <a:cs typeface="+mn-lt"/>
              </a:rPr>
              <a:t>zamestnanosti (zaradenie/vyradenie </a:t>
            </a:r>
            <a:r>
              <a:rPr lang="sk-SK" sz="1400" b="1" dirty="0">
                <a:ea typeface="+mn-lt"/>
                <a:cs typeface="+mn-lt"/>
              </a:rPr>
              <a:t>uchádzača o zamestnanie)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Aktuálny stav splnenia povinnosti stotožnenia údajov v registroch</a:t>
            </a: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04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3. 	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Identifikácia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bariér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(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legislatívne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,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technické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,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finančné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)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	vo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vzťahu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k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aplikácii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en-US" sz="2000" b="1" spc="-1" dirty="0" err="1">
                <a:solidFill>
                  <a:srgbClr val="00008B"/>
                </a:solidFill>
                <a:ea typeface="+mn-lt"/>
                <a:cs typeface="+mn-lt"/>
              </a:rPr>
              <a:t>referencovania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/</a:t>
            </a:r>
            <a:r>
              <a:rPr lang="en-US" sz="2000" b="1" spc="-1" dirty="0" err="1">
                <a:solidFill>
                  <a:srgbClr val="00008B"/>
                </a:solidFill>
                <a:ea typeface="+mn-lt"/>
                <a:cs typeface="+mn-lt"/>
              </a:rPr>
              <a:t>stotožňovania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	údajov</a:t>
            </a:r>
            <a:endParaRPr lang="sk-SK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50975" y="1189241"/>
            <a:ext cx="8525103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Aké existujú v praxi bariéry pre dôslednú aplikáciu konceptu referenčných údajov?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Návrhy na odstránenie bariér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Priame integrácie ako bariéra </a:t>
            </a:r>
            <a:r>
              <a:rPr lang="sk-SK" sz="1400" b="1" dirty="0" err="1" smtClean="0">
                <a:ea typeface="+mn-lt"/>
                <a:cs typeface="+mn-lt"/>
              </a:rPr>
              <a:t>referencovania</a:t>
            </a: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597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4. 	Zhodnotenie doterajšej aplikácie konceptu 	referenčných údajov</a:t>
            </a: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8164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Došlo k naplneniu cieľov konceptu referenčných údajov vo verejnej správe?  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Referenčné údaje </a:t>
            </a:r>
            <a:r>
              <a:rPr lang="sk-SK" sz="1400" b="1" dirty="0" err="1" smtClean="0">
                <a:ea typeface="+mn-lt"/>
                <a:cs typeface="+mn-lt"/>
              </a:rPr>
              <a:t>vs</a:t>
            </a:r>
            <a:r>
              <a:rPr lang="sk-SK" sz="1400" b="1" dirty="0" smtClean="0">
                <a:ea typeface="+mn-lt"/>
                <a:cs typeface="+mn-lt"/>
              </a:rPr>
              <a:t>. Koncept „</a:t>
            </a:r>
            <a:r>
              <a:rPr lang="sk-SK" sz="1400" b="1" dirty="0" err="1" smtClean="0">
                <a:ea typeface="+mn-lt"/>
                <a:cs typeface="+mn-lt"/>
              </a:rPr>
              <a:t>stopbyrokracii</a:t>
            </a:r>
            <a:r>
              <a:rPr lang="sk-SK" sz="1400" b="1" dirty="0" smtClean="0">
                <a:ea typeface="+mn-lt"/>
                <a:cs typeface="+mn-lt"/>
              </a:rPr>
              <a:t>“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Pozitíva/negatíva konceptu referenčných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Princíp </a:t>
            </a:r>
            <a:r>
              <a:rPr lang="sk-SK" sz="1400" b="1" dirty="0" err="1" smtClean="0">
                <a:ea typeface="+mn-lt"/>
                <a:cs typeface="+mn-lt"/>
              </a:rPr>
              <a:t>interoperability</a:t>
            </a:r>
            <a:endParaRPr lang="sk-SK" sz="1400" b="1" dirty="0" smtClean="0">
              <a:ea typeface="+mn-lt"/>
              <a:cs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Centrálny model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Dátová kvalita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Finančné náklady</a:t>
            </a: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Koncept </a:t>
            </a:r>
            <a:r>
              <a:rPr lang="sk-SK" sz="1400" b="1" dirty="0">
                <a:ea typeface="+mn-lt"/>
                <a:cs typeface="+mn-lt"/>
              </a:rPr>
              <a:t>„</a:t>
            </a:r>
            <a:r>
              <a:rPr lang="sk-SK" sz="1400" b="1" dirty="0" err="1">
                <a:ea typeface="+mn-lt"/>
                <a:cs typeface="+mn-lt"/>
              </a:rPr>
              <a:t>stopbyrokracii</a:t>
            </a:r>
            <a:r>
              <a:rPr lang="sk-SK" sz="1400" b="1" dirty="0" smtClean="0">
                <a:ea typeface="+mn-lt"/>
                <a:cs typeface="+mn-lt"/>
              </a:rPr>
              <a:t>“ ako náhradné (dočasné) riešenie</a:t>
            </a: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630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61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5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5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5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Nastavenie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dátového manažmentu verejnej správy založeného na princípoch </a:t>
            </a:r>
            <a:r>
              <a:rPr lang="sk-SK" sz="2000" b="1" spc="-1" dirty="0" err="1">
                <a:solidFill>
                  <a:srgbClr val="00008B"/>
                </a:solidFill>
                <a:cs typeface="Arial"/>
              </a:rPr>
              <a:t>interoperability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, dôsledného </a:t>
            </a:r>
            <a:r>
              <a:rPr lang="sk-SK" sz="2000" b="1" spc="-1" dirty="0" err="1">
                <a:solidFill>
                  <a:srgbClr val="00008B"/>
                </a:solidFill>
                <a:cs typeface="Arial"/>
              </a:rPr>
              <a:t>referencovania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 a uplatňovaní moderných konceptov 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MyData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 a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širokého sprístupňovania otvorených údajov</a:t>
            </a:r>
          </a:p>
          <a:p>
            <a:pPr marL="914400" lvl="1" indent="-457200">
              <a:buAutoNum type="arabicPeriod" startAt="5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44270" y="1952402"/>
            <a:ext cx="8525103" cy="27699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Aplikácia princípu </a:t>
            </a:r>
            <a:r>
              <a:rPr lang="sk-SK" sz="1400" b="1" dirty="0" err="1" smtClean="0">
                <a:ea typeface="+mn-lt"/>
                <a:cs typeface="+mn-lt"/>
              </a:rPr>
              <a:t>interoperability</a:t>
            </a:r>
            <a:r>
              <a:rPr lang="sk-SK" sz="1400" b="1" dirty="0" smtClean="0">
                <a:ea typeface="+mn-lt"/>
                <a:cs typeface="+mn-lt"/>
              </a:rPr>
              <a:t> v dátovom manažmente verejnej správy (na základe aktuálnych štandardov)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err="1" smtClean="0">
                <a:ea typeface="+mn-lt"/>
                <a:cs typeface="+mn-lt"/>
              </a:rPr>
              <a:t>Interoperabilita</a:t>
            </a:r>
            <a:r>
              <a:rPr lang="sk-SK" sz="1400" b="1" dirty="0" smtClean="0">
                <a:ea typeface="+mn-lt"/>
                <a:cs typeface="+mn-lt"/>
              </a:rPr>
              <a:t> ako základný kameň: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Konceptu referenčných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Konceptu </a:t>
            </a:r>
            <a:r>
              <a:rPr lang="sk-SK" sz="1400" b="1" dirty="0" err="1" smtClean="0">
                <a:ea typeface="+mn-lt"/>
                <a:cs typeface="+mn-lt"/>
              </a:rPr>
              <a:t>MyData</a:t>
            </a:r>
            <a:r>
              <a:rPr lang="sk-SK" sz="1400" b="1" dirty="0" smtClean="0">
                <a:ea typeface="+mn-lt"/>
                <a:cs typeface="+mn-lt"/>
              </a:rPr>
              <a:t> (modul mojich údajov, európska digitálna peňaženka)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Otvorených údajov </a:t>
            </a: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920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6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6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6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Zásadné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zvýšenie dátovej kvality a rozšírenie zdieľanej údajovej základne verejnej správy v rámci národného projektu Dátová integrácia</a:t>
            </a:r>
          </a:p>
          <a:p>
            <a:pPr marL="914400" lvl="1" indent="-457200">
              <a:buAutoNum type="arabicPeriod" startAt="6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542333" y="1781461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Projekt Dátová integrácia sa začína preklápať do implementačnej fázy (realizácia integrácií)</a:t>
            </a:r>
          </a:p>
          <a:p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151119"/>
              </p:ext>
            </p:extLst>
          </p:nvPr>
        </p:nvGraphicFramePr>
        <p:xfrm>
          <a:off x="994302" y="1686865"/>
          <a:ext cx="7941354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5961">
                  <a:extLst>
                    <a:ext uri="{9D8B030D-6E8A-4147-A177-3AD203B41FA5}">
                      <a16:colId xmlns:a16="http://schemas.microsoft.com/office/drawing/2014/main" val="1848407387"/>
                    </a:ext>
                  </a:extLst>
                </a:gridCol>
                <a:gridCol w="3935393">
                  <a:extLst>
                    <a:ext uri="{9D8B030D-6E8A-4147-A177-3AD203B41FA5}">
                      <a16:colId xmlns:a16="http://schemas.microsoft.com/office/drawing/2014/main" val="3648504807"/>
                    </a:ext>
                  </a:extLst>
                </a:gridCol>
              </a:tblGrid>
              <a:tr h="13036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Fáza 1</a:t>
                      </a:r>
                      <a:endParaRPr lang="sk-S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Fáza</a:t>
                      </a:r>
                      <a:r>
                        <a:rPr lang="sk-SK" sz="1200" baseline="0" dirty="0" smtClean="0"/>
                        <a:t> 2</a:t>
                      </a:r>
                      <a:endParaRPr lang="sk-S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64382"/>
                  </a:ext>
                </a:extLst>
              </a:tr>
              <a:tr h="3417344">
                <a:tc>
                  <a:txBody>
                    <a:bodyPr/>
                    <a:lstStyle/>
                    <a:p>
                      <a:r>
                        <a:rPr lang="sk-SK" sz="900" dirty="0" smtClean="0"/>
                        <a:t>1.    Ministerstvo pôdohospodárstva a rozvoja vidieka SR,</a:t>
                      </a:r>
                    </a:p>
                    <a:p>
                      <a:r>
                        <a:rPr lang="sk-SK" sz="900" dirty="0" smtClean="0"/>
                        <a:t>2.    Ministerstvo práce, sociálnych vecí a rodiny SR,</a:t>
                      </a:r>
                    </a:p>
                    <a:p>
                      <a:r>
                        <a:rPr lang="sk-SK" sz="900" dirty="0" smtClean="0"/>
                        <a:t>3.    Sociálna poisťovňa, </a:t>
                      </a:r>
                    </a:p>
                    <a:p>
                      <a:r>
                        <a:rPr lang="sk-SK" sz="900" dirty="0" smtClean="0"/>
                        <a:t>4.    Štatistický úrad SR,</a:t>
                      </a:r>
                    </a:p>
                    <a:p>
                      <a:r>
                        <a:rPr lang="sk-SK" sz="900" dirty="0" smtClean="0"/>
                        <a:t>5.    Finančné riaditeľstvo SR, </a:t>
                      </a:r>
                    </a:p>
                    <a:p>
                      <a:r>
                        <a:rPr lang="sk-SK" sz="900" dirty="0" smtClean="0"/>
                        <a:t>6.    Datacentrum elektronizácie územnej samosprávy, </a:t>
                      </a:r>
                    </a:p>
                    <a:p>
                      <a:r>
                        <a:rPr lang="sk-SK" sz="900" dirty="0" smtClean="0"/>
                        <a:t>7.    Ministerstvo vnútra SR, </a:t>
                      </a:r>
                    </a:p>
                    <a:p>
                      <a:r>
                        <a:rPr lang="sk-SK" sz="900" dirty="0" smtClean="0"/>
                        <a:t>8.    Ministerstvo investícií, regionálneho rozvoja a informatizácie SR, </a:t>
                      </a:r>
                    </a:p>
                    <a:p>
                      <a:r>
                        <a:rPr lang="sk-SK" sz="900" dirty="0" smtClean="0"/>
                        <a:t>9.    Ministerstvo školstva, vedy, výskumu a športu SR,</a:t>
                      </a:r>
                    </a:p>
                    <a:p>
                      <a:r>
                        <a:rPr lang="sk-SK" sz="900" dirty="0" smtClean="0"/>
                        <a:t>10.  Ministerstvo dopravy a výstavby SR,</a:t>
                      </a:r>
                    </a:p>
                    <a:p>
                      <a:r>
                        <a:rPr lang="sk-SK" sz="900" dirty="0" smtClean="0"/>
                        <a:t>11.  Ministerstvo životného prostredia SR, </a:t>
                      </a:r>
                    </a:p>
                    <a:p>
                      <a:r>
                        <a:rPr lang="sk-SK" sz="900" dirty="0" smtClean="0"/>
                        <a:t>12.  Ministerstvo kultúry SR,</a:t>
                      </a:r>
                    </a:p>
                    <a:p>
                      <a:r>
                        <a:rPr lang="sk-SK" sz="900" dirty="0" smtClean="0"/>
                        <a:t>13.  Úrad geodézie, kartografie a katastra SR.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900" dirty="0" smtClean="0"/>
                        <a:t>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spravodlivosti SR,</a:t>
                      </a:r>
                    </a:p>
                    <a:p>
                      <a:r>
                        <a:rPr lang="sk-SK" sz="900" dirty="0" smtClean="0"/>
                        <a:t>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Národné centrum zdravotníckych informácií, </a:t>
                      </a:r>
                    </a:p>
                    <a:p>
                      <a:r>
                        <a:rPr lang="sk-SK" sz="900" dirty="0" smtClean="0"/>
                        <a:t>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hospodárstva SR, </a:t>
                      </a:r>
                    </a:p>
                    <a:p>
                      <a:r>
                        <a:rPr lang="sk-SK" sz="900" dirty="0" smtClean="0"/>
                        <a:t>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dohľad nad zdravotnou starostlivosťou, </a:t>
                      </a:r>
                    </a:p>
                    <a:p>
                      <a:r>
                        <a:rPr lang="sk-SK" sz="900" dirty="0" smtClean="0"/>
                        <a:t>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Národný inšpektorát práce, </a:t>
                      </a:r>
                    </a:p>
                    <a:p>
                      <a:r>
                        <a:rPr lang="sk-SK" sz="900" dirty="0" smtClean="0"/>
                        <a:t>6.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Protimonopolný úrad SR, </a:t>
                      </a:r>
                    </a:p>
                    <a:p>
                      <a:r>
                        <a:rPr lang="sk-SK" sz="900" dirty="0" smtClean="0"/>
                        <a:t>7.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reguláciu sieťových odvetví, </a:t>
                      </a:r>
                    </a:p>
                    <a:p>
                      <a:r>
                        <a:rPr lang="sk-SK" sz="900" dirty="0" smtClean="0"/>
                        <a:t>8.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Generálna prokuratúra SR, </a:t>
                      </a:r>
                    </a:p>
                    <a:p>
                      <a:r>
                        <a:rPr lang="sk-SK" sz="900" dirty="0" smtClean="0"/>
                        <a:t>9.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vlády SR, </a:t>
                      </a:r>
                    </a:p>
                    <a:p>
                      <a:r>
                        <a:rPr lang="sk-SK" sz="900" dirty="0" smtClean="0"/>
                        <a:t>10.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verejného zdravotníctva SR, </a:t>
                      </a:r>
                    </a:p>
                    <a:p>
                      <a:r>
                        <a:rPr lang="sk-SK" sz="900" dirty="0" smtClean="0"/>
                        <a:t>11.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verejné obstarávanie, </a:t>
                      </a:r>
                    </a:p>
                    <a:p>
                      <a:r>
                        <a:rPr lang="sk-SK" sz="900" dirty="0" smtClean="0"/>
                        <a:t>12.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financií SR,  </a:t>
                      </a:r>
                    </a:p>
                    <a:p>
                      <a:r>
                        <a:rPr lang="sk-SK" sz="900" dirty="0" smtClean="0"/>
                        <a:t>13.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Pôdohospodárska platobná agentúra, </a:t>
                      </a:r>
                    </a:p>
                    <a:p>
                      <a:r>
                        <a:rPr lang="sk-SK" sz="900" dirty="0" smtClean="0"/>
                        <a:t>14.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Národná agentúra pre sieťové a elektronické služby, </a:t>
                      </a:r>
                    </a:p>
                    <a:p>
                      <a:r>
                        <a:rPr lang="sk-SK" sz="900" dirty="0" smtClean="0"/>
                        <a:t>15.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Notárska komora SR, </a:t>
                      </a:r>
                    </a:p>
                    <a:p>
                      <a:r>
                        <a:rPr lang="sk-SK" sz="900" dirty="0" smtClean="0"/>
                        <a:t>16.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reguláciu elektronických komunikácií a poštových služieb, </a:t>
                      </a:r>
                    </a:p>
                    <a:p>
                      <a:r>
                        <a:rPr lang="sk-SK" sz="900" dirty="0" smtClean="0"/>
                        <a:t>17.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Slovenská konsolidačná, </a:t>
                      </a:r>
                      <a:r>
                        <a:rPr lang="sk-SK" sz="900" dirty="0" err="1" smtClean="0"/>
                        <a:t>a.s</a:t>
                      </a:r>
                      <a:r>
                        <a:rPr lang="sk-SK" sz="900" dirty="0" smtClean="0"/>
                        <a:t>., </a:t>
                      </a:r>
                    </a:p>
                    <a:p>
                      <a:r>
                        <a:rPr lang="sk-SK" sz="900" dirty="0" smtClean="0"/>
                        <a:t>18.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Centrálny depozitár cenných papierov SR, </a:t>
                      </a:r>
                      <a:r>
                        <a:rPr lang="sk-SK" sz="900" dirty="0" err="1" smtClean="0"/>
                        <a:t>a.s</a:t>
                      </a:r>
                      <a:r>
                        <a:rPr lang="sk-SK" sz="900" dirty="0" smtClean="0"/>
                        <a:t>., </a:t>
                      </a:r>
                    </a:p>
                    <a:p>
                      <a:r>
                        <a:rPr lang="sk-SK" sz="900" dirty="0" smtClean="0"/>
                        <a:t>19.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zdravotníctva SR,</a:t>
                      </a:r>
                    </a:p>
                    <a:p>
                      <a:r>
                        <a:rPr lang="sk-SK" sz="900" dirty="0" smtClean="0"/>
                        <a:t>20.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Prezídium policajného zboru SR,</a:t>
                      </a:r>
                    </a:p>
                    <a:p>
                      <a:r>
                        <a:rPr lang="sk-SK" sz="900" dirty="0" smtClean="0"/>
                        <a:t>21.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zahraničných vecí a európskych záležitostí SR,</a:t>
                      </a:r>
                    </a:p>
                    <a:p>
                      <a:r>
                        <a:rPr lang="sk-SK" sz="900" dirty="0" smtClean="0"/>
                        <a:t>22.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priemyselného vlastníctva SR,</a:t>
                      </a:r>
                    </a:p>
                    <a:p>
                      <a:r>
                        <a:rPr lang="sk-SK" sz="900" dirty="0" smtClean="0"/>
                        <a:t>23.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Zbor väzenskej a justičnej stráže SR,</a:t>
                      </a:r>
                    </a:p>
                    <a:p>
                      <a:r>
                        <a:rPr lang="sk-SK" sz="900" dirty="0" smtClean="0"/>
                        <a:t>24.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obrany SR,</a:t>
                      </a:r>
                    </a:p>
                    <a:p>
                      <a:r>
                        <a:rPr lang="sk-SK" sz="900" dirty="0" smtClean="0"/>
                        <a:t>25.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Slovenský pozemkový fond.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33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70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7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7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7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Koncipovanie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právnej úpravy zákona o údajoch s cieľom odstránenia bariér podľa bodu 3 a nastavenie dátového manažmentu verejnej správy podľa bodu 4.</a:t>
            </a:r>
          </a:p>
          <a:p>
            <a:pPr marL="914400" lvl="1" indent="-457200">
              <a:buAutoNum type="arabicPeriod" startAt="7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Pripravovaný zákon o údajoch posúva úroveň dátového manažmentu verejnej správy: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Prvá časť: 	</a:t>
            </a:r>
            <a:r>
              <a:rPr lang="sk-SK" sz="1400" b="1" i="1" dirty="0" smtClean="0">
                <a:ea typeface="+mn-lt"/>
                <a:cs typeface="+mn-lt"/>
              </a:rPr>
              <a:t>Základné ustanovenia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Druhá časť: 	</a:t>
            </a:r>
            <a:r>
              <a:rPr lang="sk-SK" sz="1400" b="1" i="1" dirty="0" smtClean="0">
                <a:ea typeface="+mn-lt"/>
                <a:cs typeface="+mn-lt"/>
              </a:rPr>
              <a:t>Zdieľanie údajov v rámci verejnej správy</a:t>
            </a:r>
            <a:r>
              <a:rPr lang="sk-SK" sz="1400" b="1" i="1" dirty="0">
                <a:ea typeface="+mn-lt"/>
                <a:cs typeface="+mn-lt"/>
              </a:rPr>
              <a:t> </a:t>
            </a:r>
            <a:r>
              <a:rPr lang="sk-SK" sz="1400" b="1" i="1" dirty="0" smtClean="0">
                <a:ea typeface="+mn-lt"/>
                <a:cs typeface="+mn-lt"/>
              </a:rPr>
              <a:t>(vrátane referenčných údajov, základné čísel)</a:t>
            </a:r>
            <a:endParaRPr lang="sk-SK" sz="1400" b="1" dirty="0" smtClean="0">
              <a:ea typeface="+mn-lt"/>
              <a:cs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Tretia časť: 	</a:t>
            </a:r>
            <a:r>
              <a:rPr lang="sk-SK" sz="1400" b="1" i="1" dirty="0" err="1" smtClean="0">
                <a:ea typeface="+mn-lt"/>
                <a:cs typeface="+mn-lt"/>
              </a:rPr>
              <a:t>Interoperablita</a:t>
            </a:r>
            <a:r>
              <a:rPr lang="sk-SK" sz="1400" b="1" i="1" dirty="0" smtClean="0">
                <a:ea typeface="+mn-lt"/>
                <a:cs typeface="+mn-lt"/>
              </a:rPr>
              <a:t> údajov a centrálny model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Štvrtá časť: 	</a:t>
            </a:r>
            <a:r>
              <a:rPr lang="sk-SK" sz="1400" b="1" i="1" dirty="0" smtClean="0">
                <a:ea typeface="+mn-lt"/>
                <a:cs typeface="+mn-lt"/>
              </a:rPr>
              <a:t>Dátový kurátor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Piata časť: 	</a:t>
            </a:r>
            <a:r>
              <a:rPr lang="sk-SK" sz="1400" b="1" i="1" dirty="0" smtClean="0">
                <a:ea typeface="+mn-lt"/>
                <a:cs typeface="+mn-lt"/>
              </a:rPr>
              <a:t>Analytický modul a analytické spracúvanie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Šiesta časť: 	</a:t>
            </a:r>
            <a:r>
              <a:rPr lang="sk-SK" sz="1400" b="1" i="1" dirty="0" smtClean="0">
                <a:ea typeface="+mn-lt"/>
                <a:cs typeface="+mn-lt"/>
              </a:rPr>
              <a:t>Koncept mojich údajov a modul mojich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Siedma časť: 	</a:t>
            </a:r>
            <a:r>
              <a:rPr lang="sk-SK" sz="1400" b="1" i="1" dirty="0" smtClean="0">
                <a:ea typeface="+mn-lt"/>
                <a:cs typeface="+mn-lt"/>
              </a:rPr>
              <a:t>Otvorené údaje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Ôsma časť: 	</a:t>
            </a:r>
            <a:r>
              <a:rPr lang="sk-SK" sz="1400" b="1" i="1" dirty="0" smtClean="0">
                <a:ea typeface="+mn-lt"/>
                <a:cs typeface="+mn-lt"/>
              </a:rPr>
              <a:t>Oprávnenia a povinnosti orgánov verejnej moci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Nápady a návrhy účastníkov pracovnej skupiny</a:t>
            </a: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243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r>
              <a:rPr lang="sk-SK" sz="2000" b="1" dirty="0" smtClean="0">
                <a:solidFill>
                  <a:srgbClr val="00008B"/>
                </a:solidFill>
              </a:rPr>
              <a:t>Diskusia, rôzne a záver</a:t>
            </a:r>
          </a:p>
          <a:p>
            <a:pPr algn="ctr"/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-5493704" y="15989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015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CTYWSUCD3UHA-699772915-222</_dlc_DocId>
    <_dlc_DocIdUrl xmlns="af457a4c-de28-4d38-bda9-e56a61b168cd">
      <Url>https://sp.vicepremier.gov.sk/lepsie-data/_layouts/15/DocIdRedir.aspx?ID=CTYWSUCD3UHA-699772915-222</Url>
      <Description>CTYWSUCD3UHA-699772915-222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1A0956F-DC72-4B29-97C3-C20D5D8DB6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A257C6-64FC-4ADC-ADF3-4B7D10FA0074}"/>
</file>

<file path=customXml/itemProps3.xml><?xml version="1.0" encoding="utf-8"?>
<ds:datastoreItem xmlns:ds="http://schemas.openxmlformats.org/officeDocument/2006/customXml" ds:itemID="{9922B5A2-E0DB-4995-B860-8A834CF4F950}">
  <ds:schemaRefs>
    <ds:schemaRef ds:uri="e5bceeee-e901-4be6-95ed-6e8fa9d0514d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ECEF4113-4A7C-4100-B568-F74B6BD0966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820</Words>
  <Application>Microsoft Office PowerPoint</Application>
  <PresentationFormat>Vlastná</PresentationFormat>
  <Paragraphs>189</Paragraphs>
  <Slides>10</Slides>
  <Notes>9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Arial</vt:lpstr>
      <vt:lpstr>Calibri</vt:lpstr>
      <vt:lpstr>DejaVu Sans</vt:lpstr>
      <vt:lpstr>Symbol</vt:lpstr>
      <vt:lpstr>Verdana</vt:lpstr>
      <vt:lpstr>Wingdings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</dc:title>
  <dc:subject/>
  <dc:creator>Andrejkovič, Milan</dc:creator>
  <dc:description/>
  <cp:lastModifiedBy>Markéta Šimoni</cp:lastModifiedBy>
  <cp:revision>81</cp:revision>
  <dcterms:modified xsi:type="dcterms:W3CDTF">2022-06-03T08:53:20Z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PresentationFormat">
    <vt:lpwstr>Custom</vt:lpwstr>
  </property>
  <property fmtid="{D5CDD505-2E9C-101B-9397-08002B2CF9AE}" pid="4" name="Slides">
    <vt:i4>18</vt:i4>
  </property>
  <property fmtid="{D5CDD505-2E9C-101B-9397-08002B2CF9AE}" pid="5" name="_dlc_DocIdItemGuid">
    <vt:lpwstr>8f681c71-d0f0-4a7c-859c-599f10ba3e01</vt:lpwstr>
  </property>
</Properties>
</file>